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48"/>
  </p:notesMasterIdLst>
  <p:sldIdLst>
    <p:sldId id="485" r:id="rId2"/>
    <p:sldId id="403" r:id="rId3"/>
    <p:sldId id="404" r:id="rId4"/>
    <p:sldId id="405" r:id="rId5"/>
    <p:sldId id="406" r:id="rId6"/>
    <p:sldId id="507" r:id="rId7"/>
    <p:sldId id="508" r:id="rId8"/>
    <p:sldId id="509" r:id="rId9"/>
    <p:sldId id="486" r:id="rId10"/>
    <p:sldId id="510" r:id="rId11"/>
    <p:sldId id="407" r:id="rId12"/>
    <p:sldId id="408" r:id="rId13"/>
    <p:sldId id="279" r:id="rId14"/>
    <p:sldId id="374" r:id="rId15"/>
    <p:sldId id="280" r:id="rId16"/>
    <p:sldId id="409" r:id="rId17"/>
    <p:sldId id="410" r:id="rId18"/>
    <p:sldId id="511" r:id="rId19"/>
    <p:sldId id="411" r:id="rId20"/>
    <p:sldId id="512" r:id="rId21"/>
    <p:sldId id="513" r:id="rId22"/>
    <p:sldId id="514" r:id="rId23"/>
    <p:sldId id="515" r:id="rId24"/>
    <p:sldId id="412" r:id="rId25"/>
    <p:sldId id="516" r:id="rId26"/>
    <p:sldId id="517" r:id="rId27"/>
    <p:sldId id="487" r:id="rId28"/>
    <p:sldId id="413" r:id="rId29"/>
    <p:sldId id="342" r:id="rId30"/>
    <p:sldId id="539" r:id="rId31"/>
    <p:sldId id="540" r:id="rId32"/>
    <p:sldId id="343" r:id="rId33"/>
    <p:sldId id="344" r:id="rId34"/>
    <p:sldId id="414" r:id="rId35"/>
    <p:sldId id="415" r:id="rId36"/>
    <p:sldId id="416" r:id="rId37"/>
    <p:sldId id="417" r:id="rId38"/>
    <p:sldId id="538" r:id="rId39"/>
    <p:sldId id="518" r:id="rId40"/>
    <p:sldId id="488" r:id="rId41"/>
    <p:sldId id="474" r:id="rId42"/>
    <p:sldId id="541" r:id="rId43"/>
    <p:sldId id="630" r:id="rId44"/>
    <p:sldId id="629" r:id="rId45"/>
    <p:sldId id="475" r:id="rId46"/>
    <p:sldId id="418" r:id="rId47"/>
    <p:sldId id="419" r:id="rId48"/>
    <p:sldId id="421" r:id="rId49"/>
    <p:sldId id="422" r:id="rId50"/>
    <p:sldId id="352" r:id="rId51"/>
    <p:sldId id="382" r:id="rId52"/>
    <p:sldId id="473" r:id="rId53"/>
    <p:sldId id="542" r:id="rId54"/>
    <p:sldId id="544" r:id="rId55"/>
    <p:sldId id="381" r:id="rId56"/>
    <p:sldId id="293" r:id="rId57"/>
    <p:sldId id="427" r:id="rId58"/>
    <p:sldId id="627" r:id="rId59"/>
    <p:sldId id="631" r:id="rId60"/>
    <p:sldId id="428" r:id="rId61"/>
    <p:sldId id="668" r:id="rId62"/>
    <p:sldId id="429" r:id="rId63"/>
    <p:sldId id="430" r:id="rId64"/>
    <p:sldId id="431" r:id="rId65"/>
    <p:sldId id="388" r:id="rId66"/>
    <p:sldId id="400" r:id="rId67"/>
    <p:sldId id="659" r:id="rId68"/>
    <p:sldId id="660" r:id="rId69"/>
    <p:sldId id="590" r:id="rId70"/>
    <p:sldId id="390" r:id="rId71"/>
    <p:sldId id="633" r:id="rId72"/>
    <p:sldId id="434" r:id="rId73"/>
    <p:sldId id="661" r:id="rId74"/>
    <p:sldId id="393" r:id="rId75"/>
    <p:sldId id="394" r:id="rId76"/>
    <p:sldId id="662" r:id="rId77"/>
    <p:sldId id="663" r:id="rId78"/>
    <p:sldId id="397" r:id="rId79"/>
    <p:sldId id="664" r:id="rId80"/>
    <p:sldId id="398" r:id="rId81"/>
    <p:sldId id="399" r:id="rId82"/>
    <p:sldId id="360" r:id="rId83"/>
    <p:sldId id="665" r:id="rId84"/>
    <p:sldId id="435" r:id="rId85"/>
    <p:sldId id="666" r:id="rId86"/>
    <p:sldId id="477" r:id="rId87"/>
    <p:sldId id="478" r:id="rId88"/>
    <p:sldId id="667" r:id="rId89"/>
    <p:sldId id="476" r:id="rId90"/>
    <p:sldId id="436" r:id="rId91"/>
    <p:sldId id="656" r:id="rId92"/>
    <p:sldId id="437" r:id="rId93"/>
    <p:sldId id="657" r:id="rId94"/>
    <p:sldId id="332" r:id="rId95"/>
    <p:sldId id="364" r:id="rId96"/>
    <p:sldId id="336" r:id="rId97"/>
    <p:sldId id="365" r:id="rId98"/>
    <p:sldId id="438" r:id="rId99"/>
    <p:sldId id="333" r:id="rId100"/>
    <p:sldId id="658" r:id="rId101"/>
    <p:sldId id="443" r:id="rId102"/>
    <p:sldId id="655" r:id="rId103"/>
    <p:sldId id="445" r:id="rId104"/>
    <p:sldId id="446" r:id="rId105"/>
    <p:sldId id="447" r:id="rId106"/>
    <p:sldId id="479" r:id="rId107"/>
    <p:sldId id="448" r:id="rId108"/>
    <p:sldId id="480" r:id="rId109"/>
    <p:sldId id="634" r:id="rId110"/>
    <p:sldId id="449" r:id="rId111"/>
    <p:sldId id="635" r:id="rId112"/>
    <p:sldId id="450" r:id="rId113"/>
    <p:sldId id="451" r:id="rId114"/>
    <p:sldId id="452" r:id="rId115"/>
    <p:sldId id="453" r:id="rId116"/>
    <p:sldId id="454" r:id="rId117"/>
    <p:sldId id="455" r:id="rId118"/>
    <p:sldId id="456" r:id="rId119"/>
    <p:sldId id="637" r:id="rId120"/>
    <p:sldId id="457" r:id="rId121"/>
    <p:sldId id="644" r:id="rId122"/>
    <p:sldId id="459" r:id="rId123"/>
    <p:sldId id="638" r:id="rId124"/>
    <p:sldId id="639" r:id="rId125"/>
    <p:sldId id="640" r:id="rId126"/>
    <p:sldId id="642" r:id="rId127"/>
    <p:sldId id="641" r:id="rId128"/>
    <p:sldId id="645" r:id="rId129"/>
    <p:sldId id="643" r:id="rId130"/>
    <p:sldId id="646" r:id="rId131"/>
    <p:sldId id="461" r:id="rId132"/>
    <p:sldId id="462" r:id="rId133"/>
    <p:sldId id="463" r:id="rId134"/>
    <p:sldId id="483" r:id="rId135"/>
    <p:sldId id="649" r:id="rId136"/>
    <p:sldId id="468" r:id="rId137"/>
    <p:sldId id="338" r:id="rId138"/>
    <p:sldId id="648" r:id="rId139"/>
    <p:sldId id="647" r:id="rId140"/>
    <p:sldId id="467" r:id="rId141"/>
    <p:sldId id="654" r:id="rId142"/>
    <p:sldId id="652" r:id="rId143"/>
    <p:sldId id="469" r:id="rId144"/>
    <p:sldId id="651" r:id="rId145"/>
    <p:sldId id="470" r:id="rId146"/>
    <p:sldId id="653" r:id="rId14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5pPr>
    <a:lvl6pPr marL="2286000" algn="l" defTabSz="914400" rtl="0" eaLnBrk="1" latinLnBrk="0" hangingPunct="1">
      <a:defRPr kern="1200">
        <a:solidFill>
          <a:schemeClr val="tx1"/>
        </a:solidFill>
        <a:latin typeface="Garamond" panose="02020404030301010803" pitchFamily="18" charset="0"/>
        <a:ea typeface="+mn-ea"/>
        <a:cs typeface="+mn-cs"/>
      </a:defRPr>
    </a:lvl6pPr>
    <a:lvl7pPr marL="2743200" algn="l" defTabSz="914400" rtl="0" eaLnBrk="1" latinLnBrk="0" hangingPunct="1">
      <a:defRPr kern="1200">
        <a:solidFill>
          <a:schemeClr val="tx1"/>
        </a:solidFill>
        <a:latin typeface="Garamond" panose="02020404030301010803" pitchFamily="18" charset="0"/>
        <a:ea typeface="+mn-ea"/>
        <a:cs typeface="+mn-cs"/>
      </a:defRPr>
    </a:lvl7pPr>
    <a:lvl8pPr marL="3200400" algn="l" defTabSz="914400" rtl="0" eaLnBrk="1" latinLnBrk="0" hangingPunct="1">
      <a:defRPr kern="1200">
        <a:solidFill>
          <a:schemeClr val="tx1"/>
        </a:solidFill>
        <a:latin typeface="Garamond" panose="02020404030301010803" pitchFamily="18" charset="0"/>
        <a:ea typeface="+mn-ea"/>
        <a:cs typeface="+mn-cs"/>
      </a:defRPr>
    </a:lvl8pPr>
    <a:lvl9pPr marL="3657600" algn="l" defTabSz="914400" rtl="0" eaLnBrk="1" latinLnBrk="0" hangingPunct="1">
      <a:defRPr kern="1200">
        <a:solidFill>
          <a:schemeClr val="tx1"/>
        </a:solidFill>
        <a:latin typeface="Garamond" panose="02020404030301010803"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CC0000"/>
    <a:srgbClr val="688CDC"/>
    <a:srgbClr val="FF9933"/>
    <a:srgbClr val="B2B2B2"/>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3500" autoAdjust="0"/>
  </p:normalViewPr>
  <p:slideViewPr>
    <p:cSldViewPr>
      <p:cViewPr varScale="1">
        <p:scale>
          <a:sx n="79" d="100"/>
          <a:sy n="79" d="100"/>
        </p:scale>
        <p:origin x="1387"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presProps" Target="presProp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sr-Latn-C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B475278-8C9A-49D6-94D5-27327BA1D028}" type="datetimeFigureOut">
              <a:rPr lang="sr-Latn-CS"/>
              <a:pPr>
                <a:defRPr/>
              </a:pPr>
              <a:t>15.9.2024.</a:t>
            </a:fld>
            <a:endParaRPr lang="sr-Latn-C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sr-Latn-C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sr-Latn-C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sr-Latn-C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A65831F7-BC82-44F0-9A59-EE3E1226160E}" type="slidenum">
              <a:rPr lang="sr-Latn-CS"/>
              <a:pPr>
                <a:defRPr/>
              </a:pPr>
              <a:t>‹#›</a:t>
            </a:fld>
            <a:endParaRPr lang="sr-Latn-CS"/>
          </a:p>
        </p:txBody>
      </p:sp>
    </p:spTree>
    <p:extLst>
      <p:ext uri="{BB962C8B-B14F-4D97-AF65-F5344CB8AC3E}">
        <p14:creationId xmlns:p14="http://schemas.microsoft.com/office/powerpoint/2010/main" val="7554434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fld id="{3AF519DD-E1BD-4606-A6CE-CCD4C766C143}" type="slidenum">
              <a:rPr lang="sr-Latn-CS"/>
              <a:pPr/>
              <a:t>118</a:t>
            </a:fld>
            <a:endParaRPr lang="sr-Latn-CS"/>
          </a:p>
        </p:txBody>
      </p:sp>
    </p:spTree>
    <p:extLst>
      <p:ext uri="{BB962C8B-B14F-4D97-AF65-F5344CB8AC3E}">
        <p14:creationId xmlns:p14="http://schemas.microsoft.com/office/powerpoint/2010/main" val="3031029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sr-Latn-CS"/>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sr-Latn-CS"/>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sr-Latn-CS"/>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sr-Latn-CS"/>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sr-Latn-CS"/>
            </a:p>
          </p:txBody>
        </p:sp>
        <p:sp>
          <p:nvSpPr>
            <p:cNvPr id="7"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sp>
        <p:nvSpPr>
          <p:cNvPr id="36875"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3687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smtClean="0"/>
            </a:lvl1pPr>
          </a:lstStyle>
          <a:p>
            <a:pPr>
              <a:defRPr/>
            </a:pPr>
            <a:fld id="{80855F59-2091-4171-9B59-08CEC52AFAD5}" type="slidenum">
              <a:rPr lang="en-US"/>
              <a:pPr>
                <a:defRPr/>
              </a:pPr>
              <a:t>‹#›</a:t>
            </a:fld>
            <a:endParaRPr lang="en-US"/>
          </a:p>
        </p:txBody>
      </p:sp>
    </p:spTree>
    <p:extLst>
      <p:ext uri="{BB962C8B-B14F-4D97-AF65-F5344CB8AC3E}">
        <p14:creationId xmlns:p14="http://schemas.microsoft.com/office/powerpoint/2010/main" val="3569731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0F6CAF05-CBAC-4868-9E0F-9EBCC15E1EDC}"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53338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sr-Latn-C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47339D3D-9BC4-4499-9809-96465D8ABD67}"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483673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14166774-F28A-45C6-B9F5-778C069866C6}"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018535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9AC2B8D4-CC17-47FC-BA8F-D2F2F0F49A96}"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90211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EB77C74B-80E0-4225-8519-C6F71CB3B6D9}"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04984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1A518935-7447-4C71-A893-06241362E49F}"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1951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E91AFA7F-BDC4-47B4-A21D-108E5D5931FB}"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60831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6ADDFF93-9958-4F45-977C-3FFC6560431A}"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87901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845DC68C-5971-4F6D-B575-0C33BD290D85}"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27870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874F8647-585D-4F42-B6DA-413D13DE37A1}"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7369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F0C8A8A9-AFD5-490A-BA13-2F9174F43F6B}"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42125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270B464B-4B73-4A30-A92E-1DDAAE3C5FCA}"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28692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5843"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583D9027-FF17-48C6-93AB-36DB5F069273}" type="slidenum">
              <a:rPr lang="en-US"/>
              <a:pPr>
                <a:defRPr/>
              </a:pPr>
              <a:t>‹#›</a:t>
            </a:fld>
            <a:endParaRPr lang="en-US"/>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35846"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sr-Latn-CS"/>
              </a:p>
            </p:txBody>
          </p:sp>
          <p:sp>
            <p:nvSpPr>
              <p:cNvPr id="35847"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sr-Latn-CS"/>
              </a:p>
            </p:txBody>
          </p:sp>
          <p:sp>
            <p:nvSpPr>
              <p:cNvPr id="35848"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sr-Latn-CS"/>
              </a:p>
            </p:txBody>
          </p:sp>
          <p:sp>
            <p:nvSpPr>
              <p:cNvPr id="1038"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850"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sr-Latn-CS"/>
              </a:p>
            </p:txBody>
          </p:sp>
        </p:grpSp>
        <p:sp>
          <p:nvSpPr>
            <p:cNvPr id="35851"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sr-Latn-CS"/>
            </a:p>
          </p:txBody>
        </p:sp>
        <p:sp>
          <p:nvSpPr>
            <p:cNvPr id="1034"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sp>
        <p:nvSpPr>
          <p:cNvPr id="35853"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5854"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35855"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3744"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Lst>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0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hyperlink" Target="https://en.wikipedia.org/wiki/Spatium" TargetMode="External"/><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hyperlink" Target="https://en.wikipedia.org/wiki/Rib" TargetMode="External"/></Relationships>
</file>

<file path=ppt/slides/_rels/slide11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slideLayout" Target="../slideLayouts/slideLayout13.xml"/><Relationship Id="rId1" Type="http://schemas.openxmlformats.org/officeDocument/2006/relationships/tags" Target="../tags/tag12.xml"/><Relationship Id="rId4" Type="http://schemas.openxmlformats.org/officeDocument/2006/relationships/image" Target="../media/image77.png"/></Relationships>
</file>

<file path=ppt/slides/_rels/slide113.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8" Type="http://schemas.openxmlformats.org/officeDocument/2006/relationships/hyperlink" Target="https://www.kenhub.com/en/library/anatomy/abdomen-and-pelvis" TargetMode="External"/><Relationship Id="rId3" Type="http://schemas.openxmlformats.org/officeDocument/2006/relationships/hyperlink" Target="https://www.kenhub.com/en/library/anatomy/autonomic-nervous-system" TargetMode="External"/><Relationship Id="rId7" Type="http://schemas.openxmlformats.org/officeDocument/2006/relationships/hyperlink" Target="https://www.kenhub.com/en/library/anatomy/the-vagus-nerve" TargetMode="External"/><Relationship Id="rId2" Type="http://schemas.openxmlformats.org/officeDocument/2006/relationships/image" Target="../media/image118.png"/><Relationship Id="rId1" Type="http://schemas.openxmlformats.org/officeDocument/2006/relationships/slideLayout" Target="../slideLayouts/slideLayout2.xml"/><Relationship Id="rId6" Type="http://schemas.openxmlformats.org/officeDocument/2006/relationships/hyperlink" Target="https://www.kenhub.com/en/library/anatomy/sympathetic-nervous-system" TargetMode="External"/><Relationship Id="rId5" Type="http://schemas.openxmlformats.org/officeDocument/2006/relationships/hyperlink" Target="https://www.kenhub.com/en/library/anatomy/the-parasympathetic-nervous-system" TargetMode="External"/><Relationship Id="rId4" Type="http://schemas.openxmlformats.org/officeDocument/2006/relationships/hyperlink" Target="https://www.kenhub.com/en/library/anatomy/aorta" TargetMode="Externa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60.jpeg"/></Relationships>
</file>

<file path=ppt/slides/_rels/slide6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2.xml"/><Relationship Id="rId1" Type="http://schemas.openxmlformats.org/officeDocument/2006/relationships/tags" Target="../tags/tag4.xml"/></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7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13.xml"/><Relationship Id="rId4" Type="http://schemas.openxmlformats.org/officeDocument/2006/relationships/image" Target="../media/image69.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hyperlink" Target="https://teachmeanatomy.info/abdomen/viscera/liver/" TargetMode="External"/><Relationship Id="rId7" Type="http://schemas.openxmlformats.org/officeDocument/2006/relationships/image" Target="../media/image73.jpeg"/><Relationship Id="rId2" Type="http://schemas.openxmlformats.org/officeDocument/2006/relationships/hyperlink" Target="https://teachmeanatomy.info/abdomen/gi-tract/stomach/" TargetMode="External"/><Relationship Id="rId1" Type="http://schemas.openxmlformats.org/officeDocument/2006/relationships/slideLayout" Target="../slideLayouts/slideLayout7.xml"/><Relationship Id="rId6" Type="http://schemas.openxmlformats.org/officeDocument/2006/relationships/hyperlink" Target="https://teachmeanatomy.info/abdomen/gi-tract/colon/" TargetMode="External"/><Relationship Id="rId5" Type="http://schemas.openxmlformats.org/officeDocument/2006/relationships/hyperlink" Target="https://teachmeanatomy.info/abdomen/gi-tract/small-intestine/" TargetMode="External"/><Relationship Id="rId4" Type="http://schemas.openxmlformats.org/officeDocument/2006/relationships/hyperlink" Target="https://teachmeanatomy.info/abdomen/viscera/spleen/"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 Id="rId4" Type="http://schemas.openxmlformats.org/officeDocument/2006/relationships/image" Target="../media/image78.jpeg"/></Relationships>
</file>

<file path=ppt/slides/_rels/slide8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8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4213" y="404813"/>
            <a:ext cx="7772400" cy="1187450"/>
          </a:xfrm>
        </p:spPr>
        <p:txBody>
          <a:bodyPr/>
          <a:lstStyle/>
          <a:p>
            <a:pPr eaLnBrk="1" hangingPunct="1">
              <a:defRPr/>
            </a:pPr>
            <a:r>
              <a:rPr lang="en-US" b="0" dirty="0">
                <a:solidFill>
                  <a:srgbClr val="FFFF00"/>
                </a:solidFill>
                <a:latin typeface="Times New Roman" pitchFamily="18" charset="0"/>
              </a:rPr>
              <a:t>ABDOMEN</a:t>
            </a:r>
            <a:r>
              <a:rPr lang="sr-Latn-CS" b="0" dirty="0">
                <a:solidFill>
                  <a:srgbClr val="FFFF00"/>
                </a:solidFill>
                <a:latin typeface="Times New Roman" pitchFamily="18" charset="0"/>
              </a:rPr>
              <a:t> - </a:t>
            </a:r>
            <a:r>
              <a:rPr lang="en-GB" b="0" dirty="0">
                <a:solidFill>
                  <a:srgbClr val="FFFF00"/>
                </a:solidFill>
                <a:latin typeface="Times New Roman" pitchFamily="18" charset="0"/>
              </a:rPr>
              <a:t>walls</a:t>
            </a:r>
            <a:endParaRPr lang="en-US" b="0" dirty="0">
              <a:solidFill>
                <a:srgbClr val="FFFF00"/>
              </a:solidFill>
              <a:latin typeface="Times New Roman" pitchFamily="18" charset="0"/>
            </a:endParaRPr>
          </a:p>
        </p:txBody>
      </p:sp>
      <p:pic>
        <p:nvPicPr>
          <p:cNvPr id="4099" name="Picture 4"/>
          <p:cNvPicPr>
            <a:picLocks noChangeAspect="1" noChangeArrowheads="1"/>
          </p:cNvPicPr>
          <p:nvPr/>
        </p:nvPicPr>
        <p:blipFill>
          <a:blip r:embed="rId2">
            <a:extLst>
              <a:ext uri="{28A0092B-C50C-407E-A947-70E740481C1C}">
                <a14:useLocalDpi xmlns:a14="http://schemas.microsoft.com/office/drawing/2010/main" val="0"/>
              </a:ext>
            </a:extLst>
          </a:blip>
          <a:srcRect l="43922" t="18257" r="2658" b="4134"/>
          <a:stretch>
            <a:fillRect/>
          </a:stretch>
        </p:blipFill>
        <p:spPr bwMode="auto">
          <a:xfrm>
            <a:off x="4476750" y="1768475"/>
            <a:ext cx="4667250" cy="508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txBox="1">
            <a:spLocks noChangeArrowheads="1"/>
          </p:cNvSpPr>
          <p:nvPr/>
        </p:nvSpPr>
        <p:spPr bwMode="auto">
          <a:xfrm>
            <a:off x="-16940" y="2708920"/>
            <a:ext cx="4537075" cy="3816424"/>
          </a:xfrm>
          <a:prstGeom prst="rect">
            <a:avLst/>
          </a:prstGeom>
          <a:noFill/>
          <a:ln w="9525">
            <a:noFill/>
            <a:miter lim="800000"/>
            <a:headEnd/>
            <a:tailEnd/>
          </a:ln>
          <a:effectLst/>
        </p:spPr>
        <p:txBody>
          <a:bodyPr/>
          <a:lstStyle/>
          <a:p>
            <a:pPr eaLnBrk="1" hangingPunct="1">
              <a:spcBef>
                <a:spcPct val="20000"/>
              </a:spcBef>
              <a:buClr>
                <a:schemeClr val="hlink"/>
              </a:buClr>
              <a:buSzPct val="70000"/>
              <a:buFont typeface="Wingdings" pitchFamily="2" charset="2"/>
              <a:buNone/>
              <a:defRPr/>
            </a:pPr>
            <a:r>
              <a:rPr lang="en-GB" sz="2400" b="1" i="1" kern="0" dirty="0">
                <a:solidFill>
                  <a:srgbClr val="FFFF00"/>
                </a:solidFill>
                <a:effectLst>
                  <a:outerShdw blurRad="38100" dist="38100" dir="2700000" algn="tl">
                    <a:srgbClr val="000000"/>
                  </a:outerShdw>
                </a:effectLst>
                <a:latin typeface="+mn-lt"/>
              </a:rPr>
              <a:t>Superficial borders of abdomen</a:t>
            </a:r>
            <a:r>
              <a:rPr lang="sr-Latn-CS" sz="2400" b="1" i="1" kern="0" dirty="0">
                <a:solidFill>
                  <a:srgbClr val="FFFF00"/>
                </a:solidFill>
                <a:effectLst>
                  <a:outerShdw blurRad="38100" dist="38100" dir="2700000" algn="tl">
                    <a:srgbClr val="000000"/>
                  </a:outerShdw>
                </a:effectLst>
                <a:latin typeface="+mn-lt"/>
              </a:rPr>
              <a:t>:</a:t>
            </a:r>
          </a:p>
          <a:p>
            <a:pPr algn="ctr" eaLnBrk="1" hangingPunct="1">
              <a:spcBef>
                <a:spcPct val="20000"/>
              </a:spcBef>
              <a:buClr>
                <a:schemeClr val="hlink"/>
              </a:buClr>
              <a:buSzPct val="70000"/>
              <a:buFont typeface="Wingdings" pitchFamily="2" charset="2"/>
              <a:buNone/>
              <a:defRPr/>
            </a:pPr>
            <a:endParaRPr lang="sr-Latn-CS" sz="2400" b="1" i="1" kern="0" dirty="0">
              <a:solidFill>
                <a:srgbClr val="FFFF00"/>
              </a:solidFill>
              <a:effectLst>
                <a:outerShdw blurRad="38100" dist="38100" dir="2700000" algn="tl">
                  <a:srgbClr val="000000"/>
                </a:outerShdw>
              </a:effectLst>
              <a:latin typeface="+mn-lt"/>
            </a:endParaRPr>
          </a:p>
          <a:p>
            <a:pPr eaLnBrk="1" hangingPunct="1">
              <a:spcBef>
                <a:spcPct val="20000"/>
              </a:spcBef>
              <a:buClr>
                <a:schemeClr val="hlink"/>
              </a:buClr>
              <a:buSzPct val="70000"/>
              <a:defRPr/>
            </a:pPr>
            <a:r>
              <a:rPr lang="sr-Latn-CS" sz="2400" i="1" kern="0" dirty="0">
                <a:effectLst>
                  <a:outerShdw blurRad="38100" dist="38100" dir="2700000" algn="tl">
                    <a:srgbClr val="000000"/>
                  </a:outerShdw>
                </a:effectLst>
                <a:latin typeface="+mn-lt"/>
              </a:rPr>
              <a:t>- </a:t>
            </a:r>
            <a:r>
              <a:rPr lang="en-GB" sz="2400" i="1" kern="0" dirty="0">
                <a:effectLst>
                  <a:outerShdw blurRad="38100" dist="38100" dir="2700000" algn="tl">
                    <a:srgbClr val="000000"/>
                  </a:outerShdw>
                </a:effectLst>
                <a:latin typeface="+mn-lt"/>
              </a:rPr>
              <a:t>Upper border: </a:t>
            </a:r>
            <a:br>
              <a:rPr lang="en-GB" sz="2400" i="1" kern="0" dirty="0">
                <a:solidFill>
                  <a:srgbClr val="FFFF00"/>
                </a:solidFill>
                <a:effectLst>
                  <a:outerShdw blurRad="38100" dist="38100" dir="2700000" algn="tl">
                    <a:srgbClr val="000000"/>
                  </a:outerShdw>
                </a:effectLst>
                <a:latin typeface="+mn-lt"/>
              </a:rPr>
            </a:br>
            <a:r>
              <a:rPr lang="sr-Latn-CS" sz="2400" i="1" kern="0" dirty="0" err="1">
                <a:solidFill>
                  <a:srgbClr val="FFFF00"/>
                </a:solidFill>
                <a:effectLst>
                  <a:outerShdw blurRad="38100" dist="38100" dir="2700000" algn="tl">
                    <a:srgbClr val="000000"/>
                  </a:outerShdw>
                </a:effectLst>
                <a:latin typeface="+mn-lt"/>
              </a:rPr>
              <a:t>Processus</a:t>
            </a:r>
            <a:r>
              <a:rPr lang="sr-Latn-CS" sz="2400" i="1" kern="0" dirty="0">
                <a:solidFill>
                  <a:srgbClr val="FFFF00"/>
                </a:solidFill>
                <a:effectLst>
                  <a:outerShdw blurRad="38100" dist="38100" dir="2700000" algn="tl">
                    <a:srgbClr val="000000"/>
                  </a:outerShdw>
                </a:effectLst>
                <a:latin typeface="+mn-lt"/>
              </a:rPr>
              <a:t> </a:t>
            </a:r>
            <a:r>
              <a:rPr lang="sr-Latn-CS" sz="2400" i="1" kern="0" dirty="0" err="1">
                <a:solidFill>
                  <a:srgbClr val="FFFF00"/>
                </a:solidFill>
                <a:effectLst>
                  <a:outerShdw blurRad="38100" dist="38100" dir="2700000" algn="tl">
                    <a:srgbClr val="000000"/>
                  </a:outerShdw>
                </a:effectLst>
                <a:latin typeface="+mn-lt"/>
              </a:rPr>
              <a:t>xiphoideus</a:t>
            </a:r>
            <a:r>
              <a:rPr lang="sr-Latn-CS" sz="2400" i="1" kern="0" dirty="0">
                <a:solidFill>
                  <a:srgbClr val="FFFF00"/>
                </a:solidFill>
                <a:effectLst>
                  <a:outerShdw blurRad="38100" dist="38100" dir="2700000" algn="tl">
                    <a:srgbClr val="000000"/>
                  </a:outerShdw>
                </a:effectLst>
                <a:latin typeface="+mn-lt"/>
              </a:rPr>
              <a:t> </a:t>
            </a:r>
            <a:r>
              <a:rPr lang="sr-Latn-CS" sz="2400" i="1" kern="0" dirty="0" err="1">
                <a:solidFill>
                  <a:srgbClr val="FFFF00"/>
                </a:solidFill>
                <a:effectLst>
                  <a:outerShdw blurRad="38100" dist="38100" dir="2700000" algn="tl">
                    <a:srgbClr val="000000"/>
                  </a:outerShdw>
                </a:effectLst>
                <a:latin typeface="+mn-lt"/>
              </a:rPr>
              <a:t>sterni</a:t>
            </a:r>
            <a:r>
              <a:rPr lang="en-GB" sz="2400" i="1" kern="0" dirty="0">
                <a:solidFill>
                  <a:srgbClr val="FFFF00"/>
                </a:solidFill>
                <a:effectLst>
                  <a:outerShdw blurRad="38100" dist="38100" dir="2700000" algn="tl">
                    <a:srgbClr val="000000"/>
                  </a:outerShdw>
                </a:effectLst>
                <a:latin typeface="+mn-lt"/>
              </a:rPr>
              <a:t> -</a:t>
            </a:r>
            <a:r>
              <a:rPr lang="sr-Latn-CS" sz="2400" i="1" kern="0" dirty="0">
                <a:solidFill>
                  <a:srgbClr val="FFFF00"/>
                </a:solidFill>
                <a:effectLst>
                  <a:outerShdw blurRad="38100" dist="38100" dir="2700000" algn="tl">
                    <a:srgbClr val="000000"/>
                  </a:outerShdw>
                </a:effectLst>
                <a:latin typeface="+mn-lt"/>
              </a:rPr>
              <a:t> </a:t>
            </a:r>
            <a:r>
              <a:rPr lang="en-GB" sz="2400" i="1" kern="0" dirty="0">
                <a:solidFill>
                  <a:srgbClr val="FFFF00"/>
                </a:solidFill>
                <a:effectLst>
                  <a:outerShdw blurRad="38100" dist="38100" dir="2700000" algn="tl">
                    <a:srgbClr val="000000"/>
                  </a:outerShdw>
                </a:effectLst>
                <a:latin typeface="+mn-lt"/>
              </a:rPr>
              <a:t>inferior border of costal arch and of 12</a:t>
            </a:r>
            <a:r>
              <a:rPr lang="en-GB" sz="2400" i="1" kern="0" baseline="30000" dirty="0">
                <a:solidFill>
                  <a:srgbClr val="FFFF00"/>
                </a:solidFill>
                <a:effectLst>
                  <a:outerShdw blurRad="38100" dist="38100" dir="2700000" algn="tl">
                    <a:srgbClr val="000000"/>
                  </a:outerShdw>
                </a:effectLst>
                <a:latin typeface="+mn-lt"/>
              </a:rPr>
              <a:t>th</a:t>
            </a:r>
            <a:r>
              <a:rPr lang="en-GB" sz="2400" i="1" kern="0" dirty="0">
                <a:solidFill>
                  <a:srgbClr val="FFFF00"/>
                </a:solidFill>
                <a:effectLst>
                  <a:outerShdw blurRad="38100" dist="38100" dir="2700000" algn="tl">
                    <a:srgbClr val="000000"/>
                  </a:outerShdw>
                </a:effectLst>
                <a:latin typeface="+mn-lt"/>
              </a:rPr>
              <a:t> rib </a:t>
            </a:r>
            <a:r>
              <a:rPr lang="sr-Latn-CS" sz="2400" i="1" kern="0" dirty="0">
                <a:solidFill>
                  <a:srgbClr val="FFFF00"/>
                </a:solidFill>
                <a:effectLst>
                  <a:outerShdw blurRad="38100" dist="38100" dir="2700000" algn="tl">
                    <a:srgbClr val="000000"/>
                  </a:outerShdw>
                </a:effectLst>
                <a:latin typeface="+mn-lt"/>
              </a:rPr>
              <a:t>– </a:t>
            </a:r>
            <a:r>
              <a:rPr lang="en-GB" sz="2400" i="1" kern="0" dirty="0">
                <a:solidFill>
                  <a:srgbClr val="FFFF00"/>
                </a:solidFill>
                <a:effectLst>
                  <a:outerShdw blurRad="38100" dist="38100" dir="2700000" algn="tl">
                    <a:srgbClr val="000000"/>
                  </a:outerShdw>
                </a:effectLst>
                <a:latin typeface="+mn-lt"/>
              </a:rPr>
              <a:t>vertebra </a:t>
            </a:r>
            <a:r>
              <a:rPr lang="sr-Latn-CS" sz="2400" i="1" kern="0" dirty="0">
                <a:solidFill>
                  <a:srgbClr val="FFFF00"/>
                </a:solidFill>
                <a:effectLst>
                  <a:outerShdw blurRad="38100" dist="38100" dir="2700000" algn="tl">
                    <a:srgbClr val="000000"/>
                  </a:outerShdw>
                </a:effectLst>
                <a:latin typeface="+mn-lt"/>
              </a:rPr>
              <a:t>Th12;</a:t>
            </a:r>
          </a:p>
          <a:p>
            <a:pPr eaLnBrk="1" hangingPunct="1">
              <a:spcBef>
                <a:spcPct val="20000"/>
              </a:spcBef>
              <a:buClr>
                <a:schemeClr val="hlink"/>
              </a:buClr>
              <a:buSzPct val="70000"/>
              <a:defRPr/>
            </a:pPr>
            <a:r>
              <a:rPr lang="sr-Latn-CS" sz="2400" i="1" kern="0" dirty="0">
                <a:effectLst>
                  <a:outerShdw blurRad="38100" dist="38100" dir="2700000" algn="tl">
                    <a:srgbClr val="000000"/>
                  </a:outerShdw>
                </a:effectLst>
                <a:latin typeface="+mn-lt"/>
              </a:rPr>
              <a:t>- </a:t>
            </a:r>
            <a:r>
              <a:rPr lang="en-GB" sz="2400" i="1" kern="0" dirty="0">
                <a:effectLst>
                  <a:outerShdw blurRad="38100" dist="38100" dir="2700000" algn="tl">
                    <a:srgbClr val="000000"/>
                  </a:outerShdw>
                </a:effectLst>
                <a:latin typeface="+mn-lt"/>
              </a:rPr>
              <a:t>Lower border:</a:t>
            </a:r>
            <a:br>
              <a:rPr lang="sr-Latn-CS" sz="2400" i="1" kern="0" dirty="0">
                <a:solidFill>
                  <a:srgbClr val="FFFF00"/>
                </a:solidFill>
                <a:effectLst>
                  <a:outerShdw blurRad="38100" dist="38100" dir="2700000" algn="tl">
                    <a:srgbClr val="000000"/>
                  </a:outerShdw>
                </a:effectLst>
                <a:latin typeface="+mn-lt"/>
              </a:rPr>
            </a:br>
            <a:r>
              <a:rPr lang="sr-Latn-CS" sz="2400" b="1" i="1" kern="0" dirty="0">
                <a:solidFill>
                  <a:srgbClr val="FFFF00"/>
                </a:solidFill>
                <a:effectLst>
                  <a:outerShdw blurRad="38100" dist="38100" dir="2700000" algn="tl">
                    <a:srgbClr val="000000"/>
                  </a:outerShdw>
                </a:effectLst>
                <a:latin typeface="+mn-lt"/>
              </a:rPr>
              <a:t>- </a:t>
            </a:r>
            <a:r>
              <a:rPr lang="sr-Latn-CS" sz="2400" i="1" kern="0" dirty="0">
                <a:solidFill>
                  <a:srgbClr val="FFFF00"/>
                </a:solidFill>
                <a:effectLst>
                  <a:outerShdw blurRad="38100" dist="38100" dir="2700000" algn="tl">
                    <a:srgbClr val="000000"/>
                  </a:outerShdw>
                </a:effectLst>
                <a:latin typeface="+mn-lt"/>
              </a:rPr>
              <a:t>Symphysis pubica – plica inguinalis – crista </a:t>
            </a:r>
            <a:r>
              <a:rPr lang="sr-Latn-CS" sz="2400" i="1" kern="0" dirty="0" err="1">
                <a:solidFill>
                  <a:srgbClr val="FFFF00"/>
                </a:solidFill>
                <a:effectLst>
                  <a:outerShdw blurRad="38100" dist="38100" dir="2700000" algn="tl">
                    <a:srgbClr val="000000"/>
                  </a:outerShdw>
                </a:effectLst>
                <a:latin typeface="+mn-lt"/>
              </a:rPr>
              <a:t>iliaca</a:t>
            </a:r>
            <a:r>
              <a:rPr lang="sr-Latn-CS" sz="2400" i="1" kern="0" dirty="0">
                <a:solidFill>
                  <a:srgbClr val="FFFF00"/>
                </a:solidFill>
                <a:effectLst>
                  <a:outerShdw blurRad="38100" dist="38100" dir="2700000" algn="tl">
                    <a:srgbClr val="000000"/>
                  </a:outerShdw>
                </a:effectLst>
                <a:latin typeface="+mn-lt"/>
              </a:rPr>
              <a:t> –</a:t>
            </a:r>
            <a:r>
              <a:rPr lang="en-GB" sz="2400" i="1" kern="0" dirty="0">
                <a:solidFill>
                  <a:srgbClr val="FFFF00"/>
                </a:solidFill>
                <a:effectLst>
                  <a:outerShdw blurRad="38100" dist="38100" dir="2700000" algn="tl">
                    <a:srgbClr val="000000"/>
                  </a:outerShdw>
                </a:effectLst>
                <a:latin typeface="+mn-lt"/>
              </a:rPr>
              <a:t> vertebra</a:t>
            </a:r>
            <a:r>
              <a:rPr lang="sr-Latn-CS" sz="2400" i="1" kern="0" dirty="0">
                <a:solidFill>
                  <a:srgbClr val="FFFF00"/>
                </a:solidFill>
                <a:effectLst>
                  <a:outerShdw blurRad="38100" dist="38100" dir="2700000" algn="tl">
                    <a:srgbClr val="000000"/>
                  </a:outerShdw>
                </a:effectLst>
                <a:latin typeface="+mn-lt"/>
              </a:rPr>
              <a:t> L5</a:t>
            </a:r>
          </a:p>
          <a:p>
            <a:pPr algn="ctr" eaLnBrk="1" hangingPunct="1">
              <a:spcBef>
                <a:spcPct val="20000"/>
              </a:spcBef>
              <a:buClr>
                <a:schemeClr val="hlink"/>
              </a:buClr>
              <a:buSzPct val="70000"/>
              <a:buFontTx/>
              <a:buChar char="-"/>
              <a:defRPr/>
            </a:pPr>
            <a:endParaRPr lang="sr-Latn-CS" sz="2400" b="1" i="1" kern="0" dirty="0">
              <a:solidFill>
                <a:srgbClr val="FFFF00"/>
              </a:solidFill>
              <a:effectLst>
                <a:outerShdw blurRad="38100" dist="38100" dir="2700000" algn="tl">
                  <a:srgbClr val="000000"/>
                </a:outerShdw>
              </a:effectLst>
              <a:latin typeface="+mn-lt"/>
            </a:endParaRPr>
          </a:p>
          <a:p>
            <a:pPr algn="ctr" eaLnBrk="1" hangingPunct="1">
              <a:spcBef>
                <a:spcPct val="20000"/>
              </a:spcBef>
              <a:buClr>
                <a:schemeClr val="hlink"/>
              </a:buClr>
              <a:buSzPct val="70000"/>
              <a:buFontTx/>
              <a:buChar char="-"/>
              <a:defRPr/>
            </a:pPr>
            <a:endParaRPr lang="sr-Latn-CS" sz="2400" b="1" i="1" kern="0" dirty="0">
              <a:solidFill>
                <a:srgbClr val="FFFF00"/>
              </a:solidFill>
              <a:effectLst>
                <a:outerShdw blurRad="38100" dist="38100" dir="2700000" algn="tl">
                  <a:srgbClr val="000000"/>
                </a:outerShdw>
              </a:effectLst>
              <a:latin typeface="+mn-lt"/>
            </a:endParaRPr>
          </a:p>
          <a:p>
            <a:pPr algn="ctr" eaLnBrk="1" hangingPunct="1">
              <a:spcBef>
                <a:spcPct val="20000"/>
              </a:spcBef>
              <a:buClr>
                <a:schemeClr val="hlink"/>
              </a:buClr>
              <a:buSzPct val="70000"/>
              <a:buFont typeface="Wingdings" pitchFamily="2" charset="2"/>
              <a:buNone/>
              <a:defRPr/>
            </a:pPr>
            <a:endParaRPr lang="sr-Latn-CS" sz="2400" b="1" i="1" kern="0" dirty="0">
              <a:solidFill>
                <a:srgbClr val="990033"/>
              </a:solidFill>
              <a:effectLst>
                <a:outerShdw blurRad="38100" dist="38100" dir="2700000" algn="tl">
                  <a:srgbClr val="000000"/>
                </a:outerShdw>
              </a:effectLst>
              <a:latin typeface="+mn-lt"/>
            </a:endParaRPr>
          </a:p>
        </p:txBody>
      </p:sp>
    </p:spTree>
    <p:extLst>
      <p:ext uri="{BB962C8B-B14F-4D97-AF65-F5344CB8AC3E}">
        <p14:creationId xmlns:p14="http://schemas.microsoft.com/office/powerpoint/2010/main" val="3746366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71" y="1685925"/>
            <a:ext cx="4340225"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04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5729" y="1022349"/>
            <a:ext cx="4016375"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84" name="TextBox 4"/>
          <p:cNvSpPr txBox="1">
            <a:spLocks noChangeArrowheads="1"/>
          </p:cNvSpPr>
          <p:nvPr/>
        </p:nvSpPr>
        <p:spPr bwMode="auto">
          <a:xfrm>
            <a:off x="255732" y="3716337"/>
            <a:ext cx="617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r>
              <a:rPr lang="sr-Latn-CS" altLang="en-US" dirty="0">
                <a:latin typeface="Perpetua" panose="02020502060401020303" pitchFamily="18" charset="0"/>
              </a:rPr>
              <a:t>L 2</a:t>
            </a:r>
          </a:p>
        </p:txBody>
      </p:sp>
      <p:sp>
        <p:nvSpPr>
          <p:cNvPr id="20485" name="Text Box 6"/>
          <p:cNvSpPr txBox="1">
            <a:spLocks noChangeArrowheads="1"/>
          </p:cNvSpPr>
          <p:nvPr/>
        </p:nvSpPr>
        <p:spPr bwMode="auto">
          <a:xfrm>
            <a:off x="0" y="142875"/>
            <a:ext cx="4929188"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spcBef>
                <a:spcPct val="50000"/>
              </a:spcBef>
            </a:pPr>
            <a:r>
              <a:rPr lang="en-US" altLang="en-US" sz="3200" i="0">
                <a:solidFill>
                  <a:srgbClr val="800000"/>
                </a:solidFill>
                <a:effectLst>
                  <a:outerShdw blurRad="38100" dist="38100" dir="2700000" algn="tl">
                    <a:srgbClr val="C0C0C0"/>
                  </a:outerShdw>
                </a:effectLst>
                <a:latin typeface="Comic Sans MS" panose="030F0702030302020204" pitchFamily="66" charset="0"/>
              </a:rPr>
              <a:t>Vertebrae</a:t>
            </a:r>
            <a:r>
              <a:rPr lang="sr-Latn-CS" altLang="en-US" sz="3200" i="0">
                <a:solidFill>
                  <a:srgbClr val="800000"/>
                </a:solidFill>
                <a:effectLst>
                  <a:outerShdw blurRad="38100" dist="38100" dir="2700000" algn="tl">
                    <a:srgbClr val="C0C0C0"/>
                  </a:outerShdw>
                </a:effectLst>
                <a:latin typeface="Comic Sans MS" panose="030F0702030302020204" pitchFamily="66" charset="0"/>
              </a:rPr>
              <a:t> lumbales</a:t>
            </a:r>
            <a:r>
              <a:rPr lang="en-US" altLang="en-US" sz="3200" i="0">
                <a:solidFill>
                  <a:srgbClr val="800000"/>
                </a:solidFill>
                <a:effectLst>
                  <a:outerShdw blurRad="38100" dist="38100" dir="2700000" algn="tl">
                    <a:srgbClr val="C0C0C0"/>
                  </a:outerShdw>
                </a:effectLst>
                <a:latin typeface="Comic Sans MS" panose="030F0702030302020204" pitchFamily="66" charset="0"/>
              </a:rPr>
              <a:t> </a:t>
            </a:r>
            <a:endParaRPr lang="sr-Latn-CS" altLang="en-US" sz="3200" i="0">
              <a:solidFill>
                <a:srgbClr val="800000"/>
              </a:solidFill>
              <a:effectLst>
                <a:outerShdw blurRad="38100" dist="38100" dir="2700000" algn="tl">
                  <a:srgbClr val="C0C0C0"/>
                </a:outerShdw>
              </a:effectLst>
              <a:latin typeface="Comic Sans MS" panose="030F0702030302020204" pitchFamily="66" charset="0"/>
            </a:endParaRPr>
          </a:p>
          <a:p>
            <a:pPr algn="ctr" eaLnBrk="1" hangingPunct="1">
              <a:spcBef>
                <a:spcPct val="50000"/>
              </a:spcBef>
            </a:pPr>
            <a:r>
              <a:rPr lang="en-US" altLang="en-US" i="0">
                <a:solidFill>
                  <a:srgbClr val="800000"/>
                </a:solidFill>
                <a:effectLst>
                  <a:outerShdw blurRad="38100" dist="38100" dir="2700000" algn="tl">
                    <a:srgbClr val="C0C0C0"/>
                  </a:outerShdw>
                </a:effectLst>
                <a:latin typeface="Comic Sans MS" panose="030F0702030302020204" pitchFamily="66" charset="0"/>
              </a:rPr>
              <a:t>(</a:t>
            </a:r>
            <a:r>
              <a:rPr lang="sr-Latn-CS" altLang="en-US" i="0">
                <a:solidFill>
                  <a:srgbClr val="800000"/>
                </a:solidFill>
                <a:effectLst>
                  <a:outerShdw blurRad="38100" dist="38100" dir="2700000" algn="tl">
                    <a:srgbClr val="C0C0C0"/>
                  </a:outerShdw>
                </a:effectLst>
                <a:latin typeface="Comic Sans MS" panose="030F0702030302020204" pitchFamily="66" charset="0"/>
              </a:rPr>
              <a:t>L</a:t>
            </a:r>
            <a:r>
              <a:rPr lang="en-US" altLang="en-US" i="0">
                <a:solidFill>
                  <a:srgbClr val="800000"/>
                </a:solidFill>
                <a:effectLst>
                  <a:outerShdw blurRad="38100" dist="38100" dir="2700000" algn="tl">
                    <a:srgbClr val="C0C0C0"/>
                  </a:outerShdw>
                </a:effectLst>
                <a:latin typeface="Comic Sans MS" panose="030F0702030302020204" pitchFamily="66" charset="0"/>
              </a:rPr>
              <a:t>1-</a:t>
            </a:r>
            <a:r>
              <a:rPr lang="sr-Latn-CS" altLang="en-US" i="0">
                <a:solidFill>
                  <a:srgbClr val="800000"/>
                </a:solidFill>
                <a:effectLst>
                  <a:outerShdw blurRad="38100" dist="38100" dir="2700000" algn="tl">
                    <a:srgbClr val="C0C0C0"/>
                  </a:outerShdw>
                </a:effectLst>
                <a:latin typeface="Comic Sans MS" panose="030F0702030302020204" pitchFamily="66" charset="0"/>
              </a:rPr>
              <a:t>L5</a:t>
            </a:r>
            <a:r>
              <a:rPr lang="en-US" altLang="en-US" i="0">
                <a:solidFill>
                  <a:srgbClr val="800000"/>
                </a:solidFill>
                <a:effectLst>
                  <a:outerShdw blurRad="38100" dist="38100" dir="2700000" algn="tl">
                    <a:srgbClr val="C0C0C0"/>
                  </a:outerShdw>
                </a:effectLst>
                <a:latin typeface="Comic Sans MS" panose="030F0702030302020204" pitchFamily="66" charset="0"/>
              </a:rPr>
              <a:t>)</a:t>
            </a:r>
          </a:p>
        </p:txBody>
      </p:sp>
      <p:pic>
        <p:nvPicPr>
          <p:cNvPr id="3" name="Picture 2">
            <a:extLst>
              <a:ext uri="{FF2B5EF4-FFF2-40B4-BE49-F238E27FC236}">
                <a16:creationId xmlns:a16="http://schemas.microsoft.com/office/drawing/2014/main" id="{3D1AA735-F2CD-6AA1-E6E8-B71BB2D96F32}"/>
              </a:ext>
            </a:extLst>
          </p:cNvPr>
          <p:cNvPicPr>
            <a:picLocks noChangeAspect="1"/>
          </p:cNvPicPr>
          <p:nvPr/>
        </p:nvPicPr>
        <p:blipFill>
          <a:blip r:embed="rId4"/>
          <a:stretch>
            <a:fillRect/>
          </a:stretch>
        </p:blipFill>
        <p:spPr>
          <a:xfrm>
            <a:off x="300970" y="4289945"/>
            <a:ext cx="8519502" cy="2061571"/>
          </a:xfrm>
          <a:prstGeom prst="rect">
            <a:avLst/>
          </a:prstGeom>
        </p:spPr>
      </p:pic>
    </p:spTree>
    <p:extLst>
      <p:ext uri="{BB962C8B-B14F-4D97-AF65-F5344CB8AC3E}">
        <p14:creationId xmlns:p14="http://schemas.microsoft.com/office/powerpoint/2010/main" val="282102182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8D2369-CDEB-06B3-315B-CCE5CEEE174C}"/>
              </a:ext>
            </a:extLst>
          </p:cNvPr>
          <p:cNvPicPr>
            <a:picLocks noChangeAspect="1"/>
          </p:cNvPicPr>
          <p:nvPr/>
        </p:nvPicPr>
        <p:blipFill>
          <a:blip r:embed="rId2"/>
          <a:stretch>
            <a:fillRect/>
          </a:stretch>
        </p:blipFill>
        <p:spPr>
          <a:xfrm>
            <a:off x="827584" y="1052736"/>
            <a:ext cx="7795041" cy="5076427"/>
          </a:xfrm>
          <a:prstGeom prst="rect">
            <a:avLst/>
          </a:prstGeom>
        </p:spPr>
      </p:pic>
    </p:spTree>
    <p:extLst>
      <p:ext uri="{BB962C8B-B14F-4D97-AF65-F5344CB8AC3E}">
        <p14:creationId xmlns:p14="http://schemas.microsoft.com/office/powerpoint/2010/main" val="61043272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a:extLst>
              <a:ext uri="{28A0092B-C50C-407E-A947-70E740481C1C}">
                <a14:useLocalDpi xmlns:a14="http://schemas.microsoft.com/office/drawing/2010/main" val="0"/>
              </a:ext>
            </a:extLst>
          </a:blip>
          <a:srcRect l="30339" t="28125" r="27344" b="10001"/>
          <a:stretch>
            <a:fillRect/>
          </a:stretch>
        </p:blipFill>
        <p:spPr bwMode="auto">
          <a:xfrm>
            <a:off x="4769808" y="776312"/>
            <a:ext cx="4374192" cy="3997339"/>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75779" name="TextBox 1"/>
          <p:cNvSpPr txBox="1">
            <a:spLocks noChangeArrowheads="1"/>
          </p:cNvSpPr>
          <p:nvPr/>
        </p:nvSpPr>
        <p:spPr bwMode="auto">
          <a:xfrm>
            <a:off x="1115616" y="132380"/>
            <a:ext cx="65571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2800" b="1" dirty="0">
                <a:solidFill>
                  <a:srgbClr val="FFC000"/>
                </a:solidFill>
              </a:rPr>
              <a:t>ESOPHAGEUS – PARS ABDOMINALIS</a:t>
            </a:r>
          </a:p>
        </p:txBody>
      </p:sp>
      <p:sp>
        <p:nvSpPr>
          <p:cNvPr id="3" name="TextBox 2"/>
          <p:cNvSpPr txBox="1"/>
          <p:nvPr/>
        </p:nvSpPr>
        <p:spPr>
          <a:xfrm>
            <a:off x="0" y="867133"/>
            <a:ext cx="9324528" cy="6018251"/>
          </a:xfrm>
          <a:prstGeom prst="rect">
            <a:avLst/>
          </a:prstGeom>
          <a:noFill/>
        </p:spPr>
        <p:txBody>
          <a:bodyPr wrap="square">
            <a:spAutoFit/>
          </a:bodyPr>
          <a:lstStyle/>
          <a:p>
            <a:pPr>
              <a:lnSpc>
                <a:spcPct val="107000"/>
              </a:lnSpc>
              <a:spcAft>
                <a:spcPts val="800"/>
              </a:spcAft>
            </a:pPr>
            <a:r>
              <a:rPr lang="en-GB" sz="2000" dirty="0">
                <a:effectLst/>
                <a:latin typeface="+mn-lt"/>
                <a:ea typeface="Calibri" panose="020F0502020204030204" pitchFamily="34" charset="0"/>
                <a:cs typeface="Times New Roman" panose="02020603050405020304" pitchFamily="18" charset="0"/>
              </a:rPr>
              <a:t>- The abdominal part of </a:t>
            </a:r>
            <a:r>
              <a:rPr lang="en-GB" sz="2000" dirty="0" err="1">
                <a:effectLst/>
                <a:latin typeface="+mn-lt"/>
                <a:ea typeface="Calibri" panose="020F0502020204030204" pitchFamily="34" charset="0"/>
                <a:cs typeface="Times New Roman" panose="02020603050405020304" pitchFamily="18" charset="0"/>
              </a:rPr>
              <a:t>esophagus</a:t>
            </a:r>
            <a:r>
              <a:rPr lang="en-GB" sz="2000" dirty="0">
                <a:effectLst/>
                <a:latin typeface="+mn-lt"/>
                <a:ea typeface="Calibri" panose="020F0502020204030204" pitchFamily="34" charset="0"/>
                <a:cs typeface="Times New Roman" panose="02020603050405020304" pitchFamily="18" charset="0"/>
              </a:rPr>
              <a:t> is attached</a:t>
            </a:r>
            <a:br>
              <a:rPr lang="en-GB" sz="2000" dirty="0">
                <a:effectLst/>
                <a:latin typeface="+mn-lt"/>
                <a:ea typeface="Calibri" panose="020F0502020204030204" pitchFamily="34" charset="0"/>
                <a:cs typeface="Times New Roman" panose="02020603050405020304" pitchFamily="18" charset="0"/>
              </a:rPr>
            </a:br>
            <a:r>
              <a:rPr lang="en-GB" sz="2000" dirty="0">
                <a:effectLst/>
                <a:latin typeface="+mn-lt"/>
                <a:ea typeface="Calibri" panose="020F0502020204030204" pitchFamily="34" charset="0"/>
                <a:cs typeface="Times New Roman" panose="02020603050405020304" pitchFamily="18" charset="0"/>
              </a:rPr>
              <a:t>  to the margins of the </a:t>
            </a:r>
            <a:r>
              <a:rPr lang="en-GB" sz="2000" dirty="0" err="1">
                <a:effectLst/>
                <a:latin typeface="+mn-lt"/>
                <a:ea typeface="Calibri" panose="020F0502020204030204" pitchFamily="34" charset="0"/>
                <a:cs typeface="Times New Roman" panose="02020603050405020304" pitchFamily="18" charset="0"/>
              </a:rPr>
              <a:t>esophageal</a:t>
            </a:r>
            <a:r>
              <a:rPr lang="en-GB" sz="2000" dirty="0">
                <a:effectLst/>
                <a:latin typeface="+mn-lt"/>
                <a:ea typeface="Calibri" panose="020F0502020204030204" pitchFamily="34" charset="0"/>
                <a:cs typeface="Times New Roman" panose="02020603050405020304" pitchFamily="18" charset="0"/>
              </a:rPr>
              <a:t> hiatus in</a:t>
            </a:r>
            <a:br>
              <a:rPr lang="en-GB" sz="2000" dirty="0">
                <a:effectLst/>
                <a:latin typeface="+mn-lt"/>
                <a:ea typeface="Calibri" panose="020F0502020204030204" pitchFamily="34" charset="0"/>
                <a:cs typeface="Times New Roman" panose="02020603050405020304" pitchFamily="18" charset="0"/>
              </a:rPr>
            </a:br>
            <a:r>
              <a:rPr lang="en-GB" sz="2000" dirty="0">
                <a:effectLst/>
                <a:latin typeface="+mn-lt"/>
                <a:ea typeface="Calibri" panose="020F0502020204030204" pitchFamily="34" charset="0"/>
                <a:cs typeface="Times New Roman" panose="02020603050405020304" pitchFamily="18" charset="0"/>
              </a:rPr>
              <a:t>  the diaphragm by the </a:t>
            </a:r>
            <a:r>
              <a:rPr lang="en-GB" sz="2000" dirty="0" err="1">
                <a:effectLst/>
                <a:latin typeface="+mn-lt"/>
                <a:ea typeface="Calibri" panose="020F0502020204030204" pitchFamily="34" charset="0"/>
                <a:cs typeface="Times New Roman" panose="02020603050405020304" pitchFamily="18" charset="0"/>
              </a:rPr>
              <a:t>phrenico-esophageal</a:t>
            </a:r>
            <a:br>
              <a:rPr lang="en-GB" sz="2000" dirty="0">
                <a:latin typeface="+mn-lt"/>
                <a:ea typeface="Calibri" panose="020F0502020204030204" pitchFamily="34" charset="0"/>
                <a:cs typeface="Times New Roman" panose="02020603050405020304" pitchFamily="18" charset="0"/>
              </a:rPr>
            </a:br>
            <a:r>
              <a:rPr lang="en-GB" sz="2000" dirty="0">
                <a:latin typeface="+mn-lt"/>
                <a:ea typeface="Calibri" panose="020F0502020204030204" pitchFamily="34" charset="0"/>
                <a:cs typeface="Times New Roman" panose="02020603050405020304" pitchFamily="18" charset="0"/>
              </a:rPr>
              <a:t>  </a:t>
            </a:r>
            <a:r>
              <a:rPr lang="en-GB" sz="2000" dirty="0">
                <a:effectLst/>
                <a:latin typeface="+mn-lt"/>
                <a:ea typeface="Calibri" panose="020F0502020204030204" pitchFamily="34" charset="0"/>
                <a:cs typeface="Times New Roman" panose="02020603050405020304" pitchFamily="18" charset="0"/>
              </a:rPr>
              <a:t>ligament, that permits independent</a:t>
            </a:r>
            <a:br>
              <a:rPr lang="en-GB" sz="2000" dirty="0">
                <a:effectLst/>
                <a:latin typeface="+mn-lt"/>
                <a:ea typeface="Calibri" panose="020F0502020204030204" pitchFamily="34" charset="0"/>
                <a:cs typeface="Times New Roman" panose="02020603050405020304" pitchFamily="18" charset="0"/>
              </a:rPr>
            </a:br>
            <a:r>
              <a:rPr lang="en-GB" sz="2000" dirty="0">
                <a:effectLst/>
                <a:latin typeface="+mn-lt"/>
                <a:ea typeface="Calibri" panose="020F0502020204030204" pitchFamily="34" charset="0"/>
                <a:cs typeface="Times New Roman" panose="02020603050405020304" pitchFamily="18" charset="0"/>
              </a:rPr>
              <a:t>  movement of the diaphragm and </a:t>
            </a:r>
            <a:r>
              <a:rPr lang="en-GB" sz="2000" dirty="0" err="1">
                <a:effectLst/>
                <a:latin typeface="+mn-lt"/>
                <a:ea typeface="Calibri" panose="020F0502020204030204" pitchFamily="34" charset="0"/>
                <a:cs typeface="Times New Roman" panose="02020603050405020304" pitchFamily="18" charset="0"/>
              </a:rPr>
              <a:t>esophagus</a:t>
            </a:r>
            <a:br>
              <a:rPr lang="en-GB" sz="2000" dirty="0">
                <a:latin typeface="+mn-lt"/>
                <a:ea typeface="Calibri" panose="020F0502020204030204" pitchFamily="34" charset="0"/>
                <a:cs typeface="Times New Roman" panose="02020603050405020304" pitchFamily="18" charset="0"/>
              </a:rPr>
            </a:br>
            <a:r>
              <a:rPr lang="en-GB" sz="2000" dirty="0">
                <a:latin typeface="+mn-lt"/>
                <a:ea typeface="Calibri" panose="020F0502020204030204" pitchFamily="34" charset="0"/>
                <a:cs typeface="Times New Roman" panose="02020603050405020304" pitchFamily="18" charset="0"/>
              </a:rPr>
              <a:t>  </a:t>
            </a:r>
            <a:r>
              <a:rPr lang="en-GB" sz="2000" dirty="0">
                <a:effectLst/>
                <a:latin typeface="+mn-lt"/>
                <a:ea typeface="Calibri" panose="020F0502020204030204" pitchFamily="34" charset="0"/>
                <a:cs typeface="Times New Roman" panose="02020603050405020304" pitchFamily="18" charset="0"/>
              </a:rPr>
              <a:t>during respiration and swallowing. </a:t>
            </a:r>
          </a:p>
          <a:p>
            <a:pPr>
              <a:lnSpc>
                <a:spcPct val="107000"/>
              </a:lnSpc>
              <a:spcAft>
                <a:spcPts val="800"/>
              </a:spcAft>
            </a:pPr>
            <a:r>
              <a:rPr lang="en-GB" sz="2000" dirty="0">
                <a:latin typeface="+mn-lt"/>
                <a:ea typeface="Calibri" panose="020F0502020204030204" pitchFamily="34" charset="0"/>
                <a:cs typeface="Times New Roman" panose="02020603050405020304" pitchFamily="18" charset="0"/>
              </a:rPr>
              <a:t>- A</a:t>
            </a:r>
            <a:r>
              <a:rPr lang="en-GB" sz="2000" dirty="0">
                <a:effectLst/>
                <a:latin typeface="+mn-lt"/>
                <a:ea typeface="Calibri" panose="020F0502020204030204" pitchFamily="34" charset="0"/>
                <a:cs typeface="Times New Roman" panose="02020603050405020304" pitchFamily="18" charset="0"/>
              </a:rPr>
              <a:t>bdominal part of the </a:t>
            </a:r>
            <a:r>
              <a:rPr lang="en-GB" sz="2000" dirty="0" err="1">
                <a:effectLst/>
                <a:latin typeface="+mn-lt"/>
                <a:ea typeface="Calibri" panose="020F0502020204030204" pitchFamily="34" charset="0"/>
                <a:cs typeface="Times New Roman" panose="02020603050405020304" pitchFamily="18" charset="0"/>
              </a:rPr>
              <a:t>esophagus</a:t>
            </a:r>
            <a:r>
              <a:rPr lang="en-GB" sz="2000" dirty="0">
                <a:effectLst/>
                <a:latin typeface="+mn-lt"/>
                <a:ea typeface="Calibri" panose="020F0502020204030204" pitchFamily="34" charset="0"/>
                <a:cs typeface="Times New Roman" panose="02020603050405020304" pitchFamily="18" charset="0"/>
              </a:rPr>
              <a:t>, only 1.25</a:t>
            </a:r>
            <a:br>
              <a:rPr lang="en-GB" sz="2000" dirty="0">
                <a:effectLst/>
                <a:latin typeface="+mn-lt"/>
                <a:ea typeface="Calibri" panose="020F0502020204030204" pitchFamily="34" charset="0"/>
                <a:cs typeface="Times New Roman" panose="02020603050405020304" pitchFamily="18" charset="0"/>
              </a:rPr>
            </a:br>
            <a:r>
              <a:rPr lang="en-GB" sz="2000" dirty="0">
                <a:effectLst/>
                <a:latin typeface="+mn-lt"/>
                <a:ea typeface="Calibri" panose="020F0502020204030204" pitchFamily="34" charset="0"/>
                <a:cs typeface="Times New Roman" panose="02020603050405020304" pitchFamily="18" charset="0"/>
              </a:rPr>
              <a:t>  cm long, passes to the </a:t>
            </a:r>
            <a:r>
              <a:rPr lang="en-GB" sz="2000" dirty="0" err="1">
                <a:effectLst/>
                <a:latin typeface="+mn-lt"/>
                <a:ea typeface="Calibri" panose="020F0502020204030204" pitchFamily="34" charset="0"/>
                <a:cs typeface="Times New Roman" panose="02020603050405020304" pitchFamily="18" charset="0"/>
              </a:rPr>
              <a:t>cardial</a:t>
            </a:r>
            <a:r>
              <a:rPr lang="en-GB" sz="2000" dirty="0">
                <a:effectLst/>
                <a:latin typeface="+mn-lt"/>
                <a:ea typeface="Calibri" panose="020F0502020204030204" pitchFamily="34" charset="0"/>
                <a:cs typeface="Times New Roman" panose="02020603050405020304" pitchFamily="18" charset="0"/>
              </a:rPr>
              <a:t> orifice of the</a:t>
            </a:r>
            <a:br>
              <a:rPr lang="en-GB" sz="2000" dirty="0">
                <a:effectLst/>
                <a:latin typeface="+mn-lt"/>
                <a:ea typeface="Calibri" panose="020F0502020204030204" pitchFamily="34" charset="0"/>
                <a:cs typeface="Times New Roman" panose="02020603050405020304" pitchFamily="18" charset="0"/>
              </a:rPr>
            </a:br>
            <a:r>
              <a:rPr lang="en-GB" sz="2000" dirty="0">
                <a:effectLst/>
                <a:latin typeface="+mn-lt"/>
                <a:ea typeface="Calibri" panose="020F0502020204030204" pitchFamily="34" charset="0"/>
                <a:cs typeface="Times New Roman" panose="02020603050405020304" pitchFamily="18" charset="0"/>
              </a:rPr>
              <a:t>  stomach, widening as it approaches, passing</a:t>
            </a:r>
            <a:br>
              <a:rPr lang="en-GB" sz="2000" dirty="0">
                <a:effectLst/>
                <a:latin typeface="+mn-lt"/>
                <a:ea typeface="Calibri" panose="020F0502020204030204" pitchFamily="34" charset="0"/>
                <a:cs typeface="Times New Roman" panose="02020603050405020304" pitchFamily="18" charset="0"/>
              </a:rPr>
            </a:br>
            <a:r>
              <a:rPr lang="en-GB" sz="2000" dirty="0">
                <a:effectLst/>
                <a:latin typeface="+mn-lt"/>
                <a:ea typeface="Calibri" panose="020F0502020204030204" pitchFamily="34" charset="0"/>
                <a:cs typeface="Times New Roman" panose="02020603050405020304" pitchFamily="18" charset="0"/>
              </a:rPr>
              <a:t>  anteriorly and to the left as it descends</a:t>
            </a:r>
            <a:br>
              <a:rPr lang="en-GB" sz="2000" dirty="0">
                <a:effectLst/>
                <a:latin typeface="+mn-lt"/>
                <a:ea typeface="Calibri" panose="020F0502020204030204" pitchFamily="34" charset="0"/>
                <a:cs typeface="Times New Roman" panose="02020603050405020304" pitchFamily="18" charset="0"/>
              </a:rPr>
            </a:br>
            <a:r>
              <a:rPr lang="en-GB" sz="2000" dirty="0">
                <a:effectLst/>
                <a:latin typeface="+mn-lt"/>
                <a:ea typeface="Calibri" panose="020F0502020204030204" pitchFamily="34" charset="0"/>
                <a:cs typeface="Times New Roman" panose="02020603050405020304" pitchFamily="18" charset="0"/>
              </a:rPr>
              <a:t>  inferiorly.</a:t>
            </a:r>
          </a:p>
          <a:p>
            <a:pPr>
              <a:lnSpc>
                <a:spcPct val="107000"/>
              </a:lnSpc>
              <a:spcAft>
                <a:spcPts val="800"/>
              </a:spcAft>
            </a:pPr>
            <a:r>
              <a:rPr lang="en-GB" sz="2000" dirty="0">
                <a:latin typeface="+mn-lt"/>
                <a:ea typeface="Calibri" panose="020F0502020204030204" pitchFamily="34" charset="0"/>
                <a:cs typeface="Times New Roman" panose="02020603050405020304" pitchFamily="18" charset="0"/>
              </a:rPr>
              <a:t>- </a:t>
            </a:r>
            <a:r>
              <a:rPr lang="en-GB" sz="1800" dirty="0">
                <a:effectLst/>
                <a:latin typeface="+mn-lt"/>
                <a:ea typeface="Calibri" panose="020F0502020204030204" pitchFamily="34" charset="0"/>
                <a:cs typeface="Times New Roman" panose="02020603050405020304" pitchFamily="18" charset="0"/>
              </a:rPr>
              <a:t>Its anterior surface is covered with peritoneum of the greater sac, continuous with that covering the anterior surface of the stomach. It fits into a groove on the posterior (visceral) surface of the liver. </a:t>
            </a:r>
            <a:br>
              <a:rPr lang="en-GB" sz="1800" dirty="0">
                <a:effectLst/>
                <a:latin typeface="+mn-lt"/>
                <a:ea typeface="Calibri" panose="020F0502020204030204" pitchFamily="34" charset="0"/>
                <a:cs typeface="Times New Roman" panose="02020603050405020304" pitchFamily="18" charset="0"/>
              </a:rPr>
            </a:br>
            <a:r>
              <a:rPr lang="en-GB" sz="1800" dirty="0">
                <a:effectLst/>
                <a:latin typeface="+mn-lt"/>
                <a:ea typeface="Calibri" panose="020F0502020204030204" pitchFamily="34" charset="0"/>
                <a:cs typeface="Times New Roman" panose="02020603050405020304" pitchFamily="18" charset="0"/>
              </a:rPr>
              <a:t>The posterior surface of the abdominal part of the </a:t>
            </a:r>
            <a:r>
              <a:rPr lang="en-GB" sz="1800" dirty="0" err="1">
                <a:effectLst/>
                <a:latin typeface="+mn-lt"/>
                <a:ea typeface="Calibri" panose="020F0502020204030204" pitchFamily="34" charset="0"/>
                <a:cs typeface="Times New Roman" panose="02020603050405020304" pitchFamily="18" charset="0"/>
              </a:rPr>
              <a:t>esophagus</a:t>
            </a:r>
            <a:r>
              <a:rPr lang="en-GB" sz="1800" dirty="0">
                <a:effectLst/>
                <a:latin typeface="+mn-lt"/>
                <a:ea typeface="Calibri" panose="020F0502020204030204" pitchFamily="34" charset="0"/>
                <a:cs typeface="Times New Roman" panose="02020603050405020304" pitchFamily="18" charset="0"/>
              </a:rPr>
              <a:t> is covered with peritoneum of the omental bursa, continuous with that covering the posterior surface of the stomach. The right border of the abdominal </a:t>
            </a:r>
            <a:r>
              <a:rPr lang="en-GB" sz="1800" dirty="0" err="1">
                <a:effectLst/>
                <a:latin typeface="+mn-lt"/>
                <a:ea typeface="Calibri" panose="020F0502020204030204" pitchFamily="34" charset="0"/>
                <a:cs typeface="Times New Roman" panose="02020603050405020304" pitchFamily="18" charset="0"/>
              </a:rPr>
              <a:t>esophagus</a:t>
            </a:r>
            <a:r>
              <a:rPr lang="en-GB" sz="1800" dirty="0">
                <a:effectLst/>
                <a:latin typeface="+mn-lt"/>
                <a:ea typeface="Calibri" panose="020F0502020204030204" pitchFamily="34" charset="0"/>
                <a:cs typeface="Times New Roman" panose="02020603050405020304" pitchFamily="18" charset="0"/>
              </a:rPr>
              <a:t> is continuous with the lesser curvature of the stomach; however, its left border is separated from the fundus of the stomach by the </a:t>
            </a:r>
            <a:r>
              <a:rPr lang="en-GB" sz="1800" dirty="0" err="1">
                <a:effectLst/>
                <a:latin typeface="+mn-lt"/>
                <a:ea typeface="Calibri" panose="020F0502020204030204" pitchFamily="34" charset="0"/>
                <a:cs typeface="Times New Roman" panose="02020603050405020304" pitchFamily="18" charset="0"/>
              </a:rPr>
              <a:t>cardial</a:t>
            </a:r>
            <a:r>
              <a:rPr lang="en-GB" sz="1800" dirty="0">
                <a:effectLst/>
                <a:latin typeface="+mn-lt"/>
                <a:ea typeface="Calibri" panose="020F0502020204030204" pitchFamily="34" charset="0"/>
                <a:cs typeface="Times New Roman" panose="02020603050405020304" pitchFamily="18" charset="0"/>
              </a:rPr>
              <a:t> notch between the </a:t>
            </a:r>
            <a:r>
              <a:rPr lang="en-GB" sz="1800" dirty="0" err="1">
                <a:effectLst/>
                <a:latin typeface="+mn-lt"/>
                <a:ea typeface="Calibri" panose="020F0502020204030204" pitchFamily="34" charset="0"/>
                <a:cs typeface="Times New Roman" panose="02020603050405020304" pitchFamily="18" charset="0"/>
              </a:rPr>
              <a:t>esophagus</a:t>
            </a:r>
            <a:r>
              <a:rPr lang="en-GB" sz="1800" dirty="0">
                <a:effectLst/>
                <a:latin typeface="+mn-lt"/>
                <a:ea typeface="Calibri" panose="020F0502020204030204" pitchFamily="34" charset="0"/>
                <a:cs typeface="Times New Roman" panose="02020603050405020304" pitchFamily="18" charset="0"/>
              </a:rPr>
              <a:t> and fundus </a:t>
            </a:r>
            <a:endParaRPr lang="en-GB" sz="2000" dirty="0">
              <a:effectLst/>
              <a:latin typeface="+mn-lt"/>
              <a:ea typeface="Calibri" panose="020F0502020204030204" pitchFamily="34" charset="0"/>
              <a:cs typeface="Times New Roman" panose="02020603050405020304" pitchFamily="18" charset="0"/>
            </a:endParaRPr>
          </a:p>
        </p:txBody>
      </p:sp>
      <p:cxnSp>
        <p:nvCxnSpPr>
          <p:cNvPr id="75782" name="Straight Arrow Connector 6"/>
          <p:cNvCxnSpPr>
            <a:cxnSpLocks noChangeShapeType="1"/>
          </p:cNvCxnSpPr>
          <p:nvPr/>
        </p:nvCxnSpPr>
        <p:spPr bwMode="auto">
          <a:xfrm rot="5400000">
            <a:off x="7202289" y="714476"/>
            <a:ext cx="1428750" cy="928688"/>
          </a:xfrm>
          <a:prstGeom prst="straightConnector1">
            <a:avLst/>
          </a:prstGeom>
          <a:noFill/>
          <a:ln w="38100" algn="ctr">
            <a:solidFill>
              <a:srgbClr val="FFFF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a:extLst>
              <a:ext uri="{28A0092B-C50C-407E-A947-70E740481C1C}">
                <a14:useLocalDpi xmlns:a14="http://schemas.microsoft.com/office/drawing/2010/main" val="0"/>
              </a:ext>
            </a:extLst>
          </a:blip>
          <a:srcRect l="30339" t="28125" r="27344" b="10001"/>
          <a:stretch>
            <a:fillRect/>
          </a:stretch>
        </p:blipFill>
        <p:spPr bwMode="auto">
          <a:xfrm>
            <a:off x="4500563" y="1094720"/>
            <a:ext cx="4643437" cy="4243387"/>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75779" name="TextBox 1"/>
          <p:cNvSpPr txBox="1">
            <a:spLocks noChangeArrowheads="1"/>
          </p:cNvSpPr>
          <p:nvPr/>
        </p:nvSpPr>
        <p:spPr bwMode="auto">
          <a:xfrm>
            <a:off x="611560" y="302812"/>
            <a:ext cx="84489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2800" b="1" dirty="0">
                <a:solidFill>
                  <a:srgbClr val="FFC000"/>
                </a:solidFill>
              </a:rPr>
              <a:t>ESOPHAGEUS – PARS ABDOMINALIS - </a:t>
            </a:r>
            <a:r>
              <a:rPr lang="en-GB" sz="2800" b="1" dirty="0">
                <a:solidFill>
                  <a:srgbClr val="FFC000"/>
                </a:solidFill>
              </a:rPr>
              <a:t>relations</a:t>
            </a:r>
            <a:endParaRPr lang="sr-Latn-CS" sz="2800" b="1" dirty="0">
              <a:solidFill>
                <a:srgbClr val="FFC000"/>
              </a:solidFill>
            </a:endParaRPr>
          </a:p>
        </p:txBody>
      </p:sp>
      <p:sp>
        <p:nvSpPr>
          <p:cNvPr id="3" name="TextBox 2"/>
          <p:cNvSpPr txBox="1"/>
          <p:nvPr/>
        </p:nvSpPr>
        <p:spPr>
          <a:xfrm>
            <a:off x="0" y="1357298"/>
            <a:ext cx="4572000" cy="2246769"/>
          </a:xfrm>
          <a:prstGeom prst="rect">
            <a:avLst/>
          </a:prstGeom>
          <a:noFill/>
        </p:spPr>
        <p:txBody>
          <a:bodyPr wrap="square">
            <a:spAutoFit/>
          </a:bodyPr>
          <a:lstStyle/>
          <a:p>
            <a:pPr>
              <a:defRPr/>
            </a:pPr>
            <a:r>
              <a:rPr lang="en-GB" sz="2000" b="1" dirty="0">
                <a:ln>
                  <a:solidFill>
                    <a:srgbClr val="FFC000"/>
                  </a:solidFill>
                </a:ln>
              </a:rPr>
              <a:t>In front of </a:t>
            </a:r>
            <a:r>
              <a:rPr lang="en-GB" sz="2000" b="1" dirty="0" err="1">
                <a:ln>
                  <a:solidFill>
                    <a:srgbClr val="FFC000"/>
                  </a:solidFill>
                </a:ln>
              </a:rPr>
              <a:t>esophageus</a:t>
            </a:r>
            <a:r>
              <a:rPr lang="en-GB" sz="2000" b="1" dirty="0">
                <a:ln>
                  <a:solidFill>
                    <a:srgbClr val="FFC000"/>
                  </a:solidFill>
                </a:ln>
              </a:rPr>
              <a:t> </a:t>
            </a:r>
            <a:r>
              <a:rPr lang="sr-Latn-CS" sz="2000" b="1" dirty="0">
                <a:ln>
                  <a:solidFill>
                    <a:srgbClr val="FFC000"/>
                  </a:solidFill>
                </a:ln>
              </a:rPr>
              <a:t>: </a:t>
            </a:r>
          </a:p>
          <a:p>
            <a:pPr>
              <a:buFontTx/>
              <a:buChar char="-"/>
              <a:defRPr/>
            </a:pPr>
            <a:r>
              <a:rPr lang="sr-Latn-CS" sz="2000" b="1" dirty="0"/>
              <a:t> lobus </a:t>
            </a:r>
            <a:r>
              <a:rPr lang="sr-Latn-CS" sz="2000" b="1" dirty="0" err="1"/>
              <a:t>sinister</a:t>
            </a:r>
            <a:r>
              <a:rPr lang="sr-Latn-CS" sz="2000" b="1" dirty="0"/>
              <a:t> </a:t>
            </a:r>
            <a:r>
              <a:rPr lang="sr-Latn-CS" sz="2000" b="1" dirty="0" err="1"/>
              <a:t>hepatis</a:t>
            </a:r>
            <a:r>
              <a:rPr lang="en-GB" sz="2000" b="1" dirty="0"/>
              <a:t> (left lobe of liver)</a:t>
            </a:r>
            <a:endParaRPr lang="sr-Latn-CS" sz="2000" b="1" dirty="0"/>
          </a:p>
          <a:p>
            <a:pPr>
              <a:buFontTx/>
              <a:buChar char="-"/>
              <a:defRPr/>
            </a:pPr>
            <a:r>
              <a:rPr lang="sr-Latn-CS" sz="2000" b="1" dirty="0"/>
              <a:t> n. </a:t>
            </a:r>
            <a:r>
              <a:rPr lang="sr-Latn-CS" sz="2000" b="1" dirty="0" err="1"/>
              <a:t>vagus</a:t>
            </a:r>
            <a:r>
              <a:rPr lang="sr-Latn-CS" sz="2000" b="1" dirty="0"/>
              <a:t> </a:t>
            </a:r>
            <a:r>
              <a:rPr lang="sr-Latn-CS" sz="2000" b="1" dirty="0" err="1"/>
              <a:t>sinister</a:t>
            </a:r>
            <a:r>
              <a:rPr lang="en-GB" sz="2000" b="1" dirty="0"/>
              <a:t> (left vagal </a:t>
            </a:r>
            <a:r>
              <a:rPr lang="en-GB" sz="2000" b="1" dirty="0" err="1"/>
              <a:t>nerv</a:t>
            </a:r>
            <a:r>
              <a:rPr lang="en-GB" sz="2000" b="1" dirty="0"/>
              <a:t>)</a:t>
            </a:r>
            <a:endParaRPr lang="sr-Latn-CS" sz="2000" b="1" dirty="0"/>
          </a:p>
          <a:p>
            <a:pPr>
              <a:buFontTx/>
              <a:buChar char="-"/>
              <a:defRPr/>
            </a:pPr>
            <a:endParaRPr lang="sr-Latn-CS" sz="2000" b="1" dirty="0"/>
          </a:p>
          <a:p>
            <a:pPr>
              <a:defRPr/>
            </a:pPr>
            <a:r>
              <a:rPr lang="en-GB" sz="2000" b="1" dirty="0">
                <a:ln>
                  <a:solidFill>
                    <a:srgbClr val="FFC000"/>
                  </a:solidFill>
                </a:ln>
              </a:rPr>
              <a:t>Behind</a:t>
            </a:r>
            <a:r>
              <a:rPr lang="sr-Latn-CS" sz="2000" b="1" dirty="0">
                <a:ln>
                  <a:solidFill>
                    <a:srgbClr val="FFC000"/>
                  </a:solidFill>
                </a:ln>
              </a:rPr>
              <a:t>:</a:t>
            </a:r>
          </a:p>
          <a:p>
            <a:pPr>
              <a:buFontTx/>
              <a:buChar char="-"/>
              <a:defRPr/>
            </a:pPr>
            <a:r>
              <a:rPr lang="sr-Latn-CS" sz="2000" b="1" dirty="0"/>
              <a:t> </a:t>
            </a:r>
            <a:r>
              <a:rPr lang="en-GB" sz="2000" b="1" dirty="0"/>
              <a:t>pars </a:t>
            </a:r>
            <a:r>
              <a:rPr lang="en-GB" sz="2000" b="1" dirty="0" err="1"/>
              <a:t>lumbalis</a:t>
            </a:r>
            <a:r>
              <a:rPr lang="en-GB" sz="2000" b="1" dirty="0"/>
              <a:t> </a:t>
            </a:r>
            <a:r>
              <a:rPr lang="en-GB" sz="2000" b="1" dirty="0" err="1"/>
              <a:t>diaphragmae</a:t>
            </a:r>
            <a:endParaRPr lang="sr-Latn-CS" sz="2000" b="1" dirty="0"/>
          </a:p>
          <a:p>
            <a:pPr>
              <a:buFontTx/>
              <a:buChar char="-"/>
              <a:defRPr/>
            </a:pPr>
            <a:r>
              <a:rPr lang="sr-Latn-CS" sz="2000" b="1" dirty="0"/>
              <a:t> n. </a:t>
            </a:r>
            <a:r>
              <a:rPr lang="sr-Latn-CS" sz="2000" b="1" dirty="0" err="1"/>
              <a:t>vagus</a:t>
            </a:r>
            <a:r>
              <a:rPr lang="sr-Latn-CS" sz="2000" b="1" dirty="0"/>
              <a:t> </a:t>
            </a:r>
            <a:r>
              <a:rPr lang="sr-Latn-CS" sz="2000" b="1" dirty="0" err="1"/>
              <a:t>dexter</a:t>
            </a:r>
            <a:r>
              <a:rPr lang="en-GB" sz="2000" b="1" dirty="0"/>
              <a:t> (right vagal </a:t>
            </a:r>
            <a:r>
              <a:rPr lang="en-GB" sz="2000" b="1" dirty="0" err="1"/>
              <a:t>nerv</a:t>
            </a:r>
            <a:r>
              <a:rPr lang="en-GB" sz="2000" b="1" dirty="0"/>
              <a:t>)</a:t>
            </a:r>
            <a:endParaRPr lang="sr-Latn-CS" sz="2000" b="1" dirty="0"/>
          </a:p>
        </p:txBody>
      </p:sp>
      <p:sp>
        <p:nvSpPr>
          <p:cNvPr id="4" name="TextBox 3"/>
          <p:cNvSpPr txBox="1"/>
          <p:nvPr/>
        </p:nvSpPr>
        <p:spPr>
          <a:xfrm>
            <a:off x="90327" y="4521055"/>
            <a:ext cx="8820472" cy="1631216"/>
          </a:xfrm>
          <a:prstGeom prst="rect">
            <a:avLst/>
          </a:prstGeom>
          <a:noFill/>
        </p:spPr>
        <p:txBody>
          <a:bodyPr wrap="square">
            <a:spAutoFit/>
          </a:bodyPr>
          <a:lstStyle/>
          <a:p>
            <a:pPr>
              <a:defRPr/>
            </a:pPr>
            <a:r>
              <a:rPr lang="sr-Latn-CS" sz="2000" b="1" dirty="0" err="1">
                <a:ln>
                  <a:solidFill>
                    <a:schemeClr val="accent2">
                      <a:lumMod val="60000"/>
                      <a:lumOff val="40000"/>
                    </a:schemeClr>
                  </a:solidFill>
                </a:ln>
              </a:rPr>
              <a:t>Peritoneum</a:t>
            </a:r>
            <a:r>
              <a:rPr lang="sr-Latn-CS" sz="2000" b="1" dirty="0">
                <a:ln>
                  <a:solidFill>
                    <a:schemeClr val="accent2">
                      <a:lumMod val="60000"/>
                      <a:lumOff val="40000"/>
                    </a:schemeClr>
                  </a:solidFill>
                </a:ln>
              </a:rPr>
              <a:t> </a:t>
            </a:r>
            <a:endParaRPr lang="en-GB" sz="2000" b="1" dirty="0">
              <a:ln>
                <a:solidFill>
                  <a:schemeClr val="accent2">
                    <a:lumMod val="60000"/>
                    <a:lumOff val="40000"/>
                  </a:schemeClr>
                </a:solidFill>
              </a:ln>
            </a:endParaRPr>
          </a:p>
          <a:p>
            <a:pPr>
              <a:defRPr/>
            </a:pPr>
            <a:endParaRPr lang="sr-Latn-CS" sz="2000" b="1" dirty="0">
              <a:ln>
                <a:solidFill>
                  <a:schemeClr val="accent2">
                    <a:lumMod val="60000"/>
                    <a:lumOff val="40000"/>
                  </a:schemeClr>
                </a:solidFill>
              </a:ln>
            </a:endParaRPr>
          </a:p>
          <a:p>
            <a:pPr>
              <a:defRPr/>
            </a:pPr>
            <a:r>
              <a:rPr lang="sr-Latn-CS" sz="2000" b="1" dirty="0"/>
              <a:t>- </a:t>
            </a:r>
            <a:r>
              <a:rPr lang="en-GB" sz="2000" b="1" dirty="0"/>
              <a:t>At the right border continues with the </a:t>
            </a:r>
            <a:br>
              <a:rPr lang="en-GB" sz="2000" b="1" dirty="0"/>
            </a:br>
            <a:r>
              <a:rPr lang="en-GB" sz="2000" b="1" dirty="0"/>
              <a:t>  anterior part of </a:t>
            </a:r>
            <a:r>
              <a:rPr lang="sr-Latn-CS" sz="2000" b="1" dirty="0" err="1"/>
              <a:t>omentum</a:t>
            </a:r>
            <a:r>
              <a:rPr lang="sr-Latn-CS" sz="2000" b="1" dirty="0"/>
              <a:t> minus</a:t>
            </a:r>
            <a:r>
              <a:rPr lang="en-GB" sz="2000" b="1" dirty="0"/>
              <a:t> (lesser </a:t>
            </a:r>
            <a:r>
              <a:rPr lang="en-GB" sz="2000" b="1" dirty="0" err="1"/>
              <a:t>omentum</a:t>
            </a:r>
            <a:r>
              <a:rPr lang="en-GB" sz="2000" b="1" dirty="0"/>
              <a:t>)</a:t>
            </a:r>
          </a:p>
          <a:p>
            <a:pPr>
              <a:defRPr/>
            </a:pPr>
            <a:r>
              <a:rPr lang="en-GB" sz="2000" b="1" dirty="0"/>
              <a:t>- At the left border continues with the anterior part of </a:t>
            </a:r>
            <a:r>
              <a:rPr lang="sr-Latn-CS" sz="2000" b="1" dirty="0" err="1"/>
              <a:t>lig</a:t>
            </a:r>
            <a:r>
              <a:rPr lang="sr-Latn-CS" sz="2000" b="1" dirty="0"/>
              <a:t>. </a:t>
            </a:r>
            <a:r>
              <a:rPr lang="sr-Latn-CS" sz="2000" b="1" dirty="0" err="1"/>
              <a:t>gastrophrenicum</a:t>
            </a:r>
            <a:endParaRPr lang="sr-Latn-CS" sz="2000" b="1" dirty="0"/>
          </a:p>
        </p:txBody>
      </p:sp>
      <p:cxnSp>
        <p:nvCxnSpPr>
          <p:cNvPr id="75782" name="Straight Arrow Connector 6"/>
          <p:cNvCxnSpPr>
            <a:cxnSpLocks noChangeShapeType="1"/>
          </p:cNvCxnSpPr>
          <p:nvPr/>
        </p:nvCxnSpPr>
        <p:spPr bwMode="auto">
          <a:xfrm rot="5400000">
            <a:off x="7058273" y="1153596"/>
            <a:ext cx="1428750" cy="928688"/>
          </a:xfrm>
          <a:prstGeom prst="straightConnector1">
            <a:avLst/>
          </a:prstGeom>
          <a:noFill/>
          <a:ln w="38100" algn="ctr">
            <a:solidFill>
              <a:srgbClr val="FFFF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6177848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Box 1"/>
          <p:cNvSpPr txBox="1">
            <a:spLocks noChangeArrowheads="1"/>
          </p:cNvSpPr>
          <p:nvPr/>
        </p:nvSpPr>
        <p:spPr bwMode="auto">
          <a:xfrm>
            <a:off x="937843" y="0"/>
            <a:ext cx="65571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a:spcBef>
                <a:spcPct val="0"/>
              </a:spcBef>
              <a:buClrTx/>
              <a:buSzTx/>
              <a:buFontTx/>
              <a:buNone/>
            </a:pPr>
            <a:r>
              <a:rPr lang="sr-Latn-CS" sz="2800" b="1" dirty="0">
                <a:solidFill>
                  <a:srgbClr val="FFC000"/>
                </a:solidFill>
              </a:rPr>
              <a:t>ESOPHAGEUS – PARS ABDOMINALIS</a:t>
            </a:r>
          </a:p>
          <a:p>
            <a:pPr algn="ctr">
              <a:spcBef>
                <a:spcPct val="0"/>
              </a:spcBef>
              <a:buClrTx/>
              <a:buSzTx/>
              <a:buFontTx/>
              <a:buNone/>
            </a:pPr>
            <a:r>
              <a:rPr lang="en-GB" sz="2800" b="1" dirty="0">
                <a:solidFill>
                  <a:srgbClr val="FFC000"/>
                </a:solidFill>
              </a:rPr>
              <a:t>Blood supply</a:t>
            </a:r>
            <a:endParaRPr lang="sr-Latn-CS" sz="2800" b="1" dirty="0">
              <a:solidFill>
                <a:srgbClr val="FFC000"/>
              </a:solidFill>
            </a:endParaRPr>
          </a:p>
        </p:txBody>
      </p:sp>
      <p:sp>
        <p:nvSpPr>
          <p:cNvPr id="3" name="TextBox 2"/>
          <p:cNvSpPr txBox="1"/>
          <p:nvPr/>
        </p:nvSpPr>
        <p:spPr>
          <a:xfrm>
            <a:off x="0" y="857233"/>
            <a:ext cx="9144000" cy="3939540"/>
          </a:xfrm>
          <a:prstGeom prst="rect">
            <a:avLst/>
          </a:prstGeom>
          <a:noFill/>
        </p:spPr>
        <p:txBody>
          <a:bodyPr wrap="square">
            <a:spAutoFit/>
          </a:bodyPr>
          <a:lstStyle/>
          <a:p>
            <a:pPr>
              <a:defRPr/>
            </a:pPr>
            <a:r>
              <a:rPr lang="en-GB" sz="2000" b="1" dirty="0">
                <a:ln>
                  <a:solidFill>
                    <a:srgbClr val="FFC000"/>
                  </a:solidFill>
                </a:ln>
              </a:rPr>
              <a:t>Arteries</a:t>
            </a:r>
            <a:r>
              <a:rPr lang="sr-Latn-CS" sz="2000" b="1" dirty="0">
                <a:ln>
                  <a:solidFill>
                    <a:srgbClr val="FFC000"/>
                  </a:solidFill>
                </a:ln>
              </a:rPr>
              <a:t>:</a:t>
            </a:r>
          </a:p>
          <a:p>
            <a:pPr>
              <a:defRPr/>
            </a:pPr>
            <a:r>
              <a:rPr lang="sr-Latn-CS" sz="2000" b="1" dirty="0">
                <a:ln>
                  <a:solidFill>
                    <a:schemeClr val="tx1"/>
                  </a:solidFill>
                </a:ln>
              </a:rPr>
              <a:t>-</a:t>
            </a:r>
            <a:r>
              <a:rPr lang="sr-Latn-CS" sz="2000" b="1" dirty="0">
                <a:ln>
                  <a:solidFill>
                    <a:srgbClr val="FFC000"/>
                  </a:solidFill>
                </a:ln>
              </a:rPr>
              <a:t> </a:t>
            </a:r>
            <a:r>
              <a:rPr lang="sr-Latn-CS" sz="2000" b="1" dirty="0">
                <a:ln>
                  <a:solidFill>
                    <a:schemeClr val="tx1"/>
                  </a:solidFill>
                </a:ln>
              </a:rPr>
              <a:t>a. gastrica </a:t>
            </a:r>
            <a:r>
              <a:rPr lang="sr-Latn-CS" sz="2000" b="1" dirty="0" err="1">
                <a:ln>
                  <a:solidFill>
                    <a:schemeClr val="tx1"/>
                  </a:solidFill>
                </a:ln>
              </a:rPr>
              <a:t>sinistra</a:t>
            </a:r>
            <a:r>
              <a:rPr lang="sr-Latn-CS" sz="2000" b="1" dirty="0">
                <a:ln>
                  <a:solidFill>
                    <a:schemeClr val="tx1"/>
                  </a:solidFill>
                </a:ln>
              </a:rPr>
              <a:t> </a:t>
            </a:r>
            <a:r>
              <a:rPr lang="en-GB" sz="2000" b="1" dirty="0">
                <a:ln>
                  <a:solidFill>
                    <a:schemeClr val="tx1"/>
                  </a:solidFill>
                </a:ln>
              </a:rPr>
              <a:t>(left gastric artery) </a:t>
            </a:r>
            <a:r>
              <a:rPr lang="sr-Latn-CS" sz="2000" b="1" dirty="0">
                <a:ln>
                  <a:solidFill>
                    <a:schemeClr val="tx1"/>
                  </a:solidFill>
                </a:ln>
              </a:rPr>
              <a:t>(</a:t>
            </a:r>
            <a:r>
              <a:rPr lang="en-GB" sz="2000" b="1" dirty="0">
                <a:ln>
                  <a:solidFill>
                    <a:schemeClr val="tx1"/>
                  </a:solidFill>
                </a:ln>
              </a:rPr>
              <a:t>branch of </a:t>
            </a:r>
            <a:r>
              <a:rPr lang="sr-Latn-CS" sz="2000" b="1" dirty="0" err="1">
                <a:ln>
                  <a:solidFill>
                    <a:schemeClr val="tx1"/>
                  </a:solidFill>
                </a:ln>
              </a:rPr>
              <a:t>truncus</a:t>
            </a:r>
            <a:r>
              <a:rPr lang="sr-Latn-CS" sz="2000" b="1" dirty="0">
                <a:ln>
                  <a:solidFill>
                    <a:schemeClr val="tx1"/>
                  </a:solidFill>
                </a:ln>
              </a:rPr>
              <a:t> celiacus)</a:t>
            </a:r>
          </a:p>
          <a:p>
            <a:pPr>
              <a:buFontTx/>
              <a:buChar char="-"/>
              <a:defRPr/>
            </a:pPr>
            <a:r>
              <a:rPr lang="sr-Latn-CS" sz="2000" b="1" dirty="0">
                <a:ln>
                  <a:solidFill>
                    <a:schemeClr val="tx1"/>
                  </a:solidFill>
                </a:ln>
              </a:rPr>
              <a:t> aa. </a:t>
            </a:r>
            <a:r>
              <a:rPr lang="sr-Latn-CS" sz="2000" b="1" dirty="0" err="1">
                <a:ln>
                  <a:solidFill>
                    <a:schemeClr val="tx1"/>
                  </a:solidFill>
                </a:ln>
              </a:rPr>
              <a:t>phrenicae</a:t>
            </a:r>
            <a:r>
              <a:rPr lang="sr-Latn-CS" sz="2000" b="1" dirty="0">
                <a:ln>
                  <a:solidFill>
                    <a:schemeClr val="tx1"/>
                  </a:solidFill>
                </a:ln>
              </a:rPr>
              <a:t> </a:t>
            </a:r>
            <a:r>
              <a:rPr lang="sr-Latn-CS" sz="2000" b="1" dirty="0" err="1">
                <a:ln>
                  <a:solidFill>
                    <a:schemeClr val="tx1"/>
                  </a:solidFill>
                </a:ln>
              </a:rPr>
              <a:t>inferior</a:t>
            </a:r>
            <a:r>
              <a:rPr lang="en-GB" sz="2000" b="1" dirty="0">
                <a:ln>
                  <a:solidFill>
                    <a:schemeClr val="tx1"/>
                  </a:solidFill>
                </a:ln>
              </a:rPr>
              <a:t>es (inferior gastric arteries) (branches of abdominal aorta)</a:t>
            </a:r>
            <a:endParaRPr lang="sr-Latn-CS" sz="2000" b="1" dirty="0">
              <a:ln>
                <a:solidFill>
                  <a:schemeClr val="tx1"/>
                </a:solidFill>
              </a:ln>
            </a:endParaRPr>
          </a:p>
          <a:p>
            <a:pPr>
              <a:buFontTx/>
              <a:buChar char="-"/>
              <a:defRPr/>
            </a:pPr>
            <a:endParaRPr lang="sr-Latn-CS" sz="2000" b="1" dirty="0">
              <a:ln>
                <a:solidFill>
                  <a:schemeClr val="tx1"/>
                </a:solidFill>
              </a:ln>
            </a:endParaRPr>
          </a:p>
          <a:p>
            <a:pPr>
              <a:defRPr/>
            </a:pPr>
            <a:r>
              <a:rPr lang="en-GB" sz="2000" b="1" dirty="0">
                <a:ln>
                  <a:solidFill>
                    <a:srgbClr val="FFC000"/>
                  </a:solidFill>
                </a:ln>
              </a:rPr>
              <a:t>Veins</a:t>
            </a:r>
            <a:r>
              <a:rPr lang="sr-Latn-CS" sz="2000" b="1" dirty="0">
                <a:ln>
                  <a:solidFill>
                    <a:srgbClr val="FFC000"/>
                  </a:solidFill>
                </a:ln>
              </a:rPr>
              <a:t>:</a:t>
            </a:r>
          </a:p>
          <a:p>
            <a:pPr>
              <a:buFontTx/>
              <a:buChar char="-"/>
              <a:defRPr/>
            </a:pPr>
            <a:r>
              <a:rPr lang="sr-Latn-CS" sz="2000" b="1" dirty="0">
                <a:ln>
                  <a:solidFill>
                    <a:schemeClr val="tx1"/>
                  </a:solidFill>
                </a:ln>
              </a:rPr>
              <a:t> </a:t>
            </a:r>
            <a:r>
              <a:rPr lang="en-GB" sz="2000" b="1" dirty="0">
                <a:ln>
                  <a:solidFill>
                    <a:schemeClr val="tx1"/>
                  </a:solidFill>
                </a:ln>
              </a:rPr>
              <a:t>Upper</a:t>
            </a:r>
            <a:r>
              <a:rPr lang="sr-Latn-CS" sz="2000" b="1" dirty="0">
                <a:ln>
                  <a:solidFill>
                    <a:schemeClr val="tx1"/>
                  </a:solidFill>
                </a:ln>
              </a:rPr>
              <a:t> ½ </a:t>
            </a:r>
            <a:r>
              <a:rPr lang="en-GB" sz="2000" b="1" dirty="0">
                <a:ln>
                  <a:solidFill>
                    <a:schemeClr val="tx1"/>
                  </a:solidFill>
                </a:ln>
              </a:rPr>
              <a:t>of abdominal part of </a:t>
            </a:r>
            <a:r>
              <a:rPr lang="en-GB" sz="2000" b="1" dirty="0" err="1">
                <a:ln>
                  <a:solidFill>
                    <a:schemeClr val="tx1"/>
                  </a:solidFill>
                </a:ln>
              </a:rPr>
              <a:t>esophagus</a:t>
            </a:r>
            <a:r>
              <a:rPr lang="en-GB" sz="2000" b="1" dirty="0">
                <a:ln>
                  <a:solidFill>
                    <a:schemeClr val="tx1"/>
                  </a:solidFill>
                </a:ln>
              </a:rPr>
              <a:t> </a:t>
            </a:r>
            <a:r>
              <a:rPr lang="sr-Latn-CS" sz="2000" b="1" dirty="0">
                <a:ln>
                  <a:solidFill>
                    <a:schemeClr val="tx1"/>
                  </a:solidFill>
                </a:ln>
              </a:rPr>
              <a:t>–</a:t>
            </a:r>
            <a:r>
              <a:rPr lang="en-GB" sz="2000" b="1" dirty="0">
                <a:ln>
                  <a:solidFill>
                    <a:schemeClr val="tx1"/>
                  </a:solidFill>
                </a:ln>
              </a:rPr>
              <a:t> </a:t>
            </a:r>
            <a:r>
              <a:rPr lang="sr-Latn-CS" sz="2000" b="1" dirty="0">
                <a:ln>
                  <a:solidFill>
                    <a:schemeClr val="tx1"/>
                  </a:solidFill>
                </a:ln>
              </a:rPr>
              <a:t> v. </a:t>
            </a:r>
            <a:r>
              <a:rPr lang="sr-Latn-CS" sz="2000" b="1" dirty="0" err="1">
                <a:ln>
                  <a:solidFill>
                    <a:schemeClr val="tx1"/>
                  </a:solidFill>
                </a:ln>
              </a:rPr>
              <a:t>phrenica</a:t>
            </a:r>
            <a:r>
              <a:rPr lang="sr-Latn-CS" sz="2000" b="1" dirty="0">
                <a:ln>
                  <a:solidFill>
                    <a:schemeClr val="tx1"/>
                  </a:solidFill>
                </a:ln>
              </a:rPr>
              <a:t> </a:t>
            </a:r>
            <a:r>
              <a:rPr lang="sr-Latn-CS" sz="2000" b="1" dirty="0" err="1">
                <a:ln>
                  <a:solidFill>
                    <a:schemeClr val="tx1"/>
                  </a:solidFill>
                </a:ln>
              </a:rPr>
              <a:t>inferior</a:t>
            </a:r>
            <a:br>
              <a:rPr lang="en-GB" sz="2000" b="1" dirty="0">
                <a:ln>
                  <a:solidFill>
                    <a:schemeClr val="tx1"/>
                  </a:solidFill>
                </a:ln>
              </a:rPr>
            </a:br>
            <a:r>
              <a:rPr lang="en-GB" sz="2000" b="1" dirty="0">
                <a:ln>
                  <a:solidFill>
                    <a:schemeClr val="tx1"/>
                  </a:solidFill>
                </a:ln>
              </a:rPr>
              <a:t>					</a:t>
            </a:r>
            <a:r>
              <a:rPr lang="sr-Latn-CS" sz="2000" b="1" dirty="0">
                <a:ln>
                  <a:solidFill>
                    <a:schemeClr val="tx1"/>
                  </a:solidFill>
                </a:ln>
              </a:rPr>
              <a:t> (</a:t>
            </a:r>
            <a:r>
              <a:rPr lang="en-GB" sz="2000" b="1" dirty="0">
                <a:ln>
                  <a:solidFill>
                    <a:schemeClr val="tx1"/>
                  </a:solidFill>
                </a:ln>
              </a:rPr>
              <a:t>drains into </a:t>
            </a:r>
            <a:r>
              <a:rPr lang="sr-Latn-CS" sz="2000" b="1" dirty="0" err="1">
                <a:ln>
                  <a:solidFill>
                    <a:schemeClr val="tx1"/>
                  </a:solidFill>
                </a:ln>
              </a:rPr>
              <a:t>v.cava</a:t>
            </a:r>
            <a:r>
              <a:rPr lang="sr-Latn-CS" sz="2000" b="1" dirty="0">
                <a:ln>
                  <a:solidFill>
                    <a:schemeClr val="tx1"/>
                  </a:solidFill>
                </a:ln>
              </a:rPr>
              <a:t> inf.)</a:t>
            </a:r>
          </a:p>
          <a:p>
            <a:pPr>
              <a:buFontTx/>
              <a:buChar char="-"/>
              <a:defRPr/>
            </a:pPr>
            <a:r>
              <a:rPr lang="sr-Latn-CS" sz="2000" b="1" dirty="0">
                <a:ln>
                  <a:solidFill>
                    <a:schemeClr val="tx1"/>
                  </a:solidFill>
                </a:ln>
              </a:rPr>
              <a:t> </a:t>
            </a:r>
            <a:r>
              <a:rPr lang="en-GB" sz="2000" b="1" dirty="0">
                <a:ln>
                  <a:solidFill>
                    <a:schemeClr val="tx1"/>
                  </a:solidFill>
                </a:ln>
              </a:rPr>
              <a:t>Upper</a:t>
            </a:r>
            <a:r>
              <a:rPr lang="sr-Latn-CS" sz="2000" b="1" dirty="0">
                <a:ln>
                  <a:solidFill>
                    <a:schemeClr val="tx1"/>
                  </a:solidFill>
                </a:ln>
              </a:rPr>
              <a:t> ½ </a:t>
            </a:r>
            <a:r>
              <a:rPr lang="en-GB" sz="2000" b="1" dirty="0">
                <a:ln>
                  <a:solidFill>
                    <a:schemeClr val="tx1"/>
                  </a:solidFill>
                </a:ln>
              </a:rPr>
              <a:t>of abdominal part of </a:t>
            </a:r>
            <a:r>
              <a:rPr lang="en-GB" sz="2000" b="1" dirty="0" err="1">
                <a:ln>
                  <a:solidFill>
                    <a:schemeClr val="tx1"/>
                  </a:solidFill>
                </a:ln>
              </a:rPr>
              <a:t>esophagus</a:t>
            </a:r>
            <a:r>
              <a:rPr lang="en-GB" sz="2000" b="1" dirty="0">
                <a:ln>
                  <a:solidFill>
                    <a:schemeClr val="tx1"/>
                  </a:solidFill>
                </a:ln>
              </a:rPr>
              <a:t> </a:t>
            </a:r>
            <a:r>
              <a:rPr lang="sr-Latn-CS" sz="2000" b="1" dirty="0">
                <a:ln>
                  <a:solidFill>
                    <a:schemeClr val="tx1"/>
                  </a:solidFill>
                </a:ln>
              </a:rPr>
              <a:t>– </a:t>
            </a:r>
            <a:r>
              <a:rPr lang="en-GB" sz="2000" b="1" dirty="0">
                <a:ln>
                  <a:solidFill>
                    <a:schemeClr val="tx1"/>
                  </a:solidFill>
                </a:ln>
              </a:rPr>
              <a:t>veins of thoracic part of </a:t>
            </a:r>
            <a:r>
              <a:rPr lang="en-GB" sz="2000" b="1" dirty="0" err="1">
                <a:ln>
                  <a:solidFill>
                    <a:schemeClr val="tx1"/>
                  </a:solidFill>
                </a:ln>
              </a:rPr>
              <a:t>esophagus</a:t>
            </a:r>
            <a:br>
              <a:rPr lang="en-GB" sz="2000" b="1" dirty="0">
                <a:ln>
                  <a:solidFill>
                    <a:schemeClr val="tx1"/>
                  </a:solidFill>
                </a:ln>
              </a:rPr>
            </a:br>
            <a:r>
              <a:rPr lang="en-GB" sz="2000" b="1" dirty="0">
                <a:ln>
                  <a:solidFill>
                    <a:schemeClr val="tx1"/>
                  </a:solidFill>
                </a:ln>
              </a:rPr>
              <a:t>			</a:t>
            </a:r>
            <a:r>
              <a:rPr lang="sr-Latn-CS" sz="2000" b="1" dirty="0">
                <a:ln>
                  <a:solidFill>
                    <a:schemeClr val="tx1"/>
                  </a:solidFill>
                </a:ln>
              </a:rPr>
              <a:t>(</a:t>
            </a:r>
            <a:r>
              <a:rPr lang="en-GB" sz="2000" b="1" dirty="0">
                <a:ln>
                  <a:solidFill>
                    <a:schemeClr val="tx1"/>
                  </a:solidFill>
                </a:ln>
              </a:rPr>
              <a:t>drains into </a:t>
            </a:r>
            <a:r>
              <a:rPr lang="en-GB" sz="2000" b="1" dirty="0" err="1">
                <a:ln>
                  <a:solidFill>
                    <a:schemeClr val="tx1"/>
                  </a:solidFill>
                </a:ln>
              </a:rPr>
              <a:t>v.azygos</a:t>
            </a:r>
            <a:r>
              <a:rPr lang="en-GB" sz="2000" b="1" dirty="0">
                <a:ln>
                  <a:solidFill>
                    <a:schemeClr val="tx1"/>
                  </a:solidFill>
                </a:ln>
              </a:rPr>
              <a:t>, that is tributary to </a:t>
            </a:r>
            <a:r>
              <a:rPr lang="sr-Latn-CS" sz="2000" b="1" dirty="0" err="1">
                <a:ln>
                  <a:solidFill>
                    <a:schemeClr val="tx1"/>
                  </a:solidFill>
                </a:ln>
              </a:rPr>
              <a:t>v.cava</a:t>
            </a:r>
            <a:r>
              <a:rPr lang="sr-Latn-CS" sz="2000" b="1" dirty="0">
                <a:ln>
                  <a:solidFill>
                    <a:schemeClr val="tx1"/>
                  </a:solidFill>
                </a:ln>
              </a:rPr>
              <a:t> sup.)</a:t>
            </a:r>
          </a:p>
          <a:p>
            <a:pPr>
              <a:lnSpc>
                <a:spcPct val="150000"/>
              </a:lnSpc>
              <a:buFontTx/>
              <a:buChar char="-"/>
              <a:defRPr/>
            </a:pPr>
            <a:r>
              <a:rPr lang="sr-Latn-CS" sz="2000" b="1" dirty="0">
                <a:ln>
                  <a:solidFill>
                    <a:schemeClr val="tx1"/>
                  </a:solidFill>
                </a:ln>
              </a:rPr>
              <a:t> </a:t>
            </a:r>
            <a:r>
              <a:rPr lang="en-GB" sz="2000" b="1" dirty="0">
                <a:ln>
                  <a:solidFill>
                    <a:schemeClr val="tx1"/>
                  </a:solidFill>
                </a:ln>
              </a:rPr>
              <a:t>Lower</a:t>
            </a:r>
            <a:r>
              <a:rPr lang="sr-Latn-CS" sz="2000" b="1" dirty="0">
                <a:ln>
                  <a:solidFill>
                    <a:schemeClr val="tx1"/>
                  </a:solidFill>
                </a:ln>
              </a:rPr>
              <a:t> ½ </a:t>
            </a:r>
            <a:r>
              <a:rPr lang="en-GB" sz="2000" b="1" dirty="0">
                <a:ln>
                  <a:solidFill>
                    <a:schemeClr val="tx1"/>
                  </a:solidFill>
                </a:ln>
              </a:rPr>
              <a:t>of abdominal part of </a:t>
            </a:r>
            <a:r>
              <a:rPr lang="en-GB" sz="2000" b="1" dirty="0" err="1">
                <a:ln>
                  <a:solidFill>
                    <a:schemeClr val="tx1"/>
                  </a:solidFill>
                </a:ln>
              </a:rPr>
              <a:t>esophagus</a:t>
            </a:r>
            <a:r>
              <a:rPr lang="en-GB" sz="2000" b="1" dirty="0">
                <a:ln>
                  <a:solidFill>
                    <a:schemeClr val="tx1"/>
                  </a:solidFill>
                </a:ln>
              </a:rPr>
              <a:t> </a:t>
            </a:r>
            <a:r>
              <a:rPr lang="sr-Latn-CS" sz="2000" b="1" dirty="0">
                <a:ln>
                  <a:solidFill>
                    <a:schemeClr val="tx1"/>
                  </a:solidFill>
                </a:ln>
              </a:rPr>
              <a:t>– v. gastrica </a:t>
            </a:r>
            <a:r>
              <a:rPr lang="sr-Latn-CS" sz="2000" b="1" dirty="0" err="1">
                <a:ln>
                  <a:solidFill>
                    <a:schemeClr val="tx1"/>
                  </a:solidFill>
                </a:ln>
              </a:rPr>
              <a:t>sinistra</a:t>
            </a:r>
            <a:r>
              <a:rPr lang="sr-Latn-CS" sz="2000" b="1" dirty="0">
                <a:ln>
                  <a:solidFill>
                    <a:schemeClr val="tx1"/>
                  </a:solidFill>
                </a:ln>
              </a:rPr>
              <a:t> (</a:t>
            </a:r>
            <a:r>
              <a:rPr lang="en-GB" sz="2000" b="1" dirty="0">
                <a:ln>
                  <a:solidFill>
                    <a:schemeClr val="tx1"/>
                  </a:solidFill>
                </a:ln>
              </a:rPr>
              <a:t>drains in </a:t>
            </a:r>
            <a:r>
              <a:rPr lang="sr-Latn-CS" sz="2000" b="1" dirty="0">
                <a:ln>
                  <a:solidFill>
                    <a:schemeClr val="tx1"/>
                  </a:solidFill>
                </a:ln>
              </a:rPr>
              <a:t>v. portae)</a:t>
            </a:r>
          </a:p>
          <a:p>
            <a:pPr>
              <a:defRPr/>
            </a:pPr>
            <a:r>
              <a:rPr lang="sr-Latn-CS" sz="2000" b="1" dirty="0">
                <a:ln>
                  <a:solidFill>
                    <a:schemeClr val="tx1"/>
                  </a:solidFill>
                </a:ln>
              </a:rPr>
              <a:t>* </a:t>
            </a:r>
            <a:r>
              <a:rPr lang="en-GB" sz="2000" b="1" dirty="0">
                <a:ln>
                  <a:solidFill>
                    <a:schemeClr val="tx1"/>
                  </a:solidFill>
                </a:ln>
              </a:rPr>
              <a:t>Portocaval anastomosis </a:t>
            </a:r>
            <a:r>
              <a:rPr lang="sr-Latn-CS" sz="2000" b="1" dirty="0">
                <a:ln>
                  <a:solidFill>
                    <a:schemeClr val="tx1"/>
                  </a:solidFill>
                </a:ln>
              </a:rPr>
              <a:t>→ </a:t>
            </a:r>
            <a:r>
              <a:rPr lang="en-GB" sz="2000" b="1" dirty="0">
                <a:ln>
                  <a:solidFill>
                    <a:schemeClr val="tx1"/>
                  </a:solidFill>
                </a:ln>
              </a:rPr>
              <a:t>portal stasis </a:t>
            </a:r>
            <a:r>
              <a:rPr lang="sr-Latn-CS" sz="2000" b="1" dirty="0">
                <a:ln>
                  <a:solidFill>
                    <a:schemeClr val="tx1"/>
                  </a:solidFill>
                </a:ln>
              </a:rPr>
              <a:t>(varieces oesophagei) →</a:t>
            </a:r>
            <a:br>
              <a:rPr lang="sr-Latn-CS" sz="2000" b="1" dirty="0">
                <a:ln>
                  <a:solidFill>
                    <a:schemeClr val="tx1"/>
                  </a:solidFill>
                </a:ln>
              </a:rPr>
            </a:br>
            <a:r>
              <a:rPr lang="sr-Latn-CS" sz="2000" b="1" dirty="0">
                <a:ln>
                  <a:solidFill>
                    <a:schemeClr val="tx1"/>
                  </a:solidFill>
                </a:ln>
              </a:rPr>
              <a:t>   → haematemesis</a:t>
            </a:r>
          </a:p>
        </p:txBody>
      </p:sp>
      <p:pic>
        <p:nvPicPr>
          <p:cNvPr id="78852" name="Picture 5" descr="jednjak odnosi 2"/>
          <p:cNvPicPr>
            <a:picLocks noChangeAspect="1" noChangeArrowheads="1"/>
          </p:cNvPicPr>
          <p:nvPr/>
        </p:nvPicPr>
        <p:blipFill>
          <a:blip r:embed="rId2" cstate="print">
            <a:lum contrast="12000"/>
            <a:extLst>
              <a:ext uri="{28A0092B-C50C-407E-A947-70E740481C1C}">
                <a14:useLocalDpi xmlns:a14="http://schemas.microsoft.com/office/drawing/2010/main" val="0"/>
              </a:ext>
            </a:extLst>
          </a:blip>
          <a:srcRect t="6300" b="5498"/>
          <a:stretch>
            <a:fillRect/>
          </a:stretch>
        </p:blipFill>
        <p:spPr bwMode="auto">
          <a:xfrm>
            <a:off x="5076056" y="4468810"/>
            <a:ext cx="4067944" cy="2389190"/>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Box 1"/>
          <p:cNvSpPr txBox="1">
            <a:spLocks noChangeArrowheads="1"/>
          </p:cNvSpPr>
          <p:nvPr/>
        </p:nvSpPr>
        <p:spPr bwMode="auto">
          <a:xfrm>
            <a:off x="927524" y="0"/>
            <a:ext cx="65571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a:spcBef>
                <a:spcPct val="0"/>
              </a:spcBef>
              <a:buClrTx/>
              <a:buSzTx/>
              <a:buFontTx/>
              <a:buNone/>
            </a:pPr>
            <a:r>
              <a:rPr lang="sr-Latn-CS" sz="2800" b="1" dirty="0">
                <a:solidFill>
                  <a:srgbClr val="FFC000"/>
                </a:solidFill>
              </a:rPr>
              <a:t>ESOPHAGEUS – PARS ABDOMINALIS</a:t>
            </a:r>
          </a:p>
          <a:p>
            <a:pPr algn="ctr">
              <a:spcBef>
                <a:spcPct val="0"/>
              </a:spcBef>
              <a:buClrTx/>
              <a:buSzTx/>
              <a:buFontTx/>
              <a:buNone/>
            </a:pPr>
            <a:r>
              <a:rPr lang="en-GB" sz="2800" b="1" dirty="0">
                <a:solidFill>
                  <a:srgbClr val="FFC000"/>
                </a:solidFill>
              </a:rPr>
              <a:t>Lymph drainage and innervation</a:t>
            </a:r>
            <a:endParaRPr lang="sr-Latn-CS" sz="2800" b="1" dirty="0">
              <a:solidFill>
                <a:srgbClr val="FFC000"/>
              </a:solidFill>
            </a:endParaRPr>
          </a:p>
        </p:txBody>
      </p:sp>
      <p:sp>
        <p:nvSpPr>
          <p:cNvPr id="3" name="TextBox 2"/>
          <p:cNvSpPr txBox="1"/>
          <p:nvPr/>
        </p:nvSpPr>
        <p:spPr>
          <a:xfrm>
            <a:off x="0" y="917863"/>
            <a:ext cx="9144000" cy="3803798"/>
          </a:xfrm>
          <a:prstGeom prst="rect">
            <a:avLst/>
          </a:prstGeom>
          <a:noFill/>
        </p:spPr>
        <p:txBody>
          <a:bodyPr>
            <a:spAutoFit/>
          </a:bodyPr>
          <a:lstStyle/>
          <a:p>
            <a:pPr>
              <a:defRPr/>
            </a:pPr>
            <a:r>
              <a:rPr lang="en-GB" sz="2000" b="1" dirty="0">
                <a:ln>
                  <a:solidFill>
                    <a:srgbClr val="FFC000"/>
                  </a:solidFill>
                </a:ln>
              </a:rPr>
              <a:t>Lymph drainage</a:t>
            </a:r>
            <a:r>
              <a:rPr lang="sr-Latn-CS" sz="2000" b="1" dirty="0">
                <a:ln>
                  <a:solidFill>
                    <a:srgbClr val="FFC000"/>
                  </a:solidFill>
                </a:ln>
              </a:rPr>
              <a:t>:</a:t>
            </a:r>
            <a:endParaRPr lang="en-GB" sz="2000" b="1" dirty="0">
              <a:ln>
                <a:solidFill>
                  <a:srgbClr val="FFC000"/>
                </a:solidFill>
              </a:ln>
            </a:endParaRPr>
          </a:p>
          <a:p>
            <a:pPr>
              <a:defRPr/>
            </a:pPr>
            <a:endParaRPr lang="sr-Latn-CS" sz="2000" b="1" dirty="0">
              <a:ln>
                <a:solidFill>
                  <a:srgbClr val="FFC000"/>
                </a:solidFill>
              </a:ln>
            </a:endParaRPr>
          </a:p>
          <a:p>
            <a:pPr>
              <a:buFontTx/>
              <a:buChar char="-"/>
              <a:defRPr/>
            </a:pPr>
            <a:r>
              <a:rPr lang="sr-Latn-CS" sz="2000" b="1" dirty="0">
                <a:ln>
                  <a:solidFill>
                    <a:schemeClr val="tx1"/>
                  </a:solidFill>
                </a:ln>
              </a:rPr>
              <a:t> Nodi  </a:t>
            </a:r>
            <a:r>
              <a:rPr lang="sr-Latn-CS" sz="2000" b="1" dirty="0" err="1">
                <a:ln>
                  <a:solidFill>
                    <a:schemeClr val="tx1"/>
                  </a:solidFill>
                </a:ln>
              </a:rPr>
              <a:t>lymphoidei</a:t>
            </a:r>
            <a:r>
              <a:rPr lang="sr-Latn-CS" sz="2000" b="1" dirty="0">
                <a:ln>
                  <a:solidFill>
                    <a:schemeClr val="tx1"/>
                  </a:solidFill>
                </a:ln>
              </a:rPr>
              <a:t> </a:t>
            </a:r>
            <a:r>
              <a:rPr lang="en-GB" sz="2000" b="1" dirty="0" err="1">
                <a:ln>
                  <a:solidFill>
                    <a:schemeClr val="tx1"/>
                  </a:solidFill>
                </a:ln>
              </a:rPr>
              <a:t>gastrici</a:t>
            </a:r>
            <a:r>
              <a:rPr lang="en-GB" sz="2000" b="1" dirty="0">
                <a:ln>
                  <a:solidFill>
                    <a:schemeClr val="tx1"/>
                  </a:solidFill>
                </a:ln>
              </a:rPr>
              <a:t> </a:t>
            </a:r>
            <a:r>
              <a:rPr lang="en-GB" sz="2000" b="1" dirty="0" err="1">
                <a:ln>
                  <a:solidFill>
                    <a:schemeClr val="tx1"/>
                  </a:solidFill>
                </a:ln>
              </a:rPr>
              <a:t>sinistri</a:t>
            </a:r>
            <a:r>
              <a:rPr lang="en-GB" sz="2000" b="1" dirty="0">
                <a:ln>
                  <a:solidFill>
                    <a:schemeClr val="tx1"/>
                  </a:solidFill>
                </a:ln>
              </a:rPr>
              <a:t> (left gastric </a:t>
            </a:r>
            <a:r>
              <a:rPr lang="en-GB" sz="2000" b="1" dirty="0" err="1">
                <a:ln>
                  <a:solidFill>
                    <a:schemeClr val="tx1"/>
                  </a:solidFill>
                </a:ln>
              </a:rPr>
              <a:t>lyph</a:t>
            </a:r>
            <a:r>
              <a:rPr lang="en-GB" sz="2000" b="1" dirty="0">
                <a:ln>
                  <a:solidFill>
                    <a:schemeClr val="tx1"/>
                  </a:solidFill>
                </a:ln>
              </a:rPr>
              <a:t> nodes) </a:t>
            </a:r>
            <a:r>
              <a:rPr lang="sr-Latn-CS" sz="2000" b="1" dirty="0">
                <a:ln>
                  <a:solidFill>
                    <a:schemeClr val="tx1"/>
                  </a:solidFill>
                </a:ln>
              </a:rPr>
              <a:t>→ </a:t>
            </a:r>
            <a:r>
              <a:rPr lang="en-GB" sz="2000" b="1" dirty="0">
                <a:ln>
                  <a:solidFill>
                    <a:schemeClr val="tx1"/>
                  </a:solidFill>
                </a:ln>
              </a:rPr>
              <a:t>nodi </a:t>
            </a:r>
            <a:r>
              <a:rPr lang="en-GB" sz="2000" b="1" dirty="0" err="1">
                <a:ln>
                  <a:solidFill>
                    <a:schemeClr val="tx1"/>
                  </a:solidFill>
                </a:ln>
              </a:rPr>
              <a:t>lymphatici</a:t>
            </a:r>
            <a:r>
              <a:rPr lang="en-GB" sz="2000" b="1" dirty="0">
                <a:ln>
                  <a:solidFill>
                    <a:schemeClr val="tx1"/>
                  </a:solidFill>
                </a:ln>
              </a:rPr>
              <a:t> </a:t>
            </a:r>
            <a:r>
              <a:rPr lang="en-GB" sz="2000" b="1" dirty="0" err="1">
                <a:ln>
                  <a:solidFill>
                    <a:schemeClr val="tx1"/>
                  </a:solidFill>
                </a:ln>
              </a:rPr>
              <a:t>coeliaci</a:t>
            </a:r>
            <a:r>
              <a:rPr lang="en-GB" sz="2000" b="1" dirty="0">
                <a:ln>
                  <a:solidFill>
                    <a:schemeClr val="tx1"/>
                  </a:solidFill>
                </a:ln>
              </a:rPr>
              <a:t> (celiac lymph nodes) </a:t>
            </a:r>
            <a:r>
              <a:rPr lang="sr-Latn-CS" sz="2000" b="1" dirty="0">
                <a:ln>
                  <a:solidFill>
                    <a:schemeClr val="tx1"/>
                  </a:solidFill>
                </a:ln>
              </a:rPr>
              <a:t>→</a:t>
            </a:r>
            <a:r>
              <a:rPr lang="en-GB" sz="2000" b="1" dirty="0">
                <a:ln>
                  <a:solidFill>
                    <a:schemeClr val="tx1"/>
                  </a:solidFill>
                </a:ln>
              </a:rPr>
              <a:t> lumbar lymph nodes </a:t>
            </a:r>
            <a:r>
              <a:rPr lang="sr-Latn-CS" sz="2000" b="1" dirty="0">
                <a:ln>
                  <a:solidFill>
                    <a:schemeClr val="tx1"/>
                  </a:solidFill>
                </a:ln>
              </a:rPr>
              <a:t>→ </a:t>
            </a:r>
            <a:r>
              <a:rPr lang="en-GB" sz="2000" b="1" dirty="0">
                <a:ln>
                  <a:solidFill>
                    <a:schemeClr val="tx1"/>
                  </a:solidFill>
                </a:ln>
              </a:rPr>
              <a:t>lumbar trunks </a:t>
            </a:r>
            <a:r>
              <a:rPr lang="sr-Latn-CS" sz="2000" b="1" dirty="0">
                <a:ln>
                  <a:solidFill>
                    <a:schemeClr val="tx1"/>
                  </a:solidFill>
                </a:ln>
              </a:rPr>
              <a:t>→ </a:t>
            </a:r>
            <a:r>
              <a:rPr lang="en-GB" sz="2000" b="1" dirty="0">
                <a:ln>
                  <a:solidFill>
                    <a:schemeClr val="tx1"/>
                  </a:solidFill>
                </a:ln>
              </a:rPr>
              <a:t>thoracic duct</a:t>
            </a:r>
            <a:endParaRPr lang="sr-Latn-CS" sz="2000" b="1" dirty="0">
              <a:ln>
                <a:solidFill>
                  <a:schemeClr val="tx1"/>
                </a:solidFill>
              </a:ln>
            </a:endParaRPr>
          </a:p>
          <a:p>
            <a:pPr>
              <a:lnSpc>
                <a:spcPct val="150000"/>
              </a:lnSpc>
              <a:defRPr/>
            </a:pPr>
            <a:r>
              <a:rPr lang="en-GB" sz="2000" b="1" dirty="0">
                <a:ln>
                  <a:solidFill>
                    <a:srgbClr val="FFC000"/>
                  </a:solidFill>
                </a:ln>
              </a:rPr>
              <a:t>Innervation</a:t>
            </a:r>
            <a:r>
              <a:rPr lang="sr-Latn-CS" sz="2000" b="1" dirty="0">
                <a:ln>
                  <a:solidFill>
                    <a:srgbClr val="FFC000"/>
                  </a:solidFill>
                </a:ln>
              </a:rPr>
              <a:t>:</a:t>
            </a:r>
            <a:br>
              <a:rPr lang="sr-Latn-CS" sz="2000" b="1" dirty="0">
                <a:ln>
                  <a:solidFill>
                    <a:srgbClr val="FFC000"/>
                  </a:solidFill>
                </a:ln>
              </a:rPr>
            </a:br>
            <a:r>
              <a:rPr lang="sr-Latn-CS" sz="2000" b="1" dirty="0">
                <a:ln>
                  <a:solidFill>
                    <a:schemeClr val="tx1"/>
                  </a:solidFill>
                </a:ln>
              </a:rPr>
              <a:t>- </a:t>
            </a:r>
            <a:r>
              <a:rPr lang="en-GB" sz="2000" b="1" dirty="0">
                <a:ln>
                  <a:solidFill>
                    <a:schemeClr val="tx1"/>
                  </a:solidFill>
                </a:ln>
              </a:rPr>
              <a:t>plexus </a:t>
            </a:r>
            <a:r>
              <a:rPr lang="en-GB" sz="2000" b="1" dirty="0" err="1">
                <a:ln>
                  <a:solidFill>
                    <a:schemeClr val="tx1"/>
                  </a:solidFill>
                </a:ln>
              </a:rPr>
              <a:t>esophagealis</a:t>
            </a:r>
            <a:r>
              <a:rPr lang="en-GB" sz="2000" b="1" dirty="0">
                <a:ln>
                  <a:solidFill>
                    <a:schemeClr val="tx1"/>
                  </a:solidFill>
                </a:ln>
              </a:rPr>
              <a:t> </a:t>
            </a:r>
            <a:r>
              <a:rPr lang="en-GB" dirty="0">
                <a:ln>
                  <a:solidFill>
                    <a:schemeClr val="tx1"/>
                  </a:solidFill>
                </a:ln>
              </a:rPr>
              <a:t>(formed by anterior and posterior</a:t>
            </a:r>
            <a:br>
              <a:rPr lang="en-GB" dirty="0">
                <a:ln>
                  <a:solidFill>
                    <a:schemeClr val="tx1"/>
                  </a:solidFill>
                </a:ln>
              </a:rPr>
            </a:br>
            <a:r>
              <a:rPr lang="en-GB" dirty="0">
                <a:ln>
                  <a:solidFill>
                    <a:schemeClr val="tx1"/>
                  </a:solidFill>
                </a:ln>
              </a:rPr>
              <a:t>vagal trunk and the branches of thoracic part of sympathetic</a:t>
            </a:r>
            <a:br>
              <a:rPr lang="en-GB" dirty="0">
                <a:ln>
                  <a:solidFill>
                    <a:schemeClr val="tx1"/>
                  </a:solidFill>
                </a:ln>
              </a:rPr>
            </a:br>
            <a:r>
              <a:rPr lang="en-GB" dirty="0">
                <a:ln>
                  <a:solidFill>
                    <a:schemeClr val="tx1"/>
                  </a:solidFill>
                </a:ln>
              </a:rPr>
              <a:t> trunk)</a:t>
            </a:r>
          </a:p>
          <a:p>
            <a:pPr>
              <a:lnSpc>
                <a:spcPct val="150000"/>
              </a:lnSpc>
              <a:defRPr/>
            </a:pPr>
            <a:r>
              <a:rPr lang="en-GB" sz="2000" b="1" dirty="0">
                <a:ln>
                  <a:solidFill>
                    <a:schemeClr val="tx1"/>
                  </a:solidFill>
                </a:ln>
              </a:rPr>
              <a:t>- </a:t>
            </a:r>
            <a:r>
              <a:rPr lang="sr-Latn-CS" sz="2000" b="1" dirty="0" err="1">
                <a:ln>
                  <a:solidFill>
                    <a:schemeClr val="tx1"/>
                  </a:solidFill>
                </a:ln>
              </a:rPr>
              <a:t>plexus</a:t>
            </a:r>
            <a:r>
              <a:rPr lang="sr-Latn-CS" sz="2000" b="1" dirty="0">
                <a:ln>
                  <a:solidFill>
                    <a:schemeClr val="tx1"/>
                  </a:solidFill>
                </a:ln>
              </a:rPr>
              <a:t> gastricus (plexus coeliacus)</a:t>
            </a:r>
          </a:p>
        </p:txBody>
      </p:sp>
      <p:pic>
        <p:nvPicPr>
          <p:cNvPr id="79876" name="Picture 4"/>
          <p:cNvPicPr>
            <a:picLocks noChangeAspect="1" noChangeArrowheads="1"/>
          </p:cNvPicPr>
          <p:nvPr/>
        </p:nvPicPr>
        <p:blipFill>
          <a:blip r:embed="rId2">
            <a:extLst>
              <a:ext uri="{28A0092B-C50C-407E-A947-70E740481C1C}">
                <a14:useLocalDpi xmlns:a14="http://schemas.microsoft.com/office/drawing/2010/main" val="0"/>
              </a:ext>
            </a:extLst>
          </a:blip>
          <a:srcRect l="48047" t="19687" r="16797" b="12219"/>
          <a:stretch>
            <a:fillRect/>
          </a:stretch>
        </p:blipFill>
        <p:spPr bwMode="auto">
          <a:xfrm>
            <a:off x="5508104" y="2276872"/>
            <a:ext cx="3546470" cy="4293096"/>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Box 2"/>
          <p:cNvSpPr txBox="1">
            <a:spLocks noChangeArrowheads="1"/>
          </p:cNvSpPr>
          <p:nvPr/>
        </p:nvSpPr>
        <p:spPr bwMode="auto">
          <a:xfrm>
            <a:off x="1331640" y="18713"/>
            <a:ext cx="6943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800" b="1" dirty="0">
                <a:solidFill>
                  <a:srgbClr val="FFC000"/>
                </a:solidFill>
              </a:rPr>
              <a:t>STOMACH </a:t>
            </a:r>
            <a:r>
              <a:rPr lang="sr-Latn-CS" sz="2800" b="1" dirty="0">
                <a:solidFill>
                  <a:srgbClr val="FFC000"/>
                </a:solidFill>
              </a:rPr>
              <a:t>– GASTER, VENTRICULUS</a:t>
            </a:r>
          </a:p>
        </p:txBody>
      </p:sp>
      <p:pic>
        <p:nvPicPr>
          <p:cNvPr id="80901" name="Picture 2"/>
          <p:cNvPicPr>
            <a:picLocks noChangeAspect="1" noChangeArrowheads="1"/>
          </p:cNvPicPr>
          <p:nvPr/>
        </p:nvPicPr>
        <p:blipFill>
          <a:blip r:embed="rId2">
            <a:extLst>
              <a:ext uri="{28A0092B-C50C-407E-A947-70E740481C1C}">
                <a14:useLocalDpi xmlns:a14="http://schemas.microsoft.com/office/drawing/2010/main" val="0"/>
              </a:ext>
            </a:extLst>
          </a:blip>
          <a:srcRect l="30339" t="28125" r="27344" b="10001"/>
          <a:stretch>
            <a:fillRect/>
          </a:stretch>
        </p:blipFill>
        <p:spPr bwMode="auto">
          <a:xfrm>
            <a:off x="412640" y="3382144"/>
            <a:ext cx="3803546" cy="3475856"/>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6" name="TextBox 2"/>
          <p:cNvSpPr txBox="1">
            <a:spLocks noChangeArrowheads="1"/>
          </p:cNvSpPr>
          <p:nvPr/>
        </p:nvSpPr>
        <p:spPr bwMode="auto">
          <a:xfrm>
            <a:off x="3510021" y="1701779"/>
            <a:ext cx="563397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000" b="1" dirty="0"/>
              <a:t>Position</a:t>
            </a:r>
            <a:r>
              <a:rPr lang="sr-Latn-CS" sz="2000" b="1" dirty="0"/>
              <a:t>: </a:t>
            </a:r>
            <a:br>
              <a:rPr lang="sr-Latn-CS" sz="2000" b="1" dirty="0"/>
            </a:br>
            <a:r>
              <a:rPr lang="sr-Latn-CS" sz="2000" b="1" dirty="0"/>
              <a:t>- </a:t>
            </a:r>
            <a:r>
              <a:rPr lang="en-GB" sz="2000" b="1" dirty="0"/>
              <a:t>into great peritoneal sac (</a:t>
            </a:r>
            <a:r>
              <a:rPr lang="en-GB" sz="2000" b="1" dirty="0" err="1"/>
              <a:t>supracolic</a:t>
            </a:r>
            <a:r>
              <a:rPr lang="en-GB" sz="2000" b="1" dirty="0"/>
              <a:t> department)</a:t>
            </a:r>
            <a:br>
              <a:rPr lang="sr-Latn-CS" sz="2000" b="1" dirty="0"/>
            </a:br>
            <a:r>
              <a:rPr lang="sr-Latn-CS" sz="2000" b="1" dirty="0"/>
              <a:t>- regio hypohondriaca sin </a:t>
            </a:r>
            <a:r>
              <a:rPr lang="en-GB" sz="2000" b="1" dirty="0"/>
              <a:t>and</a:t>
            </a:r>
            <a:r>
              <a:rPr lang="sr-Latn-CS" sz="2000" b="1" dirty="0"/>
              <a:t> regio epigastrica</a:t>
            </a:r>
          </a:p>
        </p:txBody>
      </p:sp>
      <p:sp>
        <p:nvSpPr>
          <p:cNvPr id="7" name="TextBox 3"/>
          <p:cNvSpPr txBox="1">
            <a:spLocks noChangeArrowheads="1"/>
          </p:cNvSpPr>
          <p:nvPr/>
        </p:nvSpPr>
        <p:spPr bwMode="auto">
          <a:xfrm>
            <a:off x="153134" y="2056243"/>
            <a:ext cx="261770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000" b="1" dirty="0"/>
              <a:t>Dimensions - variable</a:t>
            </a:r>
            <a:r>
              <a:rPr lang="sr-Latn-CS" sz="2000" b="1" dirty="0"/>
              <a:t>:</a:t>
            </a:r>
          </a:p>
          <a:p>
            <a:pPr>
              <a:spcBef>
                <a:spcPct val="0"/>
              </a:spcBef>
              <a:buClrTx/>
              <a:buSzTx/>
              <a:buFontTx/>
              <a:buNone/>
            </a:pPr>
            <a:r>
              <a:rPr lang="en-GB" sz="2000" b="1" dirty="0"/>
              <a:t>Height: </a:t>
            </a:r>
            <a:r>
              <a:rPr lang="sr-Latn-CS" sz="2000" b="1" dirty="0"/>
              <a:t>~ 25 </a:t>
            </a:r>
            <a:r>
              <a:rPr lang="en-GB" sz="2000" b="1" dirty="0"/>
              <a:t>cm</a:t>
            </a:r>
            <a:endParaRPr lang="sr-Latn-CS" sz="2000" b="1" dirty="0"/>
          </a:p>
          <a:p>
            <a:pPr>
              <a:spcBef>
                <a:spcPct val="0"/>
              </a:spcBef>
              <a:buClrTx/>
              <a:buSzTx/>
              <a:buFontTx/>
              <a:buNone/>
            </a:pPr>
            <a:r>
              <a:rPr lang="en-GB" sz="2000" b="1" dirty="0"/>
              <a:t>Width</a:t>
            </a:r>
            <a:r>
              <a:rPr lang="sr-Latn-CS" sz="2000" b="1" dirty="0"/>
              <a:t>: ~ 12 </a:t>
            </a:r>
            <a:r>
              <a:rPr lang="en-GB" sz="2000" b="1" dirty="0"/>
              <a:t>cm</a:t>
            </a:r>
            <a:endParaRPr lang="sr-Latn-CS" sz="2000" b="1" dirty="0"/>
          </a:p>
        </p:txBody>
      </p:sp>
      <p:pic>
        <p:nvPicPr>
          <p:cNvPr id="8" name="Picture 3" descr="Picture1t"/>
          <p:cNvPicPr>
            <a:picLocks noChangeAspect="1" noChangeArrowheads="1"/>
          </p:cNvPicPr>
          <p:nvPr/>
        </p:nvPicPr>
        <p:blipFill>
          <a:blip r:embed="rId3"/>
          <a:srcRect l="17082" t="4147" r="18039"/>
          <a:stretch>
            <a:fillRect/>
          </a:stretch>
        </p:blipFill>
        <p:spPr bwMode="auto">
          <a:xfrm>
            <a:off x="5131853" y="2717442"/>
            <a:ext cx="3599507" cy="4140558"/>
          </a:xfrm>
          <a:prstGeom prst="rect">
            <a:avLst/>
          </a:prstGeom>
          <a:noFill/>
          <a:ln w="38100">
            <a:solidFill>
              <a:schemeClr val="accent2">
                <a:lumMod val="40000"/>
                <a:lumOff val="60000"/>
              </a:schemeClr>
            </a:solidFill>
            <a:miter lim="800000"/>
            <a:headEnd/>
            <a:tailEnd/>
          </a:ln>
        </p:spPr>
      </p:pic>
      <p:sp>
        <p:nvSpPr>
          <p:cNvPr id="3" name="TextBox 2">
            <a:extLst>
              <a:ext uri="{FF2B5EF4-FFF2-40B4-BE49-F238E27FC236}">
                <a16:creationId xmlns:a16="http://schemas.microsoft.com/office/drawing/2014/main" id="{50D14427-3494-978C-2868-4F07A95789D7}"/>
              </a:ext>
            </a:extLst>
          </p:cNvPr>
          <p:cNvSpPr txBox="1"/>
          <p:nvPr/>
        </p:nvSpPr>
        <p:spPr>
          <a:xfrm>
            <a:off x="1" y="478097"/>
            <a:ext cx="9252520" cy="1477328"/>
          </a:xfrm>
          <a:prstGeom prst="rect">
            <a:avLst/>
          </a:prstGeom>
          <a:noFill/>
        </p:spPr>
        <p:txBody>
          <a:bodyPr wrap="square">
            <a:spAutoFit/>
          </a:bodyPr>
          <a:lstStyle/>
          <a:p>
            <a:r>
              <a:rPr lang="en-GB" sz="1800" dirty="0">
                <a:effectLst/>
                <a:latin typeface="+mn-lt"/>
                <a:ea typeface="Calibri" panose="020F0502020204030204" pitchFamily="34" charset="0"/>
                <a:cs typeface="Times New Roman" panose="02020603050405020304" pitchFamily="18" charset="0"/>
              </a:rPr>
              <a:t>The stomach as the part of the digestive tract between the </a:t>
            </a:r>
            <a:r>
              <a:rPr lang="en-GB" sz="1800" dirty="0" err="1">
                <a:effectLst/>
                <a:latin typeface="+mn-lt"/>
                <a:ea typeface="Calibri" panose="020F0502020204030204" pitchFamily="34" charset="0"/>
                <a:cs typeface="Times New Roman" panose="02020603050405020304" pitchFamily="18" charset="0"/>
              </a:rPr>
              <a:t>esophagus</a:t>
            </a:r>
            <a:r>
              <a:rPr lang="en-GB" sz="1800" dirty="0">
                <a:effectLst/>
                <a:latin typeface="+mn-lt"/>
                <a:ea typeface="Calibri" panose="020F0502020204030204" pitchFamily="34" charset="0"/>
                <a:cs typeface="Times New Roman" panose="02020603050405020304" pitchFamily="18" charset="0"/>
              </a:rPr>
              <a:t> and small intestine is specialized for the accumulation of ingested food, which it chemically and mechanically prepares for digestion and passage into the duodenum; its chief function is enzymatic digestion. The gastric juice gradually converts a mass of food into a semiliquid mixture, chyme (G. juice), which passes fairly quickly into the duodenum.</a:t>
            </a:r>
            <a:endParaRPr lang="en-GB" dirty="0">
              <a:latin typeface="+mn-lt"/>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Box 2"/>
          <p:cNvSpPr txBox="1">
            <a:spLocks noChangeArrowheads="1"/>
          </p:cNvSpPr>
          <p:nvPr/>
        </p:nvSpPr>
        <p:spPr bwMode="auto">
          <a:xfrm>
            <a:off x="1331640" y="116632"/>
            <a:ext cx="670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800" b="1" dirty="0">
                <a:solidFill>
                  <a:srgbClr val="FFC000"/>
                </a:solidFill>
              </a:rPr>
              <a:t>STOMACH</a:t>
            </a:r>
            <a:r>
              <a:rPr lang="sr-Latn-CS" sz="2800" b="1" dirty="0">
                <a:solidFill>
                  <a:srgbClr val="FFC000"/>
                </a:solidFill>
              </a:rPr>
              <a:t> – GASTER, VENTRICULUS</a:t>
            </a:r>
          </a:p>
        </p:txBody>
      </p:sp>
      <p:sp>
        <p:nvSpPr>
          <p:cNvPr id="4" name="TextBox 3"/>
          <p:cNvSpPr txBox="1"/>
          <p:nvPr/>
        </p:nvSpPr>
        <p:spPr>
          <a:xfrm>
            <a:off x="0" y="1196752"/>
            <a:ext cx="4560495" cy="5570756"/>
          </a:xfrm>
          <a:prstGeom prst="rect">
            <a:avLst/>
          </a:prstGeom>
          <a:noFill/>
        </p:spPr>
        <p:txBody>
          <a:bodyPr wrap="square">
            <a:spAutoFit/>
          </a:bodyPr>
          <a:lstStyle/>
          <a:p>
            <a:pPr>
              <a:buFontTx/>
              <a:buAutoNum type="arabicParenR"/>
              <a:defRPr/>
            </a:pPr>
            <a:r>
              <a:rPr lang="en-GB" sz="2000" b="1" dirty="0">
                <a:ln>
                  <a:solidFill>
                    <a:srgbClr val="FFC000"/>
                  </a:solidFill>
                </a:ln>
              </a:rPr>
              <a:t>Vertical part</a:t>
            </a:r>
            <a:br>
              <a:rPr lang="en-GB" sz="2000" b="1" dirty="0">
                <a:ln>
                  <a:solidFill>
                    <a:srgbClr val="FFC000"/>
                  </a:solidFill>
                </a:ln>
              </a:rPr>
            </a:br>
            <a:br>
              <a:rPr lang="sr-Latn-CS" sz="2000" b="1" dirty="0">
                <a:ln>
                  <a:solidFill>
                    <a:srgbClr val="FFC000"/>
                  </a:solidFill>
                </a:ln>
              </a:rPr>
            </a:br>
            <a:r>
              <a:rPr lang="en-GB" sz="2000" b="1" dirty="0">
                <a:ln>
                  <a:solidFill>
                    <a:srgbClr val="FFC000"/>
                  </a:solidFill>
                </a:ln>
              </a:rPr>
              <a:t>        </a:t>
            </a:r>
            <a:r>
              <a:rPr lang="sr-Latn-CS" sz="2000" b="1" dirty="0">
                <a:ln>
                  <a:solidFill>
                    <a:schemeClr val="tx1"/>
                  </a:solidFill>
                </a:ln>
              </a:rPr>
              <a:t>- </a:t>
            </a:r>
            <a:r>
              <a:rPr lang="en-GB" sz="2000" b="1" dirty="0">
                <a:ln>
                  <a:solidFill>
                    <a:schemeClr val="tx1"/>
                  </a:solidFill>
                </a:ln>
              </a:rPr>
              <a:t>cardia (pars </a:t>
            </a:r>
            <a:r>
              <a:rPr lang="sr-Latn-CS" sz="2000" b="1" dirty="0" err="1">
                <a:ln>
                  <a:solidFill>
                    <a:schemeClr val="tx1"/>
                  </a:solidFill>
                </a:ln>
              </a:rPr>
              <a:t>cardiaca</a:t>
            </a:r>
            <a:r>
              <a:rPr lang="en-GB" sz="2000" b="1" dirty="0">
                <a:ln>
                  <a:solidFill>
                    <a:schemeClr val="tx1"/>
                  </a:solidFill>
                </a:ln>
              </a:rPr>
              <a:t>)</a:t>
            </a:r>
            <a:br>
              <a:rPr lang="en-GB" sz="2000" b="1" dirty="0">
                <a:ln>
                  <a:solidFill>
                    <a:schemeClr val="tx1"/>
                  </a:solidFill>
                </a:ln>
              </a:rPr>
            </a:br>
            <a:r>
              <a:rPr lang="en-GB" sz="1600" dirty="0"/>
              <a:t>the part surrounding the </a:t>
            </a:r>
            <a:r>
              <a:rPr lang="en-GB" sz="1600" dirty="0" err="1"/>
              <a:t>cardial</a:t>
            </a:r>
            <a:r>
              <a:rPr lang="en-GB" sz="1600" dirty="0"/>
              <a:t> orifice (opening), the superior opening or inlet of the stomach.</a:t>
            </a:r>
            <a:r>
              <a:rPr lang="en-GB" sz="1600" b="1" dirty="0">
                <a:ln>
                  <a:solidFill>
                    <a:schemeClr val="tx1"/>
                  </a:solidFill>
                </a:ln>
              </a:rPr>
              <a:t>        </a:t>
            </a:r>
            <a:br>
              <a:rPr lang="en-GB" sz="1600" b="1" dirty="0">
                <a:ln>
                  <a:solidFill>
                    <a:schemeClr val="tx1"/>
                  </a:solidFill>
                </a:ln>
              </a:rPr>
            </a:br>
            <a:r>
              <a:rPr lang="en-GB" sz="1600" b="1" dirty="0">
                <a:ln>
                  <a:solidFill>
                    <a:schemeClr val="tx1"/>
                  </a:solidFill>
                </a:ln>
              </a:rPr>
              <a:t>          </a:t>
            </a:r>
            <a:r>
              <a:rPr lang="sr-Latn-CS" sz="2000" b="1" dirty="0">
                <a:ln>
                  <a:solidFill>
                    <a:schemeClr val="tx1"/>
                  </a:solidFill>
                </a:ln>
              </a:rPr>
              <a:t>- </a:t>
            </a:r>
            <a:r>
              <a:rPr lang="en-GB" sz="2000" b="1" dirty="0">
                <a:ln>
                  <a:solidFill>
                    <a:schemeClr val="tx1"/>
                  </a:solidFill>
                </a:ln>
              </a:rPr>
              <a:t>fundus (</a:t>
            </a:r>
            <a:r>
              <a:rPr lang="sr-Latn-CS" sz="2000" b="1" dirty="0">
                <a:ln>
                  <a:solidFill>
                    <a:schemeClr val="tx1"/>
                  </a:solidFill>
                </a:ln>
              </a:rPr>
              <a:t>fundus </a:t>
            </a:r>
            <a:r>
              <a:rPr lang="sr-Latn-CS" sz="2000" b="1" dirty="0" err="1">
                <a:ln>
                  <a:solidFill>
                    <a:schemeClr val="tx1"/>
                  </a:solidFill>
                </a:ln>
              </a:rPr>
              <a:t>gastricum</a:t>
            </a:r>
            <a:r>
              <a:rPr lang="en-GB" sz="2000" b="1" dirty="0">
                <a:ln>
                  <a:solidFill>
                    <a:schemeClr val="tx1"/>
                  </a:solidFill>
                </a:ln>
              </a:rPr>
              <a:t>)</a:t>
            </a:r>
            <a:br>
              <a:rPr lang="en-GB" sz="2000" b="1" dirty="0">
                <a:ln>
                  <a:solidFill>
                    <a:schemeClr val="tx1"/>
                  </a:solidFill>
                </a:ln>
              </a:rPr>
            </a:br>
            <a:r>
              <a:rPr lang="en-GB" sz="1600" dirty="0"/>
              <a:t>the dilated superior part that is related to the left dome of the diaphragm, limited inferiorly by the horizontal plane of the </a:t>
            </a:r>
            <a:r>
              <a:rPr lang="en-GB" sz="1600" dirty="0" err="1"/>
              <a:t>cardial</a:t>
            </a:r>
            <a:r>
              <a:rPr lang="en-GB" sz="1600" dirty="0"/>
              <a:t> orifice.</a:t>
            </a:r>
            <a:br>
              <a:rPr lang="en-GB" sz="1600" dirty="0"/>
            </a:br>
            <a:r>
              <a:rPr lang="en-GB" sz="1600" dirty="0"/>
              <a:t>may be dilated by gas, fluid, food…</a:t>
            </a:r>
            <a:br>
              <a:rPr lang="sr-Latn-CS" sz="1600" b="1" dirty="0">
                <a:ln>
                  <a:solidFill>
                    <a:schemeClr val="tx1"/>
                  </a:solidFill>
                </a:ln>
              </a:rPr>
            </a:br>
            <a:r>
              <a:rPr lang="en-GB" sz="1600" b="1" dirty="0">
                <a:ln>
                  <a:solidFill>
                    <a:schemeClr val="tx1"/>
                  </a:solidFill>
                </a:ln>
              </a:rPr>
              <a:t>         </a:t>
            </a:r>
            <a:r>
              <a:rPr lang="sr-Latn-CS" sz="2000" b="1" dirty="0">
                <a:ln>
                  <a:solidFill>
                    <a:schemeClr val="tx1"/>
                  </a:solidFill>
                </a:ln>
              </a:rPr>
              <a:t>- </a:t>
            </a:r>
            <a:r>
              <a:rPr lang="en-GB" sz="2000" b="1" dirty="0">
                <a:ln>
                  <a:solidFill>
                    <a:schemeClr val="tx1"/>
                  </a:solidFill>
                </a:ln>
              </a:rPr>
              <a:t>body (</a:t>
            </a:r>
            <a:r>
              <a:rPr lang="sr-Latn-CS" sz="2000" b="1" dirty="0" err="1">
                <a:ln>
                  <a:solidFill>
                    <a:schemeClr val="tx1"/>
                  </a:solidFill>
                </a:ln>
              </a:rPr>
              <a:t>corpus</a:t>
            </a:r>
            <a:r>
              <a:rPr lang="sr-Latn-CS" sz="2000" b="1" dirty="0">
                <a:ln>
                  <a:solidFill>
                    <a:schemeClr val="tx1"/>
                  </a:solidFill>
                </a:ln>
              </a:rPr>
              <a:t> </a:t>
            </a:r>
            <a:r>
              <a:rPr lang="sr-Latn-CS" sz="2000" b="1" dirty="0" err="1">
                <a:ln>
                  <a:solidFill>
                    <a:schemeClr val="tx1"/>
                  </a:solidFill>
                </a:ln>
              </a:rPr>
              <a:t>gastricum</a:t>
            </a:r>
            <a:r>
              <a:rPr lang="en-GB" sz="2000" b="1" dirty="0">
                <a:ln>
                  <a:solidFill>
                    <a:schemeClr val="tx1"/>
                  </a:solidFill>
                </a:ln>
              </a:rPr>
              <a:t>)</a:t>
            </a:r>
            <a:br>
              <a:rPr lang="en-GB" sz="2000" b="1" dirty="0">
                <a:ln>
                  <a:solidFill>
                    <a:schemeClr val="tx1"/>
                  </a:solidFill>
                </a:ln>
              </a:rPr>
            </a:br>
            <a:endParaRPr lang="sr-Latn-CS" sz="2000" b="1" dirty="0">
              <a:ln>
                <a:solidFill>
                  <a:schemeClr val="tx1"/>
                </a:solidFill>
              </a:ln>
            </a:endParaRPr>
          </a:p>
          <a:p>
            <a:pPr marL="457200" indent="-457200">
              <a:buFontTx/>
              <a:buAutoNum type="arabicParenR"/>
              <a:defRPr/>
            </a:pPr>
            <a:r>
              <a:rPr lang="en-GB" sz="2000" b="1" dirty="0">
                <a:ln>
                  <a:solidFill>
                    <a:srgbClr val="FFC000"/>
                  </a:solidFill>
                </a:ln>
              </a:rPr>
              <a:t>Horizontal part </a:t>
            </a:r>
            <a:r>
              <a:rPr lang="sr-Latn-CS" sz="2000" b="1" dirty="0">
                <a:ln>
                  <a:solidFill>
                    <a:srgbClr val="FFC000"/>
                  </a:solidFill>
                </a:ln>
              </a:rPr>
              <a:t>(</a:t>
            </a:r>
            <a:r>
              <a:rPr lang="sr-Latn-CS" sz="2000" b="1" dirty="0" err="1">
                <a:ln>
                  <a:solidFill>
                    <a:srgbClr val="FFC000"/>
                  </a:solidFill>
                </a:ln>
              </a:rPr>
              <a:t>pyloric</a:t>
            </a:r>
            <a:r>
              <a:rPr lang="en-GB" sz="2000" b="1" dirty="0">
                <a:ln>
                  <a:solidFill>
                    <a:srgbClr val="FFC000"/>
                  </a:solidFill>
                </a:ln>
              </a:rPr>
              <a:t> part</a:t>
            </a:r>
            <a:r>
              <a:rPr lang="sr-Latn-CS" sz="2000" b="1" dirty="0">
                <a:ln>
                  <a:solidFill>
                    <a:srgbClr val="FFC000"/>
                  </a:solidFill>
                </a:ln>
              </a:rPr>
              <a:t>)</a:t>
            </a:r>
            <a:r>
              <a:rPr lang="en-GB" sz="2000" b="1" dirty="0">
                <a:ln>
                  <a:solidFill>
                    <a:srgbClr val="FFC000"/>
                  </a:solidFill>
                </a:ln>
              </a:rPr>
              <a:t> - </a:t>
            </a:r>
            <a:r>
              <a:rPr lang="en-GB" sz="2000" dirty="0"/>
              <a:t>outflow region of the stomach</a:t>
            </a:r>
            <a:br>
              <a:rPr lang="en-GB" sz="2000" dirty="0"/>
            </a:br>
            <a:br>
              <a:rPr lang="sr-Latn-CS" sz="2000" b="1" dirty="0">
                <a:ln>
                  <a:solidFill>
                    <a:srgbClr val="FFC000"/>
                  </a:solidFill>
                </a:ln>
              </a:rPr>
            </a:br>
            <a:r>
              <a:rPr lang="sr-Latn-CS" sz="2000" b="1" dirty="0">
                <a:ln>
                  <a:solidFill>
                    <a:schemeClr val="tx1">
                      <a:lumMod val="95000"/>
                    </a:schemeClr>
                  </a:solidFill>
                </a:ln>
              </a:rPr>
              <a:t>- antrum pyloricum</a:t>
            </a:r>
            <a:br>
              <a:rPr lang="sr-Latn-CS" sz="2000" b="1" dirty="0">
                <a:ln>
                  <a:solidFill>
                    <a:schemeClr val="tx1">
                      <a:lumMod val="95000"/>
                    </a:schemeClr>
                  </a:solidFill>
                </a:ln>
              </a:rPr>
            </a:br>
            <a:r>
              <a:rPr lang="sr-Latn-CS" sz="2000" b="1" dirty="0">
                <a:ln>
                  <a:solidFill>
                    <a:schemeClr val="tx1">
                      <a:lumMod val="95000"/>
                    </a:schemeClr>
                  </a:solidFill>
                </a:ln>
              </a:rPr>
              <a:t>- canalis pyloricus</a:t>
            </a:r>
            <a:br>
              <a:rPr lang="sr-Latn-CS" sz="2000" b="1" dirty="0">
                <a:ln>
                  <a:solidFill>
                    <a:schemeClr val="tx1">
                      <a:lumMod val="95000"/>
                    </a:schemeClr>
                  </a:solidFill>
                </a:ln>
              </a:rPr>
            </a:br>
            <a:r>
              <a:rPr lang="sr-Latn-CS" sz="2000" b="1" dirty="0">
                <a:ln>
                  <a:solidFill>
                    <a:schemeClr val="tx1">
                      <a:lumMod val="95000"/>
                    </a:schemeClr>
                  </a:solidFill>
                </a:ln>
              </a:rPr>
              <a:t>- ostium pyloricum</a:t>
            </a:r>
          </a:p>
          <a:p>
            <a:pPr>
              <a:defRPr/>
            </a:pPr>
            <a:endParaRPr lang="sr-Latn-CS" sz="2000" b="1" dirty="0">
              <a:ln>
                <a:solidFill>
                  <a:schemeClr val="tx1">
                    <a:lumMod val="95000"/>
                  </a:schemeClr>
                </a:solidFill>
              </a:ln>
            </a:endParaRPr>
          </a:p>
        </p:txBody>
      </p:sp>
      <p:sp>
        <p:nvSpPr>
          <p:cNvPr id="5" name="TextBox 4"/>
          <p:cNvSpPr txBox="1"/>
          <p:nvPr/>
        </p:nvSpPr>
        <p:spPr>
          <a:xfrm>
            <a:off x="179512" y="734544"/>
            <a:ext cx="809645" cy="400110"/>
          </a:xfrm>
          <a:prstGeom prst="rect">
            <a:avLst/>
          </a:prstGeom>
          <a:noFill/>
        </p:spPr>
        <p:txBody>
          <a:bodyPr wrap="none">
            <a:spAutoFit/>
          </a:bodyPr>
          <a:lstStyle/>
          <a:p>
            <a:pPr marL="457200" indent="-457200">
              <a:defRPr/>
            </a:pPr>
            <a:r>
              <a:rPr lang="en-GB" sz="2000" b="1" dirty="0">
                <a:ln>
                  <a:solidFill>
                    <a:srgbClr val="FFC000"/>
                  </a:solidFill>
                </a:ln>
              </a:rPr>
              <a:t>Parts</a:t>
            </a:r>
            <a:r>
              <a:rPr lang="sr-Latn-CS" sz="2000" b="1" dirty="0">
                <a:ln>
                  <a:solidFill>
                    <a:srgbClr val="FFC000"/>
                  </a:solidFill>
                </a:ln>
              </a:rPr>
              <a:t>:</a:t>
            </a:r>
            <a:endParaRPr lang="sr-Latn-CS" sz="2000" b="1" dirty="0">
              <a:ln>
                <a:solidFill>
                  <a:schemeClr val="tx1">
                    <a:lumMod val="95000"/>
                  </a:schemeClr>
                </a:solidFill>
              </a:ln>
            </a:endParaRPr>
          </a:p>
        </p:txBody>
      </p:sp>
      <p:pic>
        <p:nvPicPr>
          <p:cNvPr id="80901" name="Picture 2"/>
          <p:cNvPicPr>
            <a:picLocks noChangeAspect="1" noChangeArrowheads="1"/>
          </p:cNvPicPr>
          <p:nvPr/>
        </p:nvPicPr>
        <p:blipFill>
          <a:blip r:embed="rId2">
            <a:extLst>
              <a:ext uri="{28A0092B-C50C-407E-A947-70E740481C1C}">
                <a14:useLocalDpi xmlns:a14="http://schemas.microsoft.com/office/drawing/2010/main" val="0"/>
              </a:ext>
            </a:extLst>
          </a:blip>
          <a:srcRect l="30339" t="28125" r="27344" b="10001"/>
          <a:stretch>
            <a:fillRect/>
          </a:stretch>
        </p:blipFill>
        <p:spPr bwMode="auto">
          <a:xfrm>
            <a:off x="4574594" y="934599"/>
            <a:ext cx="4355123" cy="3979912"/>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50A035C-5FBE-3CE5-AE13-9EA59E82E335}"/>
              </a:ext>
            </a:extLst>
          </p:cNvPr>
          <p:cNvSpPr txBox="1"/>
          <p:nvPr/>
        </p:nvSpPr>
        <p:spPr>
          <a:xfrm>
            <a:off x="4456428" y="5199583"/>
            <a:ext cx="4591454" cy="1446550"/>
          </a:xfrm>
          <a:prstGeom prst="rect">
            <a:avLst/>
          </a:prstGeom>
          <a:noFill/>
        </p:spPr>
        <p:txBody>
          <a:bodyPr wrap="square">
            <a:spAutoFit/>
          </a:bodyPr>
          <a:lstStyle/>
          <a:p>
            <a:pPr marL="457200" indent="-457200">
              <a:defRPr/>
            </a:pPr>
            <a:r>
              <a:rPr lang="en-GB" sz="1800" b="1" dirty="0">
                <a:ln>
                  <a:solidFill>
                    <a:schemeClr val="tx1">
                      <a:lumMod val="95000"/>
                    </a:schemeClr>
                  </a:solidFill>
                </a:ln>
              </a:rPr>
              <a:t>Two orifices</a:t>
            </a:r>
            <a:r>
              <a:rPr lang="sr-Latn-CS" sz="1800" b="1" dirty="0">
                <a:ln>
                  <a:solidFill>
                    <a:schemeClr val="tx1">
                      <a:lumMod val="95000"/>
                    </a:schemeClr>
                  </a:solidFill>
                </a:ln>
              </a:rPr>
              <a:t>:</a:t>
            </a:r>
          </a:p>
          <a:p>
            <a:pPr marL="457200" indent="-457200">
              <a:buFontTx/>
              <a:buChar char="-"/>
              <a:defRPr/>
            </a:pPr>
            <a:r>
              <a:rPr lang="en-GB" sz="1800" b="1" dirty="0" err="1">
                <a:ln>
                  <a:solidFill>
                    <a:schemeClr val="tx1">
                      <a:lumMod val="95000"/>
                    </a:schemeClr>
                  </a:solidFill>
                </a:ln>
              </a:rPr>
              <a:t>Cardial</a:t>
            </a:r>
            <a:r>
              <a:rPr lang="en-GB" sz="1800" b="1" dirty="0">
                <a:ln>
                  <a:solidFill>
                    <a:schemeClr val="tx1">
                      <a:lumMod val="95000"/>
                    </a:schemeClr>
                  </a:solidFill>
                </a:ln>
              </a:rPr>
              <a:t> orifices (</a:t>
            </a:r>
            <a:r>
              <a:rPr lang="sr-Latn-CS" sz="1800" b="1" dirty="0" err="1">
                <a:ln>
                  <a:solidFill>
                    <a:schemeClr val="tx1">
                      <a:lumMod val="95000"/>
                    </a:schemeClr>
                  </a:solidFill>
                </a:ln>
              </a:rPr>
              <a:t>Ostium</a:t>
            </a:r>
            <a:r>
              <a:rPr lang="sr-Latn-CS" sz="1800" b="1" dirty="0">
                <a:ln>
                  <a:solidFill>
                    <a:schemeClr val="tx1">
                      <a:lumMod val="95000"/>
                    </a:schemeClr>
                  </a:solidFill>
                </a:ln>
              </a:rPr>
              <a:t> </a:t>
            </a:r>
            <a:r>
              <a:rPr lang="sr-Latn-CS" sz="1800" b="1" dirty="0" err="1">
                <a:ln>
                  <a:solidFill>
                    <a:schemeClr val="tx1">
                      <a:lumMod val="95000"/>
                    </a:schemeClr>
                  </a:solidFill>
                </a:ln>
              </a:rPr>
              <a:t>cardiacum</a:t>
            </a:r>
            <a:r>
              <a:rPr lang="en-GB" sz="1800" b="1" dirty="0">
                <a:ln>
                  <a:solidFill>
                    <a:schemeClr val="tx1">
                      <a:lumMod val="95000"/>
                    </a:schemeClr>
                  </a:solidFill>
                </a:ln>
              </a:rPr>
              <a:t>)</a:t>
            </a:r>
            <a:br>
              <a:rPr lang="en-GB" sz="1800" b="1" dirty="0">
                <a:ln>
                  <a:solidFill>
                    <a:schemeClr val="tx1">
                      <a:lumMod val="95000"/>
                    </a:schemeClr>
                  </a:solidFill>
                </a:ln>
              </a:rPr>
            </a:br>
            <a:r>
              <a:rPr lang="en-GB" sz="1600" dirty="0">
                <a:ln>
                  <a:solidFill>
                    <a:schemeClr val="tx1">
                      <a:lumMod val="95000"/>
                    </a:schemeClr>
                  </a:solidFill>
                </a:ln>
              </a:rPr>
              <a:t>between </a:t>
            </a:r>
            <a:r>
              <a:rPr lang="en-GB" sz="1600" dirty="0" err="1">
                <a:ln>
                  <a:solidFill>
                    <a:schemeClr val="tx1">
                      <a:lumMod val="95000"/>
                    </a:schemeClr>
                  </a:solidFill>
                </a:ln>
              </a:rPr>
              <a:t>esophagus</a:t>
            </a:r>
            <a:r>
              <a:rPr lang="en-GB" sz="1600" dirty="0">
                <a:ln>
                  <a:solidFill>
                    <a:schemeClr val="tx1">
                      <a:lumMod val="95000"/>
                    </a:schemeClr>
                  </a:solidFill>
                </a:ln>
              </a:rPr>
              <a:t> and stomach (inlet)</a:t>
            </a:r>
            <a:endParaRPr lang="sr-Latn-CS" sz="1600" dirty="0">
              <a:ln>
                <a:solidFill>
                  <a:schemeClr val="tx1">
                    <a:lumMod val="95000"/>
                  </a:schemeClr>
                </a:solidFill>
              </a:ln>
            </a:endParaRPr>
          </a:p>
          <a:p>
            <a:pPr marL="457200" indent="-457200">
              <a:buFontTx/>
              <a:buChar char="-"/>
              <a:defRPr/>
            </a:pPr>
            <a:r>
              <a:rPr lang="en-GB" sz="1800" b="1" dirty="0">
                <a:ln>
                  <a:solidFill>
                    <a:schemeClr val="tx1">
                      <a:lumMod val="95000"/>
                    </a:schemeClr>
                  </a:solidFill>
                </a:ln>
              </a:rPr>
              <a:t>Pyloric orifice (</a:t>
            </a:r>
            <a:r>
              <a:rPr lang="sr-Latn-CS" sz="1800" b="1" dirty="0" err="1">
                <a:ln>
                  <a:solidFill>
                    <a:schemeClr val="tx1">
                      <a:lumMod val="95000"/>
                    </a:schemeClr>
                  </a:solidFill>
                </a:ln>
              </a:rPr>
              <a:t>Ostium</a:t>
            </a:r>
            <a:r>
              <a:rPr lang="sr-Latn-CS" sz="1800" b="1" dirty="0">
                <a:ln>
                  <a:solidFill>
                    <a:schemeClr val="tx1">
                      <a:lumMod val="95000"/>
                    </a:schemeClr>
                  </a:solidFill>
                </a:ln>
              </a:rPr>
              <a:t> </a:t>
            </a:r>
            <a:r>
              <a:rPr lang="sr-Latn-CS" sz="1800" b="1" dirty="0" err="1">
                <a:ln>
                  <a:solidFill>
                    <a:schemeClr val="tx1">
                      <a:lumMod val="95000"/>
                    </a:schemeClr>
                  </a:solidFill>
                </a:ln>
              </a:rPr>
              <a:t>pyloricum</a:t>
            </a:r>
            <a:r>
              <a:rPr lang="en-GB" sz="1800" b="1" dirty="0">
                <a:ln>
                  <a:solidFill>
                    <a:schemeClr val="tx1">
                      <a:lumMod val="95000"/>
                    </a:schemeClr>
                  </a:solidFill>
                </a:ln>
              </a:rPr>
              <a:t>)</a:t>
            </a:r>
            <a:br>
              <a:rPr lang="en-GB" sz="1800" b="1" dirty="0">
                <a:ln>
                  <a:solidFill>
                    <a:schemeClr val="tx1">
                      <a:lumMod val="95000"/>
                    </a:schemeClr>
                  </a:solidFill>
                </a:ln>
              </a:rPr>
            </a:br>
            <a:r>
              <a:rPr lang="en-GB" sz="1600" dirty="0">
                <a:ln>
                  <a:solidFill>
                    <a:schemeClr val="tx1">
                      <a:lumMod val="95000"/>
                    </a:schemeClr>
                  </a:solidFill>
                </a:ln>
              </a:rPr>
              <a:t>between stomach and duodenum (outlet)</a:t>
            </a:r>
            <a:endParaRPr lang="sr-Latn-CS" sz="1600" dirty="0">
              <a:ln>
                <a:solidFill>
                  <a:schemeClr val="tx1">
                    <a:lumMod val="95000"/>
                  </a:schemeClr>
                </a:solidFill>
              </a:ln>
            </a:endParaRPr>
          </a:p>
        </p:txBody>
      </p:sp>
    </p:spTree>
    <p:extLst>
      <p:ext uri="{BB962C8B-B14F-4D97-AF65-F5344CB8AC3E}">
        <p14:creationId xmlns:p14="http://schemas.microsoft.com/office/powerpoint/2010/main" val="245293969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Box 2"/>
          <p:cNvSpPr txBox="1">
            <a:spLocks noChangeArrowheads="1"/>
          </p:cNvSpPr>
          <p:nvPr/>
        </p:nvSpPr>
        <p:spPr bwMode="auto">
          <a:xfrm>
            <a:off x="1403648" y="157888"/>
            <a:ext cx="67276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800" b="1" dirty="0">
                <a:solidFill>
                  <a:srgbClr val="FFC000"/>
                </a:solidFill>
              </a:rPr>
              <a:t>STOMACH -</a:t>
            </a:r>
            <a:r>
              <a:rPr lang="sr-Latn-CS" sz="2800" b="1" dirty="0">
                <a:solidFill>
                  <a:srgbClr val="FFC000"/>
                </a:solidFill>
              </a:rPr>
              <a:t> GASTER, VENTRICULUS</a:t>
            </a:r>
          </a:p>
        </p:txBody>
      </p:sp>
      <p:sp>
        <p:nvSpPr>
          <p:cNvPr id="4" name="TextBox 3"/>
          <p:cNvSpPr txBox="1"/>
          <p:nvPr/>
        </p:nvSpPr>
        <p:spPr>
          <a:xfrm>
            <a:off x="0" y="1371924"/>
            <a:ext cx="4044377" cy="707886"/>
          </a:xfrm>
          <a:prstGeom prst="rect">
            <a:avLst/>
          </a:prstGeom>
          <a:noFill/>
        </p:spPr>
        <p:txBody>
          <a:bodyPr wrap="none">
            <a:spAutoFit/>
          </a:bodyPr>
          <a:lstStyle/>
          <a:p>
            <a:pPr marL="457200" indent="-457200">
              <a:buFontTx/>
              <a:buAutoNum type="arabicParenR"/>
              <a:defRPr/>
            </a:pPr>
            <a:r>
              <a:rPr lang="en-GB" sz="2000" b="1" dirty="0">
                <a:ln>
                  <a:solidFill>
                    <a:srgbClr val="FFC000"/>
                  </a:solidFill>
                </a:ln>
              </a:rPr>
              <a:t>Anterior wall </a:t>
            </a:r>
            <a:r>
              <a:rPr lang="sr-Latn-CS" sz="2000" b="1" dirty="0">
                <a:ln>
                  <a:solidFill>
                    <a:srgbClr val="FFC000"/>
                  </a:solidFill>
                </a:ln>
              </a:rPr>
              <a:t>(paries anterior)</a:t>
            </a:r>
            <a:endParaRPr lang="sr-Latn-CS" sz="2000" b="1" dirty="0">
              <a:ln>
                <a:solidFill>
                  <a:schemeClr val="tx1"/>
                </a:solidFill>
              </a:ln>
            </a:endParaRPr>
          </a:p>
          <a:p>
            <a:pPr marL="457200" indent="-457200">
              <a:buFontTx/>
              <a:buAutoNum type="arabicParenR"/>
              <a:defRPr/>
            </a:pPr>
            <a:r>
              <a:rPr lang="en-GB" sz="2000" b="1" dirty="0">
                <a:ln>
                  <a:solidFill>
                    <a:srgbClr val="FFC000"/>
                  </a:solidFill>
                </a:ln>
              </a:rPr>
              <a:t>Posterior wall </a:t>
            </a:r>
            <a:r>
              <a:rPr lang="sr-Latn-CS" sz="2000" b="1" dirty="0">
                <a:ln>
                  <a:solidFill>
                    <a:srgbClr val="FFC000"/>
                  </a:solidFill>
                </a:ln>
              </a:rPr>
              <a:t>(p</a:t>
            </a:r>
            <a:r>
              <a:rPr lang="sr-Cyrl-CS" sz="2000" b="1" dirty="0">
                <a:ln>
                  <a:solidFill>
                    <a:srgbClr val="FFC000"/>
                  </a:solidFill>
                </a:ln>
              </a:rPr>
              <a:t>а</a:t>
            </a:r>
            <a:r>
              <a:rPr lang="sr-Latn-CS" sz="2000" b="1" dirty="0">
                <a:ln>
                  <a:solidFill>
                    <a:srgbClr val="FFC000"/>
                  </a:solidFill>
                </a:ln>
              </a:rPr>
              <a:t>ries posterior)</a:t>
            </a:r>
            <a:endParaRPr lang="sr-Latn-CS" sz="2000" b="1" dirty="0">
              <a:ln>
                <a:solidFill>
                  <a:schemeClr val="tx1">
                    <a:lumMod val="95000"/>
                  </a:schemeClr>
                </a:solidFill>
              </a:ln>
            </a:endParaRPr>
          </a:p>
        </p:txBody>
      </p:sp>
      <p:sp>
        <p:nvSpPr>
          <p:cNvPr id="5" name="TextBox 4"/>
          <p:cNvSpPr txBox="1"/>
          <p:nvPr/>
        </p:nvSpPr>
        <p:spPr>
          <a:xfrm>
            <a:off x="122311" y="924267"/>
            <a:ext cx="1360309" cy="400110"/>
          </a:xfrm>
          <a:prstGeom prst="rect">
            <a:avLst/>
          </a:prstGeom>
          <a:noFill/>
        </p:spPr>
        <p:txBody>
          <a:bodyPr wrap="none">
            <a:spAutoFit/>
          </a:bodyPr>
          <a:lstStyle/>
          <a:p>
            <a:pPr marL="457200" indent="-457200">
              <a:defRPr/>
            </a:pPr>
            <a:r>
              <a:rPr lang="en-GB" sz="2000" b="1" dirty="0">
                <a:ln>
                  <a:solidFill>
                    <a:srgbClr val="FFC000"/>
                  </a:solidFill>
                </a:ln>
              </a:rPr>
              <a:t>The walls</a:t>
            </a:r>
            <a:r>
              <a:rPr lang="sr-Latn-CS" sz="2000" b="1" dirty="0">
                <a:ln>
                  <a:solidFill>
                    <a:srgbClr val="FFC000"/>
                  </a:solidFill>
                </a:ln>
              </a:rPr>
              <a:t> :</a:t>
            </a:r>
            <a:endParaRPr lang="sr-Latn-CS" sz="2000" b="1" dirty="0">
              <a:ln>
                <a:solidFill>
                  <a:schemeClr val="tx1">
                    <a:lumMod val="95000"/>
                  </a:schemeClr>
                </a:solidFill>
              </a:ln>
            </a:endParaRPr>
          </a:p>
        </p:txBody>
      </p:sp>
      <p:sp>
        <p:nvSpPr>
          <p:cNvPr id="6" name="TextBox 5"/>
          <p:cNvSpPr txBox="1"/>
          <p:nvPr/>
        </p:nvSpPr>
        <p:spPr>
          <a:xfrm>
            <a:off x="109937" y="2225601"/>
            <a:ext cx="5445914" cy="4401205"/>
          </a:xfrm>
          <a:prstGeom prst="rect">
            <a:avLst/>
          </a:prstGeom>
          <a:noFill/>
        </p:spPr>
        <p:txBody>
          <a:bodyPr wrap="none">
            <a:spAutoFit/>
          </a:bodyPr>
          <a:lstStyle/>
          <a:p>
            <a:pPr marL="457200" indent="-457200">
              <a:defRPr/>
            </a:pPr>
            <a:r>
              <a:rPr lang="en-GB" sz="2000" b="1" dirty="0">
                <a:ln>
                  <a:solidFill>
                    <a:schemeClr val="accent2">
                      <a:lumMod val="60000"/>
                      <a:lumOff val="40000"/>
                    </a:schemeClr>
                  </a:solidFill>
                </a:ln>
              </a:rPr>
              <a:t>Borders</a:t>
            </a:r>
            <a:r>
              <a:rPr lang="sr-Latn-CS" sz="2000" b="1" dirty="0">
                <a:ln>
                  <a:solidFill>
                    <a:schemeClr val="accent2">
                      <a:lumMod val="60000"/>
                      <a:lumOff val="40000"/>
                    </a:schemeClr>
                  </a:solidFill>
                </a:ln>
              </a:rPr>
              <a:t>:</a:t>
            </a:r>
          </a:p>
          <a:p>
            <a:pPr marL="457200" indent="-457200">
              <a:buFontTx/>
              <a:buAutoNum type="alphaLcParenR"/>
              <a:defRPr/>
            </a:pPr>
            <a:r>
              <a:rPr lang="en-GB" sz="2000" b="1" dirty="0">
                <a:ln>
                  <a:solidFill>
                    <a:schemeClr val="accent2">
                      <a:lumMod val="60000"/>
                      <a:lumOff val="40000"/>
                    </a:schemeClr>
                  </a:solidFill>
                </a:ln>
              </a:rPr>
              <a:t>Right border - shorter</a:t>
            </a:r>
            <a:br>
              <a:rPr lang="sr-Latn-CS" sz="2000" b="1" dirty="0">
                <a:ln>
                  <a:solidFill>
                    <a:schemeClr val="tx1">
                      <a:lumMod val="95000"/>
                    </a:schemeClr>
                  </a:solidFill>
                </a:ln>
              </a:rPr>
            </a:br>
            <a:r>
              <a:rPr lang="sr-Latn-CS" sz="2000" b="1" dirty="0">
                <a:ln>
                  <a:solidFill>
                    <a:schemeClr val="tx1">
                      <a:lumMod val="95000"/>
                    </a:schemeClr>
                  </a:solidFill>
                </a:ln>
              </a:rPr>
              <a:t>- </a:t>
            </a:r>
            <a:r>
              <a:rPr lang="en-GB" sz="2000" b="1" dirty="0">
                <a:ln>
                  <a:solidFill>
                    <a:schemeClr val="tx1">
                      <a:lumMod val="95000"/>
                    </a:schemeClr>
                  </a:solidFill>
                </a:ln>
              </a:rPr>
              <a:t>Lesser curvature </a:t>
            </a:r>
            <a:r>
              <a:rPr lang="sr-Latn-CS" sz="2000" b="1" dirty="0">
                <a:ln>
                  <a:solidFill>
                    <a:schemeClr val="tx1">
                      <a:lumMod val="95000"/>
                    </a:schemeClr>
                  </a:solidFill>
                </a:ln>
              </a:rPr>
              <a:t>(curvatura </a:t>
            </a:r>
            <a:r>
              <a:rPr lang="sr-Latn-CS" sz="2000" b="1" dirty="0" err="1">
                <a:ln>
                  <a:solidFill>
                    <a:schemeClr val="tx1">
                      <a:lumMod val="95000"/>
                    </a:schemeClr>
                  </a:solidFill>
                </a:ln>
              </a:rPr>
              <a:t>minor</a:t>
            </a:r>
            <a:r>
              <a:rPr lang="sr-Latn-CS" sz="2000" b="1" dirty="0">
                <a:ln>
                  <a:solidFill>
                    <a:schemeClr val="tx1">
                      <a:lumMod val="95000"/>
                    </a:schemeClr>
                  </a:solidFill>
                </a:ln>
              </a:rPr>
              <a:t>)</a:t>
            </a:r>
            <a:br>
              <a:rPr lang="en-GB" sz="2000" b="1" dirty="0">
                <a:ln>
                  <a:solidFill>
                    <a:schemeClr val="tx1">
                      <a:lumMod val="95000"/>
                    </a:schemeClr>
                  </a:solidFill>
                </a:ln>
              </a:rPr>
            </a:br>
            <a:endParaRPr lang="sr-Latn-CS" sz="2000" b="1" dirty="0">
              <a:ln>
                <a:solidFill>
                  <a:schemeClr val="tx1">
                    <a:lumMod val="95000"/>
                  </a:schemeClr>
                </a:solidFill>
              </a:ln>
            </a:endParaRPr>
          </a:p>
          <a:p>
            <a:pPr marL="174625" indent="-174625">
              <a:defRPr/>
            </a:pPr>
            <a:r>
              <a:rPr lang="sr-Latn-CS" sz="2000" b="1" dirty="0">
                <a:ln>
                  <a:solidFill>
                    <a:schemeClr val="tx1">
                      <a:lumMod val="95000"/>
                    </a:schemeClr>
                  </a:solidFill>
                </a:ln>
              </a:rPr>
              <a:t>  * </a:t>
            </a:r>
            <a:r>
              <a:rPr lang="en-GB" sz="2000" dirty="0"/>
              <a:t>The angular notch notch(incisura angularis), </a:t>
            </a:r>
            <a:br>
              <a:rPr lang="en-GB" sz="2000" dirty="0"/>
            </a:br>
            <a:r>
              <a:rPr lang="en-GB" sz="2000" dirty="0"/>
              <a:t>indicates the junction of the body and pyloric part </a:t>
            </a:r>
            <a:br>
              <a:rPr lang="en-GB" sz="2000" dirty="0"/>
            </a:br>
            <a:r>
              <a:rPr lang="en-GB" sz="2000" dirty="0"/>
              <a:t>of the stomach at lesser curvature</a:t>
            </a:r>
            <a:br>
              <a:rPr lang="sr-Latn-CS" sz="2000" b="1" dirty="0">
                <a:ln>
                  <a:solidFill>
                    <a:schemeClr val="tx1">
                      <a:lumMod val="95000"/>
                    </a:schemeClr>
                  </a:solidFill>
                </a:ln>
              </a:rPr>
            </a:br>
            <a:endParaRPr lang="sr-Latn-CS" sz="2000" b="1" dirty="0">
              <a:ln>
                <a:solidFill>
                  <a:schemeClr val="tx1">
                    <a:lumMod val="95000"/>
                  </a:schemeClr>
                </a:solidFill>
              </a:ln>
            </a:endParaRPr>
          </a:p>
          <a:p>
            <a:pPr marL="457200" indent="-457200">
              <a:buFontTx/>
              <a:buAutoNum type="alphaLcParenR"/>
              <a:defRPr/>
            </a:pPr>
            <a:r>
              <a:rPr lang="en-GB" sz="2000" b="1" dirty="0">
                <a:ln>
                  <a:solidFill>
                    <a:schemeClr val="accent2">
                      <a:lumMod val="60000"/>
                      <a:lumOff val="40000"/>
                    </a:schemeClr>
                  </a:solidFill>
                </a:ln>
              </a:rPr>
              <a:t>Left border - longer</a:t>
            </a:r>
            <a:br>
              <a:rPr lang="sr-Latn-CS" sz="2000" b="1" dirty="0">
                <a:ln>
                  <a:solidFill>
                    <a:schemeClr val="tx1">
                      <a:lumMod val="95000"/>
                    </a:schemeClr>
                  </a:solidFill>
                </a:ln>
              </a:rPr>
            </a:br>
            <a:r>
              <a:rPr lang="sr-Latn-CS" sz="2000" b="1" dirty="0">
                <a:ln>
                  <a:solidFill>
                    <a:schemeClr val="tx1">
                      <a:lumMod val="95000"/>
                    </a:schemeClr>
                  </a:solidFill>
                </a:ln>
              </a:rPr>
              <a:t>- </a:t>
            </a:r>
            <a:r>
              <a:rPr lang="en-GB" sz="2000" b="1" dirty="0">
                <a:ln>
                  <a:solidFill>
                    <a:schemeClr val="tx1">
                      <a:lumMod val="95000"/>
                    </a:schemeClr>
                  </a:solidFill>
                </a:ln>
              </a:rPr>
              <a:t>Greater curvature </a:t>
            </a:r>
            <a:r>
              <a:rPr lang="sr-Latn-CS" sz="2000" b="1" dirty="0">
                <a:ln>
                  <a:solidFill>
                    <a:schemeClr val="tx1">
                      <a:lumMod val="95000"/>
                    </a:schemeClr>
                  </a:solidFill>
                </a:ln>
              </a:rPr>
              <a:t>(curvatura major)</a:t>
            </a:r>
            <a:br>
              <a:rPr lang="sr-Latn-CS" sz="2000" b="1" dirty="0">
                <a:ln>
                  <a:solidFill>
                    <a:schemeClr val="tx1">
                      <a:lumMod val="95000"/>
                    </a:schemeClr>
                  </a:solidFill>
                </a:ln>
              </a:rPr>
            </a:br>
            <a:endParaRPr lang="sr-Latn-CS" sz="2000" b="1" dirty="0">
              <a:ln>
                <a:solidFill>
                  <a:schemeClr val="tx1">
                    <a:lumMod val="95000"/>
                  </a:schemeClr>
                </a:solidFill>
              </a:ln>
            </a:endParaRPr>
          </a:p>
          <a:p>
            <a:pPr marL="457200" indent="-457200">
              <a:defRPr/>
            </a:pPr>
            <a:r>
              <a:rPr lang="sr-Latn-CS" sz="2000" b="1" dirty="0">
                <a:ln>
                  <a:solidFill>
                    <a:schemeClr val="tx1">
                      <a:lumMod val="95000"/>
                    </a:schemeClr>
                  </a:solidFill>
                </a:ln>
              </a:rPr>
              <a:t>  * </a:t>
            </a:r>
            <a:r>
              <a:rPr lang="en-GB" sz="2000" dirty="0"/>
              <a:t>The </a:t>
            </a:r>
            <a:r>
              <a:rPr lang="en-GB" sz="2000" dirty="0" err="1"/>
              <a:t>cardial</a:t>
            </a:r>
            <a:r>
              <a:rPr lang="en-GB" sz="2000" dirty="0"/>
              <a:t> notch (incisura </a:t>
            </a:r>
            <a:r>
              <a:rPr lang="en-GB" sz="2000" dirty="0" err="1"/>
              <a:t>cardiaca</a:t>
            </a:r>
            <a:r>
              <a:rPr lang="en-GB" sz="2000" dirty="0"/>
              <a:t>) is between </a:t>
            </a:r>
          </a:p>
          <a:p>
            <a:pPr marL="268288" indent="-268288">
              <a:defRPr/>
            </a:pPr>
            <a:r>
              <a:rPr lang="en-GB" sz="2000" dirty="0"/>
              <a:t>    the cardia and the fundus of stomach at greater</a:t>
            </a:r>
            <a:br>
              <a:rPr lang="en-GB" sz="2000" dirty="0"/>
            </a:br>
            <a:r>
              <a:rPr lang="en-GB" sz="2000" dirty="0"/>
              <a:t>curvature </a:t>
            </a:r>
            <a:endParaRPr lang="sr-Latn-CS" sz="2000" b="1" dirty="0">
              <a:ln>
                <a:solidFill>
                  <a:srgbClr val="FFC000"/>
                </a:solidFill>
              </a:ln>
            </a:endParaRPr>
          </a:p>
        </p:txBody>
      </p:sp>
      <p:pic>
        <p:nvPicPr>
          <p:cNvPr id="81926" name="Picture 2"/>
          <p:cNvPicPr>
            <a:picLocks noChangeAspect="1" noChangeArrowheads="1"/>
          </p:cNvPicPr>
          <p:nvPr/>
        </p:nvPicPr>
        <p:blipFill>
          <a:blip r:embed="rId2">
            <a:extLst>
              <a:ext uri="{28A0092B-C50C-407E-A947-70E740481C1C}">
                <a14:useLocalDpi xmlns:a14="http://schemas.microsoft.com/office/drawing/2010/main" val="0"/>
              </a:ext>
            </a:extLst>
          </a:blip>
          <a:srcRect l="30339" t="28125" r="27344" b="10001"/>
          <a:stretch>
            <a:fillRect/>
          </a:stretch>
        </p:blipFill>
        <p:spPr bwMode="auto">
          <a:xfrm>
            <a:off x="5500688" y="1000125"/>
            <a:ext cx="2992437" cy="2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pic>
        <p:nvPicPr>
          <p:cNvPr id="81927" name="Picture 2"/>
          <p:cNvPicPr>
            <a:picLocks noChangeAspect="1" noChangeArrowheads="1"/>
          </p:cNvPicPr>
          <p:nvPr/>
        </p:nvPicPr>
        <p:blipFill>
          <a:blip r:embed="rId3">
            <a:extLst>
              <a:ext uri="{28A0092B-C50C-407E-A947-70E740481C1C}">
                <a14:useLocalDpi xmlns:a14="http://schemas.microsoft.com/office/drawing/2010/main" val="0"/>
              </a:ext>
            </a:extLst>
          </a:blip>
          <a:srcRect l="29297" t="11250" r="27930" b="22810"/>
          <a:stretch>
            <a:fillRect/>
          </a:stretch>
        </p:blipFill>
        <p:spPr bwMode="auto">
          <a:xfrm>
            <a:off x="5431407" y="3783668"/>
            <a:ext cx="3128963" cy="301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Box 2"/>
          <p:cNvSpPr txBox="1">
            <a:spLocks noChangeArrowheads="1"/>
          </p:cNvSpPr>
          <p:nvPr/>
        </p:nvSpPr>
        <p:spPr bwMode="auto">
          <a:xfrm>
            <a:off x="1357313" y="428625"/>
            <a:ext cx="670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800" b="1" dirty="0">
                <a:solidFill>
                  <a:srgbClr val="FFC000"/>
                </a:solidFill>
              </a:rPr>
              <a:t>STOMACH</a:t>
            </a:r>
            <a:r>
              <a:rPr lang="sr-Latn-CS" sz="2800" b="1" dirty="0">
                <a:solidFill>
                  <a:srgbClr val="FFC000"/>
                </a:solidFill>
              </a:rPr>
              <a:t> – GASTER, VENTRICULUS</a:t>
            </a:r>
          </a:p>
        </p:txBody>
      </p:sp>
      <p:sp>
        <p:nvSpPr>
          <p:cNvPr id="4" name="TextBox 3"/>
          <p:cNvSpPr txBox="1"/>
          <p:nvPr/>
        </p:nvSpPr>
        <p:spPr>
          <a:xfrm>
            <a:off x="0" y="1590702"/>
            <a:ext cx="9144000" cy="5016758"/>
          </a:xfrm>
          <a:prstGeom prst="rect">
            <a:avLst/>
          </a:prstGeom>
          <a:noFill/>
        </p:spPr>
        <p:txBody>
          <a:bodyPr wrap="square">
            <a:spAutoFit/>
          </a:bodyPr>
          <a:lstStyle/>
          <a:p>
            <a:pPr>
              <a:defRPr/>
            </a:pPr>
            <a:r>
              <a:rPr lang="sr-Cyrl-RS" sz="2000" b="1" dirty="0">
                <a:ln>
                  <a:solidFill>
                    <a:srgbClr val="FFC000"/>
                  </a:solidFill>
                </a:ln>
              </a:rPr>
              <a:t> * </a:t>
            </a:r>
            <a:r>
              <a:rPr lang="en-GB" sz="2000" b="1" dirty="0">
                <a:ln>
                  <a:solidFill>
                    <a:srgbClr val="FFC000"/>
                  </a:solidFill>
                </a:ln>
              </a:rPr>
              <a:t>ostium </a:t>
            </a:r>
            <a:r>
              <a:rPr lang="en-GB" sz="2000" b="1" dirty="0" err="1">
                <a:ln>
                  <a:solidFill>
                    <a:srgbClr val="FFC000"/>
                  </a:solidFill>
                </a:ln>
              </a:rPr>
              <a:t>cardiacum</a:t>
            </a:r>
            <a:r>
              <a:rPr lang="en-GB" sz="2000" b="1" dirty="0">
                <a:ln>
                  <a:solidFill>
                    <a:srgbClr val="FFC000"/>
                  </a:solidFill>
                </a:ln>
              </a:rPr>
              <a:t> – </a:t>
            </a:r>
            <a:r>
              <a:rPr lang="en-GB" sz="2000" dirty="0"/>
              <a:t>In the supine position, the </a:t>
            </a:r>
            <a:r>
              <a:rPr lang="en-GB" sz="2000" dirty="0" err="1"/>
              <a:t>cardial</a:t>
            </a:r>
            <a:r>
              <a:rPr lang="en-GB" sz="2000" dirty="0"/>
              <a:t> orifice usually lies posterior to</a:t>
            </a:r>
            <a:br>
              <a:rPr lang="en-GB" sz="2000" dirty="0"/>
            </a:br>
            <a:r>
              <a:rPr lang="en-GB" sz="2000" dirty="0"/>
              <a:t> the 6th left costal cartilage, 2–4 cm from the median plane at the level of the T11 vertebra</a:t>
            </a:r>
            <a:br>
              <a:rPr lang="en-GB" sz="2000" dirty="0"/>
            </a:br>
            <a:endParaRPr lang="en-GB" sz="2000" dirty="0"/>
          </a:p>
          <a:p>
            <a:pPr>
              <a:defRPr/>
            </a:pPr>
            <a:r>
              <a:rPr lang="sr-Cyrl-RS" sz="2000" b="1" dirty="0">
                <a:ln>
                  <a:solidFill>
                    <a:srgbClr val="FFC000"/>
                  </a:solidFill>
                </a:ln>
              </a:rPr>
              <a:t> * </a:t>
            </a:r>
            <a:r>
              <a:rPr lang="en-GB" sz="2000" b="1" dirty="0">
                <a:ln>
                  <a:solidFill>
                    <a:srgbClr val="FFC000"/>
                  </a:solidFill>
                </a:ln>
              </a:rPr>
              <a:t>fundus – </a:t>
            </a:r>
            <a:r>
              <a:rPr lang="en-GB" sz="2000" dirty="0"/>
              <a:t>In the supine position, the fundus usually lies posterior to the left 6th rib in the plane of the </a:t>
            </a:r>
            <a:r>
              <a:rPr lang="en-GB" sz="2000" dirty="0" err="1"/>
              <a:t>medioclavicular</a:t>
            </a:r>
            <a:r>
              <a:rPr lang="en-GB" sz="2000" dirty="0"/>
              <a:t> line</a:t>
            </a:r>
            <a:br>
              <a:rPr lang="en-GB" sz="2000" dirty="0"/>
            </a:br>
            <a:endParaRPr lang="en-GB" sz="2000" b="1" dirty="0">
              <a:ln>
                <a:solidFill>
                  <a:srgbClr val="FFC000"/>
                </a:solidFill>
              </a:ln>
            </a:endParaRPr>
          </a:p>
          <a:p>
            <a:pPr>
              <a:defRPr/>
            </a:pPr>
            <a:r>
              <a:rPr lang="en-GB" sz="2000" b="1" dirty="0">
                <a:ln>
                  <a:solidFill>
                    <a:srgbClr val="FFC000"/>
                  </a:solidFill>
                </a:ln>
              </a:rPr>
              <a:t> * pyloric part – </a:t>
            </a:r>
            <a:r>
              <a:rPr lang="en-GB" sz="2000" dirty="0"/>
              <a:t>In the supine position, </a:t>
            </a:r>
            <a:br>
              <a:rPr lang="en-GB" sz="2000" dirty="0"/>
            </a:br>
            <a:r>
              <a:rPr lang="en-GB" sz="2000" dirty="0"/>
              <a:t>the pyloric part of the stomach lies at the level</a:t>
            </a:r>
            <a:br>
              <a:rPr lang="en-GB" sz="2000" dirty="0"/>
            </a:br>
            <a:r>
              <a:rPr lang="en-GB" sz="2000" dirty="0"/>
              <a:t>of the transpyloric plane, midway between the</a:t>
            </a:r>
            <a:br>
              <a:rPr lang="en-GB" sz="2000" dirty="0"/>
            </a:br>
            <a:r>
              <a:rPr lang="en-GB" sz="2000" dirty="0"/>
              <a:t>jugular notch superiorly and the pubic crest</a:t>
            </a:r>
            <a:br>
              <a:rPr lang="en-GB" sz="2000" dirty="0"/>
            </a:br>
            <a:r>
              <a:rPr lang="en-GB" sz="2000" dirty="0"/>
              <a:t>inferiorly. The plane transects the 8th costal </a:t>
            </a:r>
            <a:br>
              <a:rPr lang="en-GB" sz="2000" dirty="0"/>
            </a:br>
            <a:r>
              <a:rPr lang="en-GB" sz="2000" dirty="0"/>
              <a:t>cartilages and the L1 vertebra. </a:t>
            </a:r>
            <a:br>
              <a:rPr lang="en-GB" sz="2000" dirty="0"/>
            </a:br>
            <a:r>
              <a:rPr lang="en-GB" sz="2000" dirty="0"/>
              <a:t>When erect, its location varies from the L2 </a:t>
            </a:r>
            <a:br>
              <a:rPr lang="en-GB" sz="2000" dirty="0"/>
            </a:br>
            <a:r>
              <a:rPr lang="en-GB" sz="2000" dirty="0"/>
              <a:t>through L4 vertebra. </a:t>
            </a:r>
            <a:br>
              <a:rPr lang="en-GB" sz="2000" dirty="0"/>
            </a:br>
            <a:r>
              <a:rPr lang="en-GB" sz="2000" dirty="0"/>
              <a:t>The pyloric orifice is approximately 1.25 cm </a:t>
            </a:r>
            <a:br>
              <a:rPr lang="en-GB" sz="2000" dirty="0"/>
            </a:br>
            <a:r>
              <a:rPr lang="en-GB" sz="2000" dirty="0"/>
              <a:t>right of the midline. </a:t>
            </a:r>
            <a:endParaRPr lang="sr-Cyrl-RS" sz="2000" b="1" dirty="0">
              <a:ln>
                <a:solidFill>
                  <a:srgbClr val="FFC000"/>
                </a:solidFill>
              </a:ln>
            </a:endParaRPr>
          </a:p>
        </p:txBody>
      </p:sp>
      <p:sp>
        <p:nvSpPr>
          <p:cNvPr id="5" name="TextBox 4"/>
          <p:cNvSpPr txBox="1"/>
          <p:nvPr/>
        </p:nvSpPr>
        <p:spPr>
          <a:xfrm>
            <a:off x="214282" y="1071546"/>
            <a:ext cx="2326471" cy="400110"/>
          </a:xfrm>
          <a:prstGeom prst="rect">
            <a:avLst/>
          </a:prstGeom>
          <a:noFill/>
        </p:spPr>
        <p:txBody>
          <a:bodyPr wrap="none">
            <a:spAutoFit/>
          </a:bodyPr>
          <a:lstStyle/>
          <a:p>
            <a:pPr marL="457200" indent="-457200">
              <a:defRPr/>
            </a:pPr>
            <a:r>
              <a:rPr lang="en-GB" sz="2000" b="1" dirty="0">
                <a:ln>
                  <a:solidFill>
                    <a:srgbClr val="FFC000"/>
                  </a:solidFill>
                </a:ln>
              </a:rPr>
              <a:t>Surface projections</a:t>
            </a:r>
            <a:r>
              <a:rPr lang="sr-Cyrl-RS" sz="2000" b="1" dirty="0">
                <a:ln>
                  <a:solidFill>
                    <a:srgbClr val="FFC000"/>
                  </a:solidFill>
                </a:ln>
              </a:rPr>
              <a:t>:</a:t>
            </a:r>
            <a:endParaRPr lang="sr-Latn-CS" sz="2000" b="1" dirty="0">
              <a:ln>
                <a:solidFill>
                  <a:schemeClr val="tx1">
                    <a:lumMod val="95000"/>
                  </a:schemeClr>
                </a:solidFill>
              </a:ln>
            </a:endParaRPr>
          </a:p>
        </p:txBody>
      </p:sp>
      <p:pic>
        <p:nvPicPr>
          <p:cNvPr id="3" name="Picture 2">
            <a:extLst>
              <a:ext uri="{FF2B5EF4-FFF2-40B4-BE49-F238E27FC236}">
                <a16:creationId xmlns:a16="http://schemas.microsoft.com/office/drawing/2014/main" id="{9014D449-122F-5ABB-81FE-F487C9C24DB0}"/>
              </a:ext>
            </a:extLst>
          </p:cNvPr>
          <p:cNvPicPr>
            <a:picLocks noChangeAspect="1"/>
          </p:cNvPicPr>
          <p:nvPr/>
        </p:nvPicPr>
        <p:blipFill rotWithShape="1">
          <a:blip r:embed="rId2"/>
          <a:srcRect l="1404" t="107" r="-900" b="-107"/>
          <a:stretch/>
        </p:blipFill>
        <p:spPr>
          <a:xfrm>
            <a:off x="4860032" y="3140968"/>
            <a:ext cx="4355976" cy="3556292"/>
          </a:xfrm>
          <a:prstGeom prst="rect">
            <a:avLst/>
          </a:prstGeom>
        </p:spPr>
      </p:pic>
    </p:spTree>
    <p:extLst>
      <p:ext uri="{BB962C8B-B14F-4D97-AF65-F5344CB8AC3E}">
        <p14:creationId xmlns:p14="http://schemas.microsoft.com/office/powerpoint/2010/main" val="3388568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Box 2"/>
          <p:cNvSpPr txBox="1">
            <a:spLocks noChangeArrowheads="1"/>
          </p:cNvSpPr>
          <p:nvPr/>
        </p:nvSpPr>
        <p:spPr bwMode="auto">
          <a:xfrm>
            <a:off x="1357313" y="428625"/>
            <a:ext cx="670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800" b="1" dirty="0">
                <a:solidFill>
                  <a:srgbClr val="FFC000"/>
                </a:solidFill>
              </a:rPr>
              <a:t>STOMACH</a:t>
            </a:r>
            <a:r>
              <a:rPr lang="sr-Latn-CS" sz="2800" b="1" dirty="0">
                <a:solidFill>
                  <a:srgbClr val="FFC000"/>
                </a:solidFill>
              </a:rPr>
              <a:t> – GASTER, VENTRICULUS</a:t>
            </a:r>
          </a:p>
        </p:txBody>
      </p:sp>
      <p:sp>
        <p:nvSpPr>
          <p:cNvPr id="4" name="TextBox 3"/>
          <p:cNvSpPr txBox="1"/>
          <p:nvPr/>
        </p:nvSpPr>
        <p:spPr>
          <a:xfrm>
            <a:off x="0" y="1714488"/>
            <a:ext cx="9144000" cy="1323439"/>
          </a:xfrm>
          <a:prstGeom prst="rect">
            <a:avLst/>
          </a:prstGeom>
          <a:noFill/>
        </p:spPr>
        <p:txBody>
          <a:bodyPr wrap="square">
            <a:spAutoFit/>
          </a:bodyPr>
          <a:lstStyle/>
          <a:p>
            <a:pPr>
              <a:defRPr/>
            </a:pPr>
            <a:r>
              <a:rPr lang="sr-Cyrl-RS" sz="2000" b="1" dirty="0">
                <a:ln>
                  <a:solidFill>
                    <a:srgbClr val="FFC000"/>
                  </a:solidFill>
                </a:ln>
              </a:rPr>
              <a:t> * </a:t>
            </a:r>
            <a:r>
              <a:rPr lang="en-GB" sz="2000" b="1" dirty="0">
                <a:ln>
                  <a:solidFill>
                    <a:srgbClr val="FFC000"/>
                  </a:solidFill>
                </a:ln>
              </a:rPr>
              <a:t>greater curvature – </a:t>
            </a:r>
            <a:r>
              <a:rPr lang="en-GB" sz="2000" dirty="0"/>
              <a:t>From the projections of </a:t>
            </a:r>
            <a:r>
              <a:rPr lang="en-GB" sz="2000" dirty="0" err="1"/>
              <a:t>cardial</a:t>
            </a:r>
            <a:r>
              <a:rPr lang="en-GB" sz="2000" dirty="0"/>
              <a:t> orifice it curves superiorly to the level of 5th intercostal space at midclavicular line and then curves inferiorly to axillar line, then curves to the right, passing deep to the 9th or 10th left cartilage as it continues medially to reach the pyloric antrum.</a:t>
            </a:r>
            <a:endParaRPr lang="sr-Latn-CS" sz="2000" b="1" dirty="0">
              <a:ln>
                <a:solidFill>
                  <a:schemeClr val="tx1">
                    <a:lumMod val="95000"/>
                  </a:schemeClr>
                </a:solidFill>
              </a:ln>
            </a:endParaRPr>
          </a:p>
        </p:txBody>
      </p:sp>
      <p:sp>
        <p:nvSpPr>
          <p:cNvPr id="5" name="TextBox 4"/>
          <p:cNvSpPr txBox="1"/>
          <p:nvPr/>
        </p:nvSpPr>
        <p:spPr>
          <a:xfrm>
            <a:off x="214282" y="1071546"/>
            <a:ext cx="2326471" cy="400110"/>
          </a:xfrm>
          <a:prstGeom prst="rect">
            <a:avLst/>
          </a:prstGeom>
          <a:noFill/>
        </p:spPr>
        <p:txBody>
          <a:bodyPr wrap="none">
            <a:spAutoFit/>
          </a:bodyPr>
          <a:lstStyle/>
          <a:p>
            <a:pPr marL="457200" indent="-457200">
              <a:defRPr/>
            </a:pPr>
            <a:r>
              <a:rPr lang="en-GB" sz="2000" b="1" dirty="0">
                <a:ln>
                  <a:solidFill>
                    <a:srgbClr val="FFC000"/>
                  </a:solidFill>
                </a:ln>
              </a:rPr>
              <a:t>Surface projections</a:t>
            </a:r>
            <a:r>
              <a:rPr lang="sr-Cyrl-RS" sz="2000" b="1" dirty="0">
                <a:ln>
                  <a:solidFill>
                    <a:srgbClr val="FFC000"/>
                  </a:solidFill>
                </a:ln>
              </a:rPr>
              <a:t>:</a:t>
            </a:r>
            <a:endParaRPr lang="sr-Latn-CS" sz="2000" b="1" dirty="0">
              <a:ln>
                <a:solidFill>
                  <a:schemeClr val="tx1">
                    <a:lumMod val="95000"/>
                  </a:schemeClr>
                </a:solidFill>
              </a:ln>
            </a:endParaRPr>
          </a:p>
        </p:txBody>
      </p:sp>
      <p:pic>
        <p:nvPicPr>
          <p:cNvPr id="9" name="Picture 3" descr="Picture1t"/>
          <p:cNvPicPr>
            <a:picLocks noChangeAspect="1" noChangeArrowheads="1"/>
          </p:cNvPicPr>
          <p:nvPr/>
        </p:nvPicPr>
        <p:blipFill>
          <a:blip r:embed="rId2"/>
          <a:srcRect l="17082" t="4147" r="18039"/>
          <a:stretch>
            <a:fillRect/>
          </a:stretch>
        </p:blipFill>
        <p:spPr bwMode="auto">
          <a:xfrm>
            <a:off x="3131840" y="3429000"/>
            <a:ext cx="2861447" cy="3291559"/>
          </a:xfrm>
          <a:prstGeom prst="rect">
            <a:avLst/>
          </a:prstGeom>
          <a:noFill/>
          <a:ln w="38100">
            <a:solidFill>
              <a:schemeClr val="accent2">
                <a:lumMod val="40000"/>
                <a:lumOff val="60000"/>
              </a:schemeClr>
            </a:solidFill>
            <a:miter lim="800000"/>
            <a:headEnd/>
            <a:tailEnd/>
          </a:ln>
        </p:spPr>
      </p:pic>
    </p:spTree>
    <p:extLst>
      <p:ext uri="{BB962C8B-B14F-4D97-AF65-F5344CB8AC3E}">
        <p14:creationId xmlns:p14="http://schemas.microsoft.com/office/powerpoint/2010/main" val="367625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Rot="1" noChangeArrowheads="1"/>
          </p:cNvSpPr>
          <p:nvPr/>
        </p:nvSpPr>
        <p:spPr>
          <a:xfrm>
            <a:off x="539750" y="0"/>
            <a:ext cx="8229600" cy="765175"/>
          </a:xfrm>
          <a:prstGeom prst="rect">
            <a:avLst/>
          </a:prstGeom>
        </p:spPr>
        <p:txBody>
          <a:bodyPr/>
          <a:lstStyle/>
          <a:p>
            <a:pPr algn="ctr" eaLnBrk="1" hangingPunct="1">
              <a:defRPr/>
            </a:pPr>
            <a:r>
              <a:rPr lang="en-GB" sz="4400" b="1" kern="0" dirty="0">
                <a:solidFill>
                  <a:srgbClr val="FFFF66"/>
                </a:solidFill>
                <a:effectLst>
                  <a:outerShdw blurRad="38100" dist="38100" dir="2700000" algn="tl">
                    <a:srgbClr val="000000"/>
                  </a:outerShdw>
                </a:effectLst>
                <a:latin typeface="+mj-lt"/>
                <a:ea typeface="+mj-ea"/>
                <a:cs typeface="+mj-cs"/>
              </a:rPr>
              <a:t>The walls of abdominal cavity</a:t>
            </a:r>
            <a:endParaRPr lang="en-US" sz="4400" b="1" kern="0" dirty="0">
              <a:solidFill>
                <a:srgbClr val="FFFF66"/>
              </a:solidFill>
              <a:effectLst>
                <a:outerShdw blurRad="38100" dist="38100" dir="2700000" algn="tl">
                  <a:srgbClr val="000000"/>
                </a:outerShdw>
              </a:effectLst>
              <a:latin typeface="+mj-lt"/>
              <a:ea typeface="+mj-ea"/>
              <a:cs typeface="+mj-cs"/>
            </a:endParaRPr>
          </a:p>
        </p:txBody>
      </p:sp>
      <p:sp>
        <p:nvSpPr>
          <p:cNvPr id="3" name="Rectangle 3"/>
          <p:cNvSpPr txBox="1">
            <a:spLocks noChangeArrowheads="1"/>
          </p:cNvSpPr>
          <p:nvPr/>
        </p:nvSpPr>
        <p:spPr>
          <a:xfrm>
            <a:off x="0" y="1052513"/>
            <a:ext cx="9144000" cy="5805487"/>
          </a:xfrm>
          <a:prstGeom prst="rect">
            <a:avLst/>
          </a:prstGeom>
        </p:spPr>
        <p:txBody>
          <a:bodyPr/>
          <a:lstStyle/>
          <a:p>
            <a:pPr marL="609600" indent="-609600" eaLnBrk="1" hangingPunct="1">
              <a:lnSpc>
                <a:spcPct val="90000"/>
              </a:lnSpc>
              <a:spcBef>
                <a:spcPct val="20000"/>
              </a:spcBef>
              <a:buClr>
                <a:schemeClr val="hlink"/>
              </a:buClr>
              <a:buSzPct val="70000"/>
              <a:buFont typeface="Wingdings" pitchFamily="2" charset="2"/>
              <a:buNone/>
              <a:defRPr/>
            </a:pPr>
            <a:r>
              <a:rPr lang="sr-Latn-CS" sz="3200" kern="0" dirty="0">
                <a:solidFill>
                  <a:srgbClr val="FFFF66"/>
                </a:solidFill>
                <a:effectLst>
                  <a:outerShdw blurRad="38100" dist="38100" dir="2700000" algn="tl">
                    <a:srgbClr val="000000"/>
                  </a:outerShdw>
                </a:effectLst>
                <a:latin typeface="+mn-lt"/>
              </a:rPr>
              <a:t>1) </a:t>
            </a:r>
            <a:r>
              <a:rPr lang="en-GB" sz="3200" kern="0" dirty="0">
                <a:solidFill>
                  <a:srgbClr val="FFFF66"/>
                </a:solidFill>
                <a:effectLst>
                  <a:outerShdw blurRad="38100" dist="38100" dir="2700000" algn="tl">
                    <a:srgbClr val="000000"/>
                  </a:outerShdw>
                </a:effectLst>
                <a:latin typeface="+mn-lt"/>
              </a:rPr>
              <a:t>Anterolateral wall</a:t>
            </a:r>
            <a:endParaRPr lang="sr-Latn-CS" sz="3200" kern="0" dirty="0">
              <a:solidFill>
                <a:srgbClr val="FFFF66"/>
              </a:solidFill>
              <a:effectLst>
                <a:outerShdw blurRad="38100" dist="38100" dir="2700000" algn="tl">
                  <a:srgbClr val="000000"/>
                </a:outerShdw>
              </a:effectLst>
              <a:latin typeface="+mn-lt"/>
            </a:endParaRPr>
          </a:p>
          <a:p>
            <a:pPr marL="609600" indent="-609600" eaLnBrk="1" hangingPunct="1">
              <a:lnSpc>
                <a:spcPct val="90000"/>
              </a:lnSpc>
              <a:spcBef>
                <a:spcPct val="20000"/>
              </a:spcBef>
              <a:buClr>
                <a:schemeClr val="hlink"/>
              </a:buClr>
              <a:buSzPct val="70000"/>
              <a:buFont typeface="Wingdings" pitchFamily="2" charset="2"/>
              <a:buNone/>
              <a:defRPr/>
            </a:pPr>
            <a:r>
              <a:rPr lang="sr-Latn-CS" sz="3200" kern="0" dirty="0">
                <a:solidFill>
                  <a:srgbClr val="FFFF66"/>
                </a:solidFill>
                <a:effectLst>
                  <a:outerShdw blurRad="38100" dist="38100" dir="2700000" algn="tl">
                    <a:srgbClr val="000000"/>
                  </a:outerShdw>
                </a:effectLst>
                <a:latin typeface="+mn-lt"/>
              </a:rPr>
              <a:t>2) </a:t>
            </a:r>
            <a:r>
              <a:rPr lang="en-GB" sz="3200" kern="0" dirty="0">
                <a:solidFill>
                  <a:srgbClr val="FFFF66"/>
                </a:solidFill>
                <a:effectLst>
                  <a:outerShdw blurRad="38100" dist="38100" dir="2700000" algn="tl">
                    <a:srgbClr val="000000"/>
                  </a:outerShdw>
                </a:effectLst>
                <a:latin typeface="+mn-lt"/>
              </a:rPr>
              <a:t>Posterior wall</a:t>
            </a:r>
            <a:endParaRPr lang="sr-Latn-CS" sz="3200" kern="0" dirty="0">
              <a:solidFill>
                <a:srgbClr val="FFFF66"/>
              </a:solidFill>
              <a:effectLst>
                <a:outerShdw blurRad="38100" dist="38100" dir="2700000" algn="tl">
                  <a:srgbClr val="000000"/>
                </a:outerShdw>
              </a:effectLst>
              <a:latin typeface="+mn-lt"/>
            </a:endParaRPr>
          </a:p>
          <a:p>
            <a:pPr marL="609600" indent="-609600" eaLnBrk="1" hangingPunct="1">
              <a:lnSpc>
                <a:spcPct val="90000"/>
              </a:lnSpc>
              <a:spcBef>
                <a:spcPct val="20000"/>
              </a:spcBef>
              <a:buClr>
                <a:schemeClr val="hlink"/>
              </a:buClr>
              <a:buSzPct val="70000"/>
              <a:buFont typeface="Wingdings" pitchFamily="2" charset="2"/>
              <a:buNone/>
              <a:defRPr/>
            </a:pPr>
            <a:endParaRPr lang="sr-Latn-CS" sz="3200" kern="0" dirty="0">
              <a:solidFill>
                <a:srgbClr val="FFFF66"/>
              </a:solidFill>
              <a:effectLst>
                <a:outerShdw blurRad="38100" dist="38100" dir="2700000" algn="tl">
                  <a:srgbClr val="000000"/>
                </a:outerShdw>
              </a:effectLst>
              <a:latin typeface="+mn-lt"/>
            </a:endParaRPr>
          </a:p>
          <a:p>
            <a:pPr marL="609600" indent="-609600" eaLnBrk="1" hangingPunct="1">
              <a:lnSpc>
                <a:spcPct val="90000"/>
              </a:lnSpc>
              <a:spcBef>
                <a:spcPct val="20000"/>
              </a:spcBef>
              <a:buClr>
                <a:schemeClr val="hlink"/>
              </a:buClr>
              <a:buSzPct val="70000"/>
              <a:buFont typeface="Wingdings" pitchFamily="2" charset="2"/>
              <a:buNone/>
              <a:defRPr/>
            </a:pPr>
            <a:endParaRPr lang="sr-Latn-CS" sz="2000" kern="0" dirty="0">
              <a:solidFill>
                <a:srgbClr val="FFFF66"/>
              </a:solidFill>
              <a:effectLst>
                <a:outerShdw blurRad="38100" dist="38100" dir="2700000" algn="tl">
                  <a:srgbClr val="000000"/>
                </a:outerShdw>
              </a:effectLst>
              <a:latin typeface="+mn-lt"/>
            </a:endParaRPr>
          </a:p>
          <a:p>
            <a:pPr marL="609600" indent="-609600" eaLnBrk="1" hangingPunct="1">
              <a:lnSpc>
                <a:spcPct val="90000"/>
              </a:lnSpc>
              <a:spcBef>
                <a:spcPct val="20000"/>
              </a:spcBef>
              <a:buClr>
                <a:schemeClr val="hlink"/>
              </a:buClr>
              <a:buSzPct val="70000"/>
              <a:buFont typeface="Wingdings" pitchFamily="2" charset="2"/>
              <a:buNone/>
              <a:defRPr/>
            </a:pPr>
            <a:r>
              <a:rPr lang="sr-Latn-CS" sz="3200" kern="0" dirty="0">
                <a:solidFill>
                  <a:srgbClr val="FFFF66"/>
                </a:solidFill>
                <a:effectLst>
                  <a:outerShdw blurRad="38100" dist="38100" dir="2700000" algn="tl">
                    <a:srgbClr val="000000"/>
                  </a:outerShdw>
                </a:effectLst>
                <a:latin typeface="+mn-lt"/>
              </a:rPr>
              <a:t>3) </a:t>
            </a:r>
            <a:r>
              <a:rPr lang="en-GB" sz="3200" kern="0" dirty="0">
                <a:solidFill>
                  <a:srgbClr val="FFFF66"/>
                </a:solidFill>
                <a:effectLst>
                  <a:outerShdw blurRad="38100" dist="38100" dir="2700000" algn="tl">
                    <a:srgbClr val="000000"/>
                  </a:outerShdw>
                </a:effectLst>
                <a:latin typeface="+mn-lt"/>
              </a:rPr>
              <a:t>Superior wall</a:t>
            </a:r>
            <a:r>
              <a:rPr lang="sr-Latn-CS" sz="3200" kern="0" dirty="0">
                <a:solidFill>
                  <a:srgbClr val="FFFF66"/>
                </a:solidFill>
                <a:effectLst>
                  <a:outerShdw blurRad="38100" dist="38100" dir="2700000" algn="tl">
                    <a:srgbClr val="000000"/>
                  </a:outerShdw>
                </a:effectLst>
                <a:latin typeface="+mn-lt"/>
              </a:rPr>
              <a:t>: </a:t>
            </a:r>
          </a:p>
          <a:p>
            <a:pPr marL="609600" indent="-609600" eaLnBrk="1" hangingPunct="1">
              <a:lnSpc>
                <a:spcPct val="90000"/>
              </a:lnSpc>
              <a:spcBef>
                <a:spcPct val="20000"/>
              </a:spcBef>
              <a:buClr>
                <a:schemeClr val="hlink"/>
              </a:buClr>
              <a:buSzPct val="70000"/>
              <a:buFont typeface="Wingdings" pitchFamily="2" charset="2"/>
              <a:buNone/>
              <a:defRPr/>
            </a:pPr>
            <a:r>
              <a:rPr lang="sr-Latn-CS" sz="3200" kern="0" dirty="0">
                <a:solidFill>
                  <a:srgbClr val="FFFF66"/>
                </a:solidFill>
                <a:effectLst>
                  <a:outerShdw blurRad="38100" dist="38100" dir="2700000" algn="tl">
                    <a:srgbClr val="000000"/>
                  </a:outerShdw>
                </a:effectLst>
                <a:latin typeface="+mn-lt"/>
              </a:rPr>
              <a:t>	- diaphragma</a:t>
            </a:r>
          </a:p>
          <a:p>
            <a:pPr marL="609600" indent="-609600" eaLnBrk="1" hangingPunct="1">
              <a:lnSpc>
                <a:spcPct val="90000"/>
              </a:lnSpc>
              <a:spcBef>
                <a:spcPct val="20000"/>
              </a:spcBef>
              <a:buClr>
                <a:schemeClr val="hlink"/>
              </a:buClr>
              <a:buSzPct val="70000"/>
              <a:buFont typeface="Wingdings" pitchFamily="2" charset="2"/>
              <a:buNone/>
              <a:defRPr/>
            </a:pPr>
            <a:r>
              <a:rPr lang="sr-Latn-CS" sz="3200" kern="0" dirty="0">
                <a:solidFill>
                  <a:srgbClr val="FFFF66"/>
                </a:solidFill>
                <a:effectLst>
                  <a:outerShdw blurRad="38100" dist="38100" dir="2700000" algn="tl">
                    <a:srgbClr val="000000"/>
                  </a:outerShdw>
                </a:effectLst>
                <a:latin typeface="+mn-lt"/>
              </a:rPr>
              <a:t>4) </a:t>
            </a:r>
            <a:r>
              <a:rPr lang="en-GB" sz="3200" kern="0" dirty="0">
                <a:solidFill>
                  <a:srgbClr val="FFFF66"/>
                </a:solidFill>
                <a:effectLst>
                  <a:outerShdw blurRad="38100" dist="38100" dir="2700000" algn="tl">
                    <a:srgbClr val="000000"/>
                  </a:outerShdw>
                </a:effectLst>
                <a:latin typeface="+mn-lt"/>
              </a:rPr>
              <a:t>Inferior wall</a:t>
            </a:r>
            <a:r>
              <a:rPr lang="sr-Latn-CS" sz="3200" kern="0" dirty="0">
                <a:solidFill>
                  <a:srgbClr val="FFFF66"/>
                </a:solidFill>
                <a:effectLst>
                  <a:outerShdw blurRad="38100" dist="38100" dir="2700000" algn="tl">
                    <a:srgbClr val="000000"/>
                  </a:outerShdw>
                </a:effectLst>
                <a:latin typeface="+mn-lt"/>
              </a:rPr>
              <a:t>: </a:t>
            </a:r>
          </a:p>
          <a:p>
            <a:pPr marL="609600" indent="-609600" eaLnBrk="1" hangingPunct="1">
              <a:lnSpc>
                <a:spcPct val="90000"/>
              </a:lnSpc>
              <a:spcBef>
                <a:spcPct val="20000"/>
              </a:spcBef>
              <a:buClr>
                <a:schemeClr val="hlink"/>
              </a:buClr>
              <a:buSzPct val="70000"/>
              <a:defRPr/>
            </a:pPr>
            <a:r>
              <a:rPr lang="sr-Latn-CS" sz="3200" kern="0" dirty="0">
                <a:solidFill>
                  <a:srgbClr val="FFFF66"/>
                </a:solidFill>
                <a:effectLst>
                  <a:outerShdw blurRad="38100" dist="38100" dir="2700000" algn="tl">
                    <a:srgbClr val="000000"/>
                  </a:outerShdw>
                </a:effectLst>
                <a:latin typeface="+mn-lt"/>
              </a:rPr>
              <a:t>      -</a:t>
            </a:r>
            <a:r>
              <a:rPr lang="en-GB" sz="3200" kern="0" dirty="0">
                <a:solidFill>
                  <a:srgbClr val="FFFF66"/>
                </a:solidFill>
                <a:effectLst>
                  <a:outerShdw blurRad="38100" dist="38100" dir="2700000" algn="tl">
                    <a:srgbClr val="000000"/>
                  </a:outerShdw>
                </a:effectLst>
                <a:latin typeface="+mn-lt"/>
              </a:rPr>
              <a:t> right and left</a:t>
            </a:r>
            <a:r>
              <a:rPr lang="sr-Latn-CS" sz="3200" kern="0" dirty="0">
                <a:solidFill>
                  <a:srgbClr val="FFFF66"/>
                </a:solidFill>
                <a:effectLst>
                  <a:outerShdw blurRad="38100" dist="38100" dir="2700000" algn="tl">
                    <a:srgbClr val="000000"/>
                  </a:outerShdw>
                </a:effectLst>
                <a:latin typeface="+mn-lt"/>
              </a:rPr>
              <a:t> </a:t>
            </a:r>
            <a:r>
              <a:rPr lang="sr-Latn-CS" sz="3200" kern="0" dirty="0" err="1">
                <a:solidFill>
                  <a:srgbClr val="FFFF66"/>
                </a:solidFill>
                <a:effectLst>
                  <a:outerShdw blurRad="38100" dist="38100" dir="2700000" algn="tl">
                    <a:srgbClr val="000000"/>
                  </a:outerShdw>
                </a:effectLst>
                <a:latin typeface="+mn-lt"/>
              </a:rPr>
              <a:t>iliac</a:t>
            </a:r>
            <a:r>
              <a:rPr lang="en-GB" sz="3200" kern="0" dirty="0">
                <a:solidFill>
                  <a:srgbClr val="FFFF66"/>
                </a:solidFill>
                <a:effectLst>
                  <a:outerShdw blurRad="38100" dist="38100" dir="2700000" algn="tl">
                    <a:srgbClr val="000000"/>
                  </a:outerShdw>
                </a:effectLst>
                <a:latin typeface="+mn-lt"/>
              </a:rPr>
              <a:t> </a:t>
            </a:r>
            <a:r>
              <a:rPr lang="sr-Latn-CS" sz="3200" kern="0" dirty="0" err="1">
                <a:solidFill>
                  <a:srgbClr val="FFFF66"/>
                </a:solidFill>
                <a:effectLst>
                  <a:outerShdw blurRad="38100" dist="38100" dir="2700000" algn="tl">
                    <a:srgbClr val="000000"/>
                  </a:outerShdw>
                </a:effectLst>
                <a:latin typeface="+mn-lt"/>
              </a:rPr>
              <a:t>fossa</a:t>
            </a:r>
            <a:r>
              <a:rPr lang="sr-Latn-CS" sz="3200" kern="0" dirty="0">
                <a:solidFill>
                  <a:srgbClr val="FFFF66"/>
                </a:solidFill>
                <a:effectLst>
                  <a:outerShdw blurRad="38100" dist="38100" dir="2700000" algn="tl">
                    <a:srgbClr val="000000"/>
                  </a:outerShdw>
                </a:effectLst>
                <a:latin typeface="+mn-lt"/>
              </a:rPr>
              <a:t> </a:t>
            </a:r>
            <a:endParaRPr lang="en-GB" sz="3200" dirty="0"/>
          </a:p>
          <a:p>
            <a:pPr marL="609600" indent="-609600" eaLnBrk="1" hangingPunct="1">
              <a:lnSpc>
                <a:spcPct val="90000"/>
              </a:lnSpc>
              <a:spcBef>
                <a:spcPct val="20000"/>
              </a:spcBef>
              <a:buClr>
                <a:schemeClr val="hlink"/>
              </a:buClr>
              <a:buSzPct val="70000"/>
              <a:buFont typeface="Wingdings" pitchFamily="2" charset="2"/>
              <a:buNone/>
              <a:defRPr/>
            </a:pPr>
            <a:r>
              <a:rPr lang="sr-Latn-CS" sz="3200" kern="0" dirty="0">
                <a:solidFill>
                  <a:srgbClr val="FFFF66"/>
                </a:solidFill>
                <a:effectLst>
                  <a:outerShdw blurRad="38100" dist="38100" dir="2700000" algn="tl">
                    <a:srgbClr val="000000"/>
                  </a:outerShdw>
                </a:effectLst>
                <a:latin typeface="+mn-lt"/>
              </a:rPr>
              <a:t>	- apertura pelvis superior</a:t>
            </a:r>
          </a:p>
          <a:p>
            <a:pPr marL="609600" indent="-609600" eaLnBrk="1" hangingPunct="1">
              <a:lnSpc>
                <a:spcPct val="90000"/>
              </a:lnSpc>
              <a:spcBef>
                <a:spcPct val="20000"/>
              </a:spcBef>
              <a:buClr>
                <a:schemeClr val="hlink"/>
              </a:buClr>
              <a:buSzPct val="70000"/>
              <a:buFont typeface="Wingdings" pitchFamily="2" charset="2"/>
              <a:buNone/>
              <a:defRPr/>
            </a:pPr>
            <a:r>
              <a:rPr lang="sr-Latn-CS" sz="3200" kern="0" dirty="0">
                <a:solidFill>
                  <a:srgbClr val="FFFF66"/>
                </a:solidFill>
                <a:effectLst>
                  <a:outerShdw blurRad="38100" dist="38100" dir="2700000" algn="tl">
                    <a:srgbClr val="000000"/>
                  </a:outerShdw>
                </a:effectLst>
                <a:latin typeface="+mn-lt"/>
              </a:rPr>
              <a:t>		</a:t>
            </a:r>
            <a:r>
              <a:rPr lang="sr-Latn-CS" sz="2000" kern="0" dirty="0">
                <a:solidFill>
                  <a:srgbClr val="FFFF66"/>
                </a:solidFill>
                <a:effectLst>
                  <a:outerShdw blurRad="38100" dist="38100" dir="2700000" algn="tl">
                    <a:srgbClr val="000000"/>
                  </a:outerShdw>
                </a:effectLst>
                <a:latin typeface="+mn-lt"/>
              </a:rPr>
              <a:t>* symphisis pubica</a:t>
            </a:r>
          </a:p>
          <a:p>
            <a:pPr marL="609600" indent="-609600" eaLnBrk="1" hangingPunct="1">
              <a:lnSpc>
                <a:spcPct val="90000"/>
              </a:lnSpc>
              <a:spcBef>
                <a:spcPct val="20000"/>
              </a:spcBef>
              <a:buClr>
                <a:schemeClr val="hlink"/>
              </a:buClr>
              <a:buSzPct val="70000"/>
              <a:buFont typeface="Wingdings" pitchFamily="2" charset="2"/>
              <a:buNone/>
              <a:defRPr/>
            </a:pPr>
            <a:r>
              <a:rPr lang="sr-Latn-CS" sz="2000" kern="0" dirty="0">
                <a:solidFill>
                  <a:srgbClr val="FFFF66"/>
                </a:solidFill>
                <a:effectLst>
                  <a:outerShdw blurRad="38100" dist="38100" dir="2700000" algn="tl">
                    <a:srgbClr val="000000"/>
                  </a:outerShdw>
                </a:effectLst>
                <a:latin typeface="+mn-lt"/>
              </a:rPr>
              <a:t>		* linea arcuata</a:t>
            </a:r>
          </a:p>
          <a:p>
            <a:pPr marL="609600" indent="-609600" eaLnBrk="1" hangingPunct="1">
              <a:lnSpc>
                <a:spcPct val="90000"/>
              </a:lnSpc>
              <a:spcBef>
                <a:spcPct val="20000"/>
              </a:spcBef>
              <a:buClr>
                <a:schemeClr val="hlink"/>
              </a:buClr>
              <a:buSzPct val="70000"/>
              <a:buFont typeface="Wingdings" pitchFamily="2" charset="2"/>
              <a:buNone/>
              <a:defRPr/>
            </a:pPr>
            <a:r>
              <a:rPr lang="sr-Latn-CS" sz="2000" kern="0" dirty="0">
                <a:solidFill>
                  <a:srgbClr val="FFFF66"/>
                </a:solidFill>
                <a:effectLst>
                  <a:outerShdw blurRad="38100" dist="38100" dir="2700000" algn="tl">
                    <a:srgbClr val="000000"/>
                  </a:outerShdw>
                </a:effectLst>
                <a:latin typeface="+mn-lt"/>
              </a:rPr>
              <a:t>		* promontorium</a:t>
            </a:r>
          </a:p>
          <a:p>
            <a:pPr marL="609600" indent="-609600" eaLnBrk="1" hangingPunct="1">
              <a:lnSpc>
                <a:spcPct val="90000"/>
              </a:lnSpc>
              <a:spcBef>
                <a:spcPct val="20000"/>
              </a:spcBef>
              <a:buClr>
                <a:schemeClr val="hlink"/>
              </a:buClr>
              <a:buSzPct val="70000"/>
              <a:buFont typeface="Wingdings" pitchFamily="2" charset="2"/>
              <a:buAutoNum type="arabicParenR"/>
              <a:defRPr/>
            </a:pPr>
            <a:endParaRPr lang="en-US" sz="3200" kern="0" dirty="0">
              <a:solidFill>
                <a:schemeClr val="hlink"/>
              </a:solidFill>
              <a:effectLst>
                <a:outerShdw blurRad="38100" dist="38100" dir="2700000" algn="tl">
                  <a:srgbClr val="000000"/>
                </a:outerShdw>
              </a:effectLst>
              <a:latin typeface="+mn-lt"/>
            </a:endParaRPr>
          </a:p>
        </p:txBody>
      </p:sp>
      <p:pic>
        <p:nvPicPr>
          <p:cNvPr id="9221" name="Picture 7"/>
          <p:cNvPicPr>
            <a:picLocks noChangeAspect="1" noChangeArrowheads="1"/>
          </p:cNvPicPr>
          <p:nvPr/>
        </p:nvPicPr>
        <p:blipFill>
          <a:blip r:embed="rId2">
            <a:extLst>
              <a:ext uri="{28A0092B-C50C-407E-A947-70E740481C1C}">
                <a14:useLocalDpi xmlns:a14="http://schemas.microsoft.com/office/drawing/2010/main" val="0"/>
              </a:ext>
            </a:extLst>
          </a:blip>
          <a:srcRect l="27148" t="10625" r="25977" b="5000"/>
          <a:stretch>
            <a:fillRect/>
          </a:stretch>
        </p:blipFill>
        <p:spPr bwMode="auto">
          <a:xfrm>
            <a:off x="5929313" y="785813"/>
            <a:ext cx="2571750"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0004 kvadranti"/>
          <p:cNvPicPr>
            <a:picLocks noChangeAspect="1" noChangeArrowheads="1"/>
          </p:cNvPicPr>
          <p:nvPr/>
        </p:nvPicPr>
        <p:blipFill>
          <a:blip r:embed="rId3" cstate="print">
            <a:lum contrast="6000"/>
            <a:extLst>
              <a:ext uri="{28A0092B-C50C-407E-A947-70E740481C1C}">
                <a14:useLocalDpi xmlns:a14="http://schemas.microsoft.com/office/drawing/2010/main" val="0"/>
              </a:ext>
            </a:extLst>
          </a:blip>
          <a:srcRect r="46875" b="22916"/>
          <a:stretch>
            <a:fillRect/>
          </a:stretch>
        </p:blipFill>
        <p:spPr>
          <a:xfrm>
            <a:off x="5867140" y="3752248"/>
            <a:ext cx="2696095" cy="30317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Picture1t"/>
          <p:cNvPicPr>
            <a:picLocks noChangeAspect="1" noChangeArrowheads="1"/>
          </p:cNvPicPr>
          <p:nvPr/>
        </p:nvPicPr>
        <p:blipFill>
          <a:blip r:embed="rId2"/>
          <a:srcRect l="17082" t="4147" r="18039"/>
          <a:stretch>
            <a:fillRect/>
          </a:stretch>
        </p:blipFill>
        <p:spPr bwMode="auto">
          <a:xfrm>
            <a:off x="4824413" y="117410"/>
            <a:ext cx="4319587" cy="4968875"/>
          </a:xfrm>
          <a:prstGeom prst="rect">
            <a:avLst/>
          </a:prstGeom>
          <a:noFill/>
          <a:ln w="38100">
            <a:solidFill>
              <a:schemeClr val="accent2">
                <a:lumMod val="40000"/>
                <a:lumOff val="60000"/>
              </a:schemeClr>
            </a:solidFill>
            <a:miter lim="800000"/>
            <a:headEnd/>
            <a:tailEnd/>
          </a:ln>
        </p:spPr>
      </p:pic>
      <p:sp>
        <p:nvSpPr>
          <p:cNvPr id="6" name="TextBox 4"/>
          <p:cNvSpPr txBox="1">
            <a:spLocks noChangeArrowheads="1"/>
          </p:cNvSpPr>
          <p:nvPr/>
        </p:nvSpPr>
        <p:spPr bwMode="auto">
          <a:xfrm>
            <a:off x="0" y="732766"/>
            <a:ext cx="4644008" cy="4524315"/>
          </a:xfrm>
          <a:prstGeom prst="rect">
            <a:avLst/>
          </a:prstGeom>
          <a:noFill/>
          <a:ln w="9525">
            <a:noFill/>
            <a:miter lim="800000"/>
            <a:headEnd/>
            <a:tailEnd/>
          </a:ln>
        </p:spPr>
        <p:txBody>
          <a:bodyPr wrap="square">
            <a:spAutoFit/>
          </a:bodyPr>
          <a:lstStyle/>
          <a:p>
            <a:pPr>
              <a:defRPr/>
            </a:pPr>
            <a:r>
              <a:rPr lang="en-GB" b="1" i="1" u="sng" dirty="0">
                <a:ln>
                  <a:solidFill>
                    <a:srgbClr val="FFC000"/>
                  </a:solidFill>
                </a:ln>
              </a:rPr>
              <a:t>Pyloric part</a:t>
            </a:r>
            <a:endParaRPr lang="sr-Latn-CS" b="1" i="1" u="sng" dirty="0">
              <a:ln>
                <a:solidFill>
                  <a:srgbClr val="FFC000"/>
                </a:solidFill>
              </a:ln>
            </a:endParaRPr>
          </a:p>
          <a:p>
            <a:pPr>
              <a:buFontTx/>
              <a:buChar char="-"/>
              <a:defRPr/>
            </a:pPr>
            <a:r>
              <a:rPr lang="en-GB" b="1" i="1" dirty="0"/>
              <a:t>In relation to anterior abdominal wall </a:t>
            </a:r>
            <a:r>
              <a:rPr lang="sr-Cyrl-CS" b="1" i="1" dirty="0"/>
              <a:t>(</a:t>
            </a:r>
            <a:r>
              <a:rPr lang="en-GB" b="1" i="1" dirty="0"/>
              <a:t>region </a:t>
            </a:r>
            <a:r>
              <a:rPr lang="en-GB" b="1" i="1" dirty="0" err="1"/>
              <a:t>epigastrica</a:t>
            </a:r>
            <a:r>
              <a:rPr lang="en-GB" b="1" i="1" dirty="0"/>
              <a:t>) and left lobe of liver</a:t>
            </a:r>
            <a:endParaRPr lang="sr-Cyrl-RS" b="1" i="1" dirty="0"/>
          </a:p>
          <a:p>
            <a:pPr>
              <a:buFontTx/>
              <a:buChar char="-"/>
              <a:defRPr/>
            </a:pPr>
            <a:r>
              <a:rPr lang="en-GB" b="1" i="1" dirty="0"/>
              <a:t>Projection of this part of stomach is </a:t>
            </a:r>
            <a:r>
              <a:rPr lang="en-GB" b="1" i="1" u="sng" dirty="0"/>
              <a:t>gastric triangle, </a:t>
            </a:r>
            <a:r>
              <a:rPr lang="en-GB" b="1" i="1" dirty="0"/>
              <a:t>bordered by inferior  border of liver, left costal margin and transverse colon</a:t>
            </a:r>
          </a:p>
          <a:p>
            <a:pPr>
              <a:defRPr/>
            </a:pPr>
            <a:r>
              <a:rPr lang="en-GB" b="1" i="1" dirty="0"/>
              <a:t>(in complete </a:t>
            </a:r>
            <a:r>
              <a:rPr lang="en-GB" b="1" i="1" dirty="0" err="1"/>
              <a:t>esophageal</a:t>
            </a:r>
            <a:r>
              <a:rPr lang="en-GB" b="1" i="1" dirty="0"/>
              <a:t> obstruction, gastrostomy is performed in this area)</a:t>
            </a:r>
          </a:p>
          <a:p>
            <a:pPr>
              <a:defRPr/>
            </a:pPr>
            <a:endParaRPr lang="sr-Cyrl-CS" b="1" i="1" u="sng" dirty="0">
              <a:ln>
                <a:solidFill>
                  <a:srgbClr val="FFC000"/>
                </a:solidFill>
              </a:ln>
            </a:endParaRPr>
          </a:p>
          <a:p>
            <a:pPr>
              <a:defRPr/>
            </a:pPr>
            <a:r>
              <a:rPr lang="en-GB" b="1" i="1" u="sng" dirty="0">
                <a:ln>
                  <a:solidFill>
                    <a:srgbClr val="FFC000"/>
                  </a:solidFill>
                </a:ln>
              </a:rPr>
              <a:t>Vertical part</a:t>
            </a:r>
            <a:r>
              <a:rPr lang="sr-Latn-CS" b="1" i="1" u="sng" dirty="0">
                <a:ln>
                  <a:solidFill>
                    <a:srgbClr val="FFC000"/>
                  </a:solidFill>
                </a:ln>
              </a:rPr>
              <a:t>:</a:t>
            </a:r>
          </a:p>
          <a:p>
            <a:pPr>
              <a:buFontTx/>
              <a:buChar char="-"/>
              <a:defRPr/>
            </a:pPr>
            <a:r>
              <a:rPr lang="en-GB" b="1" i="1" dirty="0"/>
              <a:t>In left hypochondriac region;</a:t>
            </a:r>
          </a:p>
          <a:p>
            <a:pPr>
              <a:buFontTx/>
              <a:buChar char="-"/>
              <a:defRPr/>
            </a:pPr>
            <a:r>
              <a:rPr lang="en-GB" b="1" i="1" dirty="0"/>
              <a:t> in relation to left dome of diaphragm, and by diaphragm in relation to left pleura (left </a:t>
            </a:r>
            <a:r>
              <a:rPr lang="en-GB" b="1" i="1" dirty="0" err="1"/>
              <a:t>recessus</a:t>
            </a:r>
            <a:r>
              <a:rPr lang="en-GB" b="1" i="1" dirty="0"/>
              <a:t> </a:t>
            </a:r>
            <a:r>
              <a:rPr lang="en-GB" b="1" i="1" dirty="0" err="1"/>
              <a:t>costodiaphragmaticus</a:t>
            </a:r>
            <a:r>
              <a:rPr lang="en-GB" b="1" i="1" dirty="0"/>
              <a:t> ) and left lung</a:t>
            </a:r>
          </a:p>
          <a:p>
            <a:pPr>
              <a:buFontTx/>
              <a:buChar char="-"/>
              <a:defRPr/>
            </a:pPr>
            <a:r>
              <a:rPr lang="en-GB" b="1" i="1" dirty="0"/>
              <a:t>Between upper gastric part and diaphragm, the part of left lobe of liver is located</a:t>
            </a:r>
            <a:endParaRPr lang="en-GB" b="1" i="1" u="sng" dirty="0">
              <a:latin typeface="+mn-lt"/>
            </a:endParaRPr>
          </a:p>
        </p:txBody>
      </p:sp>
      <p:sp>
        <p:nvSpPr>
          <p:cNvPr id="82950" name="TextBox 2"/>
          <p:cNvSpPr txBox="1">
            <a:spLocks noChangeArrowheads="1"/>
          </p:cNvSpPr>
          <p:nvPr/>
        </p:nvSpPr>
        <p:spPr bwMode="auto">
          <a:xfrm>
            <a:off x="0" y="112546"/>
            <a:ext cx="2995051" cy="400110"/>
          </a:xfrm>
          <a:prstGeom prst="rect">
            <a:avLst/>
          </a:prstGeom>
          <a:solidFill>
            <a:srgbClr val="FFE07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000" b="1" dirty="0">
                <a:solidFill>
                  <a:schemeClr val="bg1"/>
                </a:solidFill>
              </a:rPr>
              <a:t>Relations of anterior wall</a:t>
            </a:r>
            <a:r>
              <a:rPr lang="sr-Latn-CS" sz="2000" b="1" dirty="0">
                <a:solidFill>
                  <a:schemeClr val="bg1"/>
                </a:solidFill>
              </a:rPr>
              <a:t>:</a:t>
            </a:r>
          </a:p>
        </p:txBody>
      </p:sp>
      <p:sp>
        <p:nvSpPr>
          <p:cNvPr id="4" name="TextBox 3">
            <a:extLst>
              <a:ext uri="{FF2B5EF4-FFF2-40B4-BE49-F238E27FC236}">
                <a16:creationId xmlns:a16="http://schemas.microsoft.com/office/drawing/2014/main" id="{E0E6A4C6-945E-1FE1-EF0D-EBA2F81FB3ED}"/>
              </a:ext>
            </a:extLst>
          </p:cNvPr>
          <p:cNvSpPr txBox="1"/>
          <p:nvPr/>
        </p:nvSpPr>
        <p:spPr>
          <a:xfrm>
            <a:off x="-27676" y="5257081"/>
            <a:ext cx="9171676" cy="1477328"/>
          </a:xfrm>
          <a:prstGeom prst="rect">
            <a:avLst/>
          </a:prstGeom>
          <a:noFill/>
        </p:spPr>
        <p:txBody>
          <a:bodyPr wrap="square">
            <a:spAutoFit/>
          </a:bodyPr>
          <a:lstStyle/>
          <a:p>
            <a:r>
              <a:rPr lang="en-GB" b="1" i="1" dirty="0"/>
              <a:t>- </a:t>
            </a:r>
            <a:r>
              <a:rPr lang="en-GB" b="1" i="1" dirty="0" err="1">
                <a:effectLst/>
                <a:latin typeface="+mn-lt"/>
              </a:rPr>
              <a:t>Traube's</a:t>
            </a:r>
            <a:r>
              <a:rPr lang="en-GB" b="1" i="1" dirty="0">
                <a:effectLst/>
                <a:latin typeface="+mn-lt"/>
              </a:rPr>
              <a:t> (semilunar) space is an </a:t>
            </a:r>
            <a:r>
              <a:rPr lang="en-GB" b="1" i="1" u="none" strike="noStrike" dirty="0">
                <a:effectLst/>
                <a:latin typeface="+mn-lt"/>
                <a:hlinkClick r:id="rId3" tooltip="Spatium">
                  <a:extLst>
                    <a:ext uri="{A12FA001-AC4F-418D-AE19-62706E023703}">
                      <ahyp:hlinkClr xmlns:ahyp="http://schemas.microsoft.com/office/drawing/2018/hyperlinkcolor" val="tx"/>
                    </a:ext>
                  </a:extLst>
                </a:hlinkClick>
              </a:rPr>
              <a:t>anatomic space</a:t>
            </a:r>
            <a:r>
              <a:rPr lang="en-GB" b="1" i="1" dirty="0">
                <a:effectLst/>
                <a:latin typeface="+mn-lt"/>
              </a:rPr>
              <a:t> of some clinical importance. It is a crescent-shaped space: </a:t>
            </a:r>
            <a:r>
              <a:rPr lang="en-GB" b="1" i="1" u="sng" dirty="0">
                <a:effectLst/>
                <a:latin typeface="+mn-lt"/>
              </a:rPr>
              <a:t>Anatomical margins</a:t>
            </a:r>
            <a:r>
              <a:rPr lang="en-GB" b="1" i="1" dirty="0">
                <a:effectLst/>
                <a:latin typeface="+mn-lt"/>
              </a:rPr>
              <a:t>: lower border of the left lung; anterior border of the spleen; left costal margin; and inferior margin of the left lobe of the liver.</a:t>
            </a:r>
          </a:p>
          <a:p>
            <a:r>
              <a:rPr lang="en-GB" b="1" i="1" dirty="0">
                <a:effectLst/>
                <a:latin typeface="+mn-lt"/>
              </a:rPr>
              <a:t>Thus, its surface markings are respectively the left sixth </a:t>
            </a:r>
            <a:r>
              <a:rPr lang="en-GB" b="1" i="1" u="none" strike="noStrike" dirty="0">
                <a:effectLst/>
                <a:latin typeface="+mn-lt"/>
                <a:hlinkClick r:id="rId4" tooltip="Rib">
                  <a:extLst>
                    <a:ext uri="{A12FA001-AC4F-418D-AE19-62706E023703}">
                      <ahyp:hlinkClr xmlns:ahyp="http://schemas.microsoft.com/office/drawing/2018/hyperlinkcolor" val="tx"/>
                    </a:ext>
                  </a:extLst>
                </a:hlinkClick>
              </a:rPr>
              <a:t>rib</a:t>
            </a:r>
            <a:r>
              <a:rPr lang="en-GB" b="1" i="1" dirty="0">
                <a:effectLst/>
                <a:latin typeface="+mn-lt"/>
              </a:rPr>
              <a:t> superiorly, the left mid axillary line laterally, and the left costal margin inferiorly.</a:t>
            </a:r>
            <a:endParaRPr lang="en-GB"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C103FE6-2AEB-0CCA-4E8E-30174D5C62F3}"/>
              </a:ext>
            </a:extLst>
          </p:cNvPr>
          <p:cNvSpPr txBox="1"/>
          <p:nvPr/>
        </p:nvSpPr>
        <p:spPr>
          <a:xfrm>
            <a:off x="107504" y="116632"/>
            <a:ext cx="7272808" cy="3606500"/>
          </a:xfrm>
          <a:prstGeom prst="rect">
            <a:avLst/>
          </a:prstGeom>
          <a:noFill/>
        </p:spPr>
        <p:txBody>
          <a:bodyPr wrap="square">
            <a:spAutoFit/>
          </a:bodyPr>
          <a:lstStyle/>
          <a:p>
            <a:pPr>
              <a:lnSpc>
                <a:spcPct val="107000"/>
              </a:lnSpc>
              <a:spcAft>
                <a:spcPts val="800"/>
              </a:spcAft>
            </a:pPr>
            <a:r>
              <a:rPr lang="en-GB" dirty="0">
                <a:latin typeface="+mn-lt"/>
                <a:ea typeface="Calibri" panose="020F0502020204030204" pitchFamily="34" charset="0"/>
                <a:cs typeface="Times New Roman" panose="02020603050405020304" pitchFamily="18" charset="0"/>
              </a:rPr>
              <a:t>P</a:t>
            </a:r>
            <a:r>
              <a:rPr lang="en-GB" dirty="0">
                <a:effectLst/>
                <a:latin typeface="+mn-lt"/>
                <a:ea typeface="Calibri" panose="020F0502020204030204" pitchFamily="34" charset="0"/>
                <a:cs typeface="Times New Roman" panose="02020603050405020304" pitchFamily="18" charset="0"/>
              </a:rPr>
              <a:t>ercussion of </a:t>
            </a:r>
            <a:r>
              <a:rPr lang="en-GB" dirty="0" err="1">
                <a:effectLst/>
                <a:latin typeface="+mn-lt"/>
                <a:ea typeface="Calibri" panose="020F0502020204030204" pitchFamily="34" charset="0"/>
                <a:cs typeface="Times New Roman" panose="02020603050405020304" pitchFamily="18" charset="0"/>
              </a:rPr>
              <a:t>Traubes</a:t>
            </a:r>
            <a:r>
              <a:rPr lang="en-GB" dirty="0">
                <a:effectLst/>
                <a:latin typeface="+mn-lt"/>
                <a:ea typeface="Calibri" panose="020F0502020204030204" pitchFamily="34" charset="0"/>
                <a:cs typeface="Times New Roman" panose="02020603050405020304" pitchFamily="18" charset="0"/>
              </a:rPr>
              <a:t> area normally gives Tympanitic resonance.</a:t>
            </a:r>
            <a:br>
              <a:rPr lang="en-GB" sz="1600" dirty="0">
                <a:effectLst/>
                <a:latin typeface="+mn-lt"/>
                <a:ea typeface="Calibri" panose="020F0502020204030204" pitchFamily="34" charset="0"/>
                <a:cs typeface="Times New Roman" panose="02020603050405020304" pitchFamily="18" charset="0"/>
              </a:rPr>
            </a:br>
            <a:br>
              <a:rPr lang="en-GB" sz="1600" dirty="0">
                <a:effectLst/>
                <a:latin typeface="+mn-lt"/>
                <a:ea typeface="Calibri" panose="020F0502020204030204" pitchFamily="34" charset="0"/>
                <a:cs typeface="Times New Roman" panose="02020603050405020304" pitchFamily="18" charset="0"/>
              </a:rPr>
            </a:br>
            <a:r>
              <a:rPr lang="en-GB" dirty="0">
                <a:effectLst/>
                <a:latin typeface="+mn-lt"/>
                <a:ea typeface="Calibri" panose="020F0502020204030204" pitchFamily="34" charset="0"/>
                <a:cs typeface="Times New Roman" panose="02020603050405020304" pitchFamily="18" charset="0"/>
              </a:rPr>
              <a:t>Contents:</a:t>
            </a:r>
            <a:br>
              <a:rPr lang="en-GB" dirty="0">
                <a:effectLst/>
                <a:latin typeface="+mn-lt"/>
                <a:ea typeface="Calibri" panose="020F0502020204030204" pitchFamily="34" charset="0"/>
                <a:cs typeface="Times New Roman" panose="02020603050405020304" pitchFamily="18" charset="0"/>
              </a:rPr>
            </a:br>
            <a:r>
              <a:rPr lang="en-GB" dirty="0">
                <a:effectLst/>
                <a:latin typeface="+mn-lt"/>
                <a:ea typeface="Calibri" panose="020F0502020204030204" pitchFamily="34" charset="0"/>
                <a:cs typeface="Times New Roman" panose="02020603050405020304" pitchFamily="18" charset="0"/>
              </a:rPr>
              <a:t>1. Fundus of stomach </a:t>
            </a:r>
            <a:br>
              <a:rPr lang="en-GB" dirty="0">
                <a:effectLst/>
                <a:latin typeface="+mn-lt"/>
                <a:ea typeface="Calibri" panose="020F0502020204030204" pitchFamily="34" charset="0"/>
                <a:cs typeface="Times New Roman" panose="02020603050405020304" pitchFamily="18" charset="0"/>
              </a:rPr>
            </a:br>
            <a:r>
              <a:rPr lang="en-GB" dirty="0">
                <a:effectLst/>
                <a:latin typeface="+mn-lt"/>
                <a:ea typeface="Calibri" panose="020F0502020204030204" pitchFamily="34" charset="0"/>
                <a:cs typeface="Times New Roman" panose="02020603050405020304" pitchFamily="18" charset="0"/>
              </a:rPr>
              <a:t>2. Costo-phrenic recess of left pleura devoid of lungs.</a:t>
            </a:r>
            <a:br>
              <a:rPr lang="en-GB" dirty="0">
                <a:effectLst/>
                <a:latin typeface="+mn-lt"/>
                <a:ea typeface="Calibri" panose="020F0502020204030204" pitchFamily="34" charset="0"/>
                <a:cs typeface="Times New Roman" panose="02020603050405020304" pitchFamily="18" charset="0"/>
              </a:rPr>
            </a:br>
            <a:br>
              <a:rPr lang="en-GB" dirty="0">
                <a:effectLst/>
                <a:latin typeface="+mn-lt"/>
                <a:ea typeface="Calibri" panose="020F0502020204030204" pitchFamily="34" charset="0"/>
                <a:cs typeface="Times New Roman" panose="02020603050405020304" pitchFamily="18" charset="0"/>
              </a:rPr>
            </a:br>
            <a:r>
              <a:rPr lang="en-GB" dirty="0">
                <a:effectLst/>
                <a:latin typeface="+mn-lt"/>
                <a:ea typeface="Calibri" panose="020F0502020204030204" pitchFamily="34" charset="0"/>
                <a:cs typeface="Times New Roman" panose="02020603050405020304" pitchFamily="18" charset="0"/>
              </a:rPr>
              <a:t>Causes of obliteration of </a:t>
            </a:r>
            <a:r>
              <a:rPr lang="en-GB" dirty="0" err="1">
                <a:effectLst/>
                <a:latin typeface="+mn-lt"/>
                <a:ea typeface="Calibri" panose="020F0502020204030204" pitchFamily="34" charset="0"/>
                <a:cs typeface="Times New Roman" panose="02020603050405020304" pitchFamily="18" charset="0"/>
              </a:rPr>
              <a:t>Traubes</a:t>
            </a:r>
            <a:r>
              <a:rPr lang="en-GB" dirty="0">
                <a:effectLst/>
                <a:latin typeface="+mn-lt"/>
                <a:ea typeface="Calibri" panose="020F0502020204030204" pitchFamily="34" charset="0"/>
                <a:cs typeface="Times New Roman" panose="02020603050405020304" pitchFamily="18" charset="0"/>
              </a:rPr>
              <a:t> space, with dullness of resonance:</a:t>
            </a:r>
            <a:br>
              <a:rPr lang="en-GB" dirty="0">
                <a:effectLst/>
                <a:latin typeface="+mn-lt"/>
                <a:ea typeface="Calibri" panose="020F0502020204030204" pitchFamily="34" charset="0"/>
                <a:cs typeface="Times New Roman" panose="02020603050405020304" pitchFamily="18" charset="0"/>
              </a:rPr>
            </a:br>
            <a:r>
              <a:rPr lang="en-GB" dirty="0">
                <a:effectLst/>
                <a:latin typeface="+mn-lt"/>
                <a:ea typeface="Calibri" panose="020F0502020204030204" pitchFamily="34" charset="0"/>
                <a:cs typeface="Times New Roman" panose="02020603050405020304" pitchFamily="18" charset="0"/>
              </a:rPr>
              <a:t>1. Full stomach.</a:t>
            </a:r>
            <a:br>
              <a:rPr lang="en-GB" dirty="0">
                <a:effectLst/>
                <a:latin typeface="+mn-lt"/>
                <a:ea typeface="Calibri" panose="020F0502020204030204" pitchFamily="34" charset="0"/>
                <a:cs typeface="Times New Roman" panose="02020603050405020304" pitchFamily="18" charset="0"/>
              </a:rPr>
            </a:br>
            <a:r>
              <a:rPr lang="en-GB" dirty="0">
                <a:effectLst/>
                <a:latin typeface="+mn-lt"/>
                <a:ea typeface="Calibri" panose="020F0502020204030204" pitchFamily="34" charset="0"/>
                <a:cs typeface="Times New Roman" panose="02020603050405020304" pitchFamily="18" charset="0"/>
              </a:rPr>
              <a:t>2. Left sided Pleural effusion.</a:t>
            </a:r>
            <a:br>
              <a:rPr lang="en-GB" dirty="0">
                <a:effectLst/>
                <a:latin typeface="+mn-lt"/>
                <a:ea typeface="Calibri" panose="020F0502020204030204" pitchFamily="34" charset="0"/>
                <a:cs typeface="Times New Roman" panose="02020603050405020304" pitchFamily="18" charset="0"/>
              </a:rPr>
            </a:br>
            <a:r>
              <a:rPr lang="en-GB" dirty="0">
                <a:effectLst/>
                <a:latin typeface="+mn-lt"/>
                <a:ea typeface="Calibri" panose="020F0502020204030204" pitchFamily="34" charset="0"/>
                <a:cs typeface="Times New Roman" panose="02020603050405020304" pitchFamily="18" charset="0"/>
              </a:rPr>
              <a:t>3.Splenomegaly.</a:t>
            </a:r>
            <a:br>
              <a:rPr lang="en-GB" dirty="0">
                <a:effectLst/>
                <a:latin typeface="+mn-lt"/>
                <a:ea typeface="Calibri" panose="020F0502020204030204" pitchFamily="34" charset="0"/>
                <a:cs typeface="Times New Roman" panose="02020603050405020304" pitchFamily="18" charset="0"/>
              </a:rPr>
            </a:br>
            <a:r>
              <a:rPr lang="en-GB" dirty="0">
                <a:effectLst/>
                <a:latin typeface="+mn-lt"/>
                <a:ea typeface="Calibri" panose="020F0502020204030204" pitchFamily="34" charset="0"/>
                <a:cs typeface="Times New Roman" panose="02020603050405020304" pitchFamily="18" charset="0"/>
              </a:rPr>
              <a:t>4. </a:t>
            </a:r>
            <a:r>
              <a:rPr lang="en-GB" dirty="0" err="1">
                <a:effectLst/>
                <a:latin typeface="+mn-lt"/>
                <a:ea typeface="Calibri" panose="020F0502020204030204" pitchFamily="34" charset="0"/>
                <a:cs typeface="Times New Roman" panose="02020603050405020304" pitchFamily="18" charset="0"/>
              </a:rPr>
              <a:t>Enlargment</a:t>
            </a:r>
            <a:r>
              <a:rPr lang="en-GB" dirty="0">
                <a:effectLst/>
                <a:latin typeface="+mn-lt"/>
                <a:ea typeface="Calibri" panose="020F0502020204030204" pitchFamily="34" charset="0"/>
                <a:cs typeface="Times New Roman" panose="02020603050405020304" pitchFamily="18" charset="0"/>
              </a:rPr>
              <a:t> </a:t>
            </a:r>
            <a:r>
              <a:rPr lang="en-GB" dirty="0" err="1">
                <a:effectLst/>
                <a:latin typeface="+mn-lt"/>
                <a:ea typeface="Calibri" panose="020F0502020204030204" pitchFamily="34" charset="0"/>
                <a:cs typeface="Times New Roman" panose="02020603050405020304" pitchFamily="18" charset="0"/>
              </a:rPr>
              <a:t>ofleft</a:t>
            </a:r>
            <a:r>
              <a:rPr lang="en-GB" dirty="0">
                <a:effectLst/>
                <a:latin typeface="+mn-lt"/>
                <a:ea typeface="Calibri" panose="020F0502020204030204" pitchFamily="34" charset="0"/>
                <a:cs typeface="Times New Roman" panose="02020603050405020304" pitchFamily="18" charset="0"/>
              </a:rPr>
              <a:t> lobe of liver due to any </a:t>
            </a:r>
            <a:r>
              <a:rPr lang="en-GB" dirty="0" err="1">
                <a:effectLst/>
                <a:latin typeface="+mn-lt"/>
                <a:ea typeface="Calibri" panose="020F0502020204030204" pitchFamily="34" charset="0"/>
                <a:cs typeface="Times New Roman" panose="02020603050405020304" pitchFamily="18" charset="0"/>
              </a:rPr>
              <a:t>etiology</a:t>
            </a:r>
            <a:r>
              <a:rPr lang="en-GB" dirty="0">
                <a:effectLst/>
                <a:latin typeface="+mn-lt"/>
                <a:ea typeface="Calibri" panose="020F0502020204030204" pitchFamily="34" charset="0"/>
                <a:cs typeface="Times New Roman" panose="02020603050405020304" pitchFamily="18" charset="0"/>
              </a:rPr>
              <a:t>.</a:t>
            </a:r>
            <a:br>
              <a:rPr lang="en-GB" dirty="0">
                <a:effectLst/>
                <a:latin typeface="+mn-lt"/>
                <a:ea typeface="Calibri" panose="020F0502020204030204" pitchFamily="34" charset="0"/>
                <a:cs typeface="Times New Roman" panose="02020603050405020304" pitchFamily="18" charset="0"/>
              </a:rPr>
            </a:br>
            <a:r>
              <a:rPr lang="en-GB" dirty="0">
                <a:effectLst/>
                <a:latin typeface="+mn-lt"/>
                <a:ea typeface="Calibri" panose="020F0502020204030204" pitchFamily="34" charset="0"/>
                <a:cs typeface="Times New Roman" panose="02020603050405020304" pitchFamily="18" charset="0"/>
              </a:rPr>
              <a:t>5. Dextrocardia.</a:t>
            </a:r>
          </a:p>
        </p:txBody>
      </p:sp>
      <p:pic>
        <p:nvPicPr>
          <p:cNvPr id="2052" name="Picture 4" descr="Anatomy-Abdominal Viscera Flashcards | Quizlet">
            <a:extLst>
              <a:ext uri="{FF2B5EF4-FFF2-40B4-BE49-F238E27FC236}">
                <a16:creationId xmlns:a16="http://schemas.microsoft.com/office/drawing/2014/main" id="{A4515508-F27A-28FE-8EE0-71ABAE3E2CA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252" b="3364"/>
          <a:stretch/>
        </p:blipFill>
        <p:spPr bwMode="auto">
          <a:xfrm>
            <a:off x="4294267" y="3573016"/>
            <a:ext cx="4762500"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635715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6"/>
          <p:cNvSpPr txBox="1">
            <a:spLocks noChangeArrowheads="1"/>
          </p:cNvSpPr>
          <p:nvPr/>
        </p:nvSpPr>
        <p:spPr bwMode="auto">
          <a:xfrm>
            <a:off x="231775" y="65088"/>
            <a:ext cx="326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
        <p:nvSpPr>
          <p:cNvPr id="83971" name="Rectangle 7"/>
          <p:cNvSpPr>
            <a:spLocks noChangeArrowheads="1"/>
          </p:cNvSpPr>
          <p:nvPr/>
        </p:nvSpPr>
        <p:spPr bwMode="auto">
          <a:xfrm>
            <a:off x="44450" y="152400"/>
            <a:ext cx="3112070" cy="400110"/>
          </a:xfrm>
          <a:prstGeom prst="rect">
            <a:avLst/>
          </a:prstGeom>
          <a:solidFill>
            <a:srgbClr val="FFE07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000" b="1" dirty="0">
                <a:solidFill>
                  <a:schemeClr val="bg1"/>
                </a:solidFill>
              </a:rPr>
              <a:t>Relations of posterior wall</a:t>
            </a:r>
            <a:r>
              <a:rPr lang="sr-Latn-CS" sz="2000" b="1" dirty="0">
                <a:solidFill>
                  <a:schemeClr val="bg1"/>
                </a:solidFill>
              </a:rPr>
              <a:t>:</a:t>
            </a:r>
          </a:p>
        </p:txBody>
      </p:sp>
      <p:sp>
        <p:nvSpPr>
          <p:cNvPr id="6" name="Text Box 8"/>
          <p:cNvSpPr txBox="1">
            <a:spLocks noChangeArrowheads="1"/>
          </p:cNvSpPr>
          <p:nvPr/>
        </p:nvSpPr>
        <p:spPr bwMode="auto">
          <a:xfrm>
            <a:off x="0" y="639822"/>
            <a:ext cx="7020272" cy="2000548"/>
          </a:xfrm>
          <a:prstGeom prst="rect">
            <a:avLst/>
          </a:prstGeom>
          <a:noFill/>
          <a:ln w="9525">
            <a:noFill/>
            <a:miter lim="800000"/>
            <a:headEnd/>
            <a:tailEnd/>
          </a:ln>
        </p:spPr>
        <p:txBody>
          <a:bodyPr wrap="square">
            <a:spAutoFit/>
          </a:bodyPr>
          <a:lstStyle/>
          <a:p>
            <a:pPr>
              <a:defRPr/>
            </a:pPr>
            <a:r>
              <a:rPr lang="en-GB" sz="2400" b="1" i="1" u="sng" dirty="0">
                <a:ln>
                  <a:solidFill>
                    <a:srgbClr val="FFC000"/>
                  </a:solidFill>
                </a:ln>
                <a:solidFill>
                  <a:srgbClr val="FFC000"/>
                </a:solidFill>
              </a:rPr>
              <a:t>Bed of stomach (</a:t>
            </a:r>
            <a:r>
              <a:rPr lang="sr-Latn-CS" sz="2400" b="1" i="1" u="sng" dirty="0" err="1">
                <a:ln>
                  <a:solidFill>
                    <a:srgbClr val="FFC000"/>
                  </a:solidFill>
                </a:ln>
                <a:solidFill>
                  <a:srgbClr val="FFC000"/>
                </a:solidFill>
              </a:rPr>
              <a:t>Lectulus</a:t>
            </a:r>
            <a:r>
              <a:rPr lang="sr-Latn-CS" sz="2400" b="1" i="1" u="sng" dirty="0">
                <a:ln>
                  <a:solidFill>
                    <a:srgbClr val="FFC000"/>
                  </a:solidFill>
                </a:ln>
                <a:solidFill>
                  <a:srgbClr val="FFC000"/>
                </a:solidFill>
              </a:rPr>
              <a:t> </a:t>
            </a:r>
            <a:r>
              <a:rPr lang="sr-Latn-CS" sz="2400" b="1" i="1" u="sng" dirty="0" err="1">
                <a:ln>
                  <a:solidFill>
                    <a:srgbClr val="FFC000"/>
                  </a:solidFill>
                </a:ln>
                <a:solidFill>
                  <a:srgbClr val="FFC000"/>
                </a:solidFill>
              </a:rPr>
              <a:t>ventriculi</a:t>
            </a:r>
            <a:r>
              <a:rPr lang="en-GB" sz="2400" b="1" i="1" u="sng" dirty="0">
                <a:ln>
                  <a:solidFill>
                    <a:srgbClr val="FFC000"/>
                  </a:solidFill>
                </a:ln>
                <a:solidFill>
                  <a:srgbClr val="FFC000"/>
                </a:solidFill>
              </a:rPr>
              <a:t>)</a:t>
            </a:r>
            <a:r>
              <a:rPr lang="sr-Latn-CS" sz="2400" b="1" i="1" u="sng" dirty="0">
                <a:ln>
                  <a:solidFill>
                    <a:srgbClr val="FFC000"/>
                  </a:solidFill>
                </a:ln>
                <a:solidFill>
                  <a:srgbClr val="FFC000"/>
                </a:solidFill>
              </a:rPr>
              <a:t>:</a:t>
            </a:r>
          </a:p>
          <a:p>
            <a:pPr>
              <a:buFontTx/>
              <a:buChar char="-"/>
              <a:defRPr/>
            </a:pPr>
            <a:r>
              <a:rPr lang="sr-Latn-CS" sz="2400" b="1" i="1" dirty="0">
                <a:ln>
                  <a:solidFill>
                    <a:srgbClr val="FFC000"/>
                  </a:solidFill>
                </a:ln>
              </a:rPr>
              <a:t> </a:t>
            </a:r>
            <a:r>
              <a:rPr lang="en-GB" sz="2400" b="1" i="1" dirty="0">
                <a:ln>
                  <a:solidFill>
                    <a:srgbClr val="FFC000"/>
                  </a:solidFill>
                </a:ln>
              </a:rPr>
              <a:t>Visceral surface of spleen </a:t>
            </a:r>
            <a:endParaRPr lang="sr-Latn-CS" sz="2400" b="1" i="1" dirty="0">
              <a:ln>
                <a:solidFill>
                  <a:srgbClr val="FFC000"/>
                </a:solidFill>
              </a:ln>
            </a:endParaRPr>
          </a:p>
          <a:p>
            <a:pPr>
              <a:buFontTx/>
              <a:buChar char="-"/>
              <a:defRPr/>
            </a:pPr>
            <a:r>
              <a:rPr lang="sr-Latn-CS" sz="2400" b="1" i="1" dirty="0">
                <a:ln>
                  <a:solidFill>
                    <a:srgbClr val="FFC000"/>
                  </a:solidFill>
                </a:ln>
              </a:rPr>
              <a:t> </a:t>
            </a:r>
            <a:r>
              <a:rPr lang="en-GB" sz="2400" b="1" i="1" dirty="0">
                <a:ln>
                  <a:solidFill>
                    <a:srgbClr val="FFC000"/>
                  </a:solidFill>
                </a:ln>
              </a:rPr>
              <a:t>Anterior surface of left kidney</a:t>
            </a:r>
            <a:endParaRPr lang="sr-Latn-CS" sz="2400" b="1" i="1" dirty="0">
              <a:ln>
                <a:solidFill>
                  <a:srgbClr val="FFC000"/>
                </a:solidFill>
              </a:ln>
            </a:endParaRPr>
          </a:p>
          <a:p>
            <a:pPr>
              <a:buFontTx/>
              <a:buChar char="-"/>
              <a:defRPr/>
            </a:pPr>
            <a:r>
              <a:rPr lang="sr-Latn-CS" sz="2400" b="1" i="1" dirty="0">
                <a:ln>
                  <a:solidFill>
                    <a:srgbClr val="FFC000"/>
                  </a:solidFill>
                </a:ln>
              </a:rPr>
              <a:t> </a:t>
            </a:r>
            <a:r>
              <a:rPr lang="en-GB" sz="2400" b="1" i="1" dirty="0">
                <a:ln>
                  <a:solidFill>
                    <a:srgbClr val="FFC000"/>
                  </a:solidFill>
                </a:ln>
              </a:rPr>
              <a:t>Anterior surface of left suprarenal gland</a:t>
            </a:r>
            <a:endParaRPr lang="sr-Latn-CS" sz="2400" b="1" i="1" dirty="0">
              <a:ln>
                <a:solidFill>
                  <a:srgbClr val="FFC000"/>
                </a:solidFill>
              </a:ln>
            </a:endParaRPr>
          </a:p>
          <a:p>
            <a:pPr>
              <a:buFontTx/>
              <a:buChar char="-"/>
              <a:defRPr/>
            </a:pPr>
            <a:r>
              <a:rPr lang="sr-Latn-CS" sz="2400" b="1" i="1" dirty="0">
                <a:ln>
                  <a:solidFill>
                    <a:srgbClr val="FFC000"/>
                  </a:solidFill>
                </a:ln>
              </a:rPr>
              <a:t> </a:t>
            </a:r>
            <a:r>
              <a:rPr lang="en-GB" sz="2400" b="1" i="1" dirty="0">
                <a:ln>
                  <a:solidFill>
                    <a:srgbClr val="FFC000"/>
                  </a:solidFill>
                </a:ln>
              </a:rPr>
              <a:t>Anterior surface of pancreas</a:t>
            </a:r>
            <a:endParaRPr lang="sr-Latn-CS" sz="2400" b="1" i="1" dirty="0">
              <a:ln>
                <a:solidFill>
                  <a:srgbClr val="FFC000"/>
                </a:solidFill>
              </a:ln>
            </a:endParaRPr>
          </a:p>
        </p:txBody>
      </p:sp>
      <p:sp>
        <p:nvSpPr>
          <p:cNvPr id="8" name="Rectangle 7"/>
          <p:cNvSpPr/>
          <p:nvPr/>
        </p:nvSpPr>
        <p:spPr>
          <a:xfrm>
            <a:off x="-15541" y="2503093"/>
            <a:ext cx="5807968" cy="800219"/>
          </a:xfrm>
          <a:prstGeom prst="rect">
            <a:avLst/>
          </a:prstGeom>
        </p:spPr>
        <p:txBody>
          <a:bodyPr wrap="square">
            <a:spAutoFit/>
          </a:bodyPr>
          <a:lstStyle/>
          <a:p>
            <a:pPr>
              <a:buFontTx/>
              <a:buChar char="-"/>
              <a:defRPr/>
            </a:pPr>
            <a:r>
              <a:rPr lang="en-GB" sz="2300" b="1" i="1" dirty="0">
                <a:ln>
                  <a:solidFill>
                    <a:srgbClr val="FFC000"/>
                  </a:solidFill>
                </a:ln>
              </a:rPr>
              <a:t> Inferiorly: </a:t>
            </a:r>
            <a:r>
              <a:rPr lang="sr-Latn-CS" sz="2300" b="1" i="1" dirty="0" err="1">
                <a:ln>
                  <a:solidFill>
                    <a:srgbClr val="FFC000"/>
                  </a:solidFill>
                </a:ln>
              </a:rPr>
              <a:t>Colon</a:t>
            </a:r>
            <a:r>
              <a:rPr lang="sr-Latn-CS" sz="2300" b="1" i="1" dirty="0">
                <a:ln>
                  <a:solidFill>
                    <a:srgbClr val="FFC000"/>
                  </a:solidFill>
                </a:ln>
              </a:rPr>
              <a:t> </a:t>
            </a:r>
            <a:r>
              <a:rPr lang="sr-Latn-CS" sz="2300" b="1" i="1" dirty="0" err="1">
                <a:ln>
                  <a:solidFill>
                    <a:srgbClr val="FFC000"/>
                  </a:solidFill>
                </a:ln>
              </a:rPr>
              <a:t>transversum</a:t>
            </a:r>
            <a:r>
              <a:rPr lang="sr-Latn-CS" sz="2300" b="1" i="1" dirty="0">
                <a:ln>
                  <a:solidFill>
                    <a:srgbClr val="FFC000"/>
                  </a:solidFill>
                </a:ln>
              </a:rPr>
              <a:t> </a:t>
            </a:r>
            <a:r>
              <a:rPr lang="en-GB" sz="2300" b="1" i="1" dirty="0">
                <a:ln>
                  <a:solidFill>
                    <a:srgbClr val="FFC000"/>
                  </a:solidFill>
                </a:ln>
              </a:rPr>
              <a:t>and</a:t>
            </a:r>
            <a:r>
              <a:rPr lang="sr-Cyrl-CS" sz="2300" b="1" i="1" dirty="0">
                <a:ln>
                  <a:solidFill>
                    <a:srgbClr val="FFC000"/>
                  </a:solidFill>
                </a:ln>
              </a:rPr>
              <a:t> </a:t>
            </a:r>
            <a:r>
              <a:rPr lang="en-GB" sz="2300" b="1" i="1" dirty="0">
                <a:ln>
                  <a:solidFill>
                    <a:srgbClr val="FFC000"/>
                  </a:solidFill>
                </a:ln>
              </a:rPr>
              <a:t>upper surface of </a:t>
            </a:r>
            <a:r>
              <a:rPr lang="sr-Latn-CS" sz="2300" b="1" i="1" dirty="0" err="1">
                <a:ln>
                  <a:solidFill>
                    <a:srgbClr val="FFC000"/>
                  </a:solidFill>
                </a:ln>
              </a:rPr>
              <a:t>mesocolon</a:t>
            </a:r>
            <a:r>
              <a:rPr lang="sr-Latn-CS" sz="2300" b="1" i="1" dirty="0">
                <a:ln>
                  <a:solidFill>
                    <a:srgbClr val="FFC000"/>
                  </a:solidFill>
                </a:ln>
              </a:rPr>
              <a:t> transversum-a</a:t>
            </a:r>
          </a:p>
        </p:txBody>
      </p:sp>
      <p:pic>
        <p:nvPicPr>
          <p:cNvPr id="83974" name="Picture 2"/>
          <p:cNvPicPr>
            <a:picLocks noChangeAspect="1" noChangeArrowheads="1"/>
          </p:cNvPicPr>
          <p:nvPr/>
        </p:nvPicPr>
        <p:blipFill>
          <a:blip r:embed="rId3">
            <a:extLst>
              <a:ext uri="{28A0092B-C50C-407E-A947-70E740481C1C}">
                <a14:useLocalDpi xmlns:a14="http://schemas.microsoft.com/office/drawing/2010/main" val="0"/>
              </a:ext>
            </a:extLst>
          </a:blip>
          <a:srcRect l="29883" t="10312" r="28516" b="7187"/>
          <a:stretch>
            <a:fillRect/>
          </a:stretch>
        </p:blipFill>
        <p:spPr bwMode="auto">
          <a:xfrm>
            <a:off x="7257" y="3274413"/>
            <a:ext cx="2890838" cy="358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6"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0249" t="11562" r="27148" b="7813"/>
          <a:stretch/>
        </p:blipFill>
        <p:spPr bwMode="auto">
          <a:xfrm>
            <a:off x="5530508" y="0"/>
            <a:ext cx="3635896" cy="430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8">
            <a:extLst>
              <a:ext uri="{FF2B5EF4-FFF2-40B4-BE49-F238E27FC236}">
                <a16:creationId xmlns:a16="http://schemas.microsoft.com/office/drawing/2014/main" id="{8B97DC02-C3F9-571F-A57F-DB691F7D2BA4}"/>
              </a:ext>
            </a:extLst>
          </p:cNvPr>
          <p:cNvSpPr txBox="1">
            <a:spLocks noChangeArrowheads="1"/>
          </p:cNvSpPr>
          <p:nvPr/>
        </p:nvSpPr>
        <p:spPr bwMode="auto">
          <a:xfrm>
            <a:off x="3166248" y="4340195"/>
            <a:ext cx="4896544" cy="1200329"/>
          </a:xfrm>
          <a:prstGeom prst="rect">
            <a:avLst/>
          </a:prstGeom>
          <a:noFill/>
          <a:ln w="9525">
            <a:solidFill>
              <a:srgbClr val="FFFF00"/>
            </a:solidFill>
            <a:miter lim="800000"/>
            <a:headEnd/>
            <a:tailEnd/>
          </a:ln>
        </p:spPr>
        <p:txBody>
          <a:bodyPr wrap="square">
            <a:spAutoFit/>
          </a:bodyPr>
          <a:lstStyle/>
          <a:p>
            <a:pPr>
              <a:defRPr/>
            </a:pPr>
            <a:r>
              <a:rPr lang="en-GB" sz="2400" b="1" i="1" dirty="0">
                <a:ln>
                  <a:solidFill>
                    <a:srgbClr val="FFC000"/>
                  </a:solidFill>
                </a:ln>
              </a:rPr>
              <a:t>There is bursa </a:t>
            </a:r>
            <a:r>
              <a:rPr lang="en-GB" sz="2400" b="1" i="1" dirty="0" err="1">
                <a:ln>
                  <a:solidFill>
                    <a:srgbClr val="FFC000"/>
                  </a:solidFill>
                </a:ln>
              </a:rPr>
              <a:t>omentalis</a:t>
            </a:r>
            <a:r>
              <a:rPr lang="en-GB" sz="2400" b="1" i="1" dirty="0">
                <a:ln>
                  <a:solidFill>
                    <a:srgbClr val="FFC000"/>
                  </a:solidFill>
                </a:ln>
              </a:rPr>
              <a:t> between posterior surface of stomach and these organs</a:t>
            </a:r>
            <a:endParaRPr lang="sr-Latn-CS" sz="2400" b="1" i="1" dirty="0">
              <a:ln>
                <a:solidFill>
                  <a:srgbClr val="FFC000"/>
                </a:solidFill>
              </a:ln>
            </a:endParaRPr>
          </a:p>
        </p:txBody>
      </p:sp>
      <p:sp>
        <p:nvSpPr>
          <p:cNvPr id="4" name="TextBox 3">
            <a:extLst>
              <a:ext uri="{FF2B5EF4-FFF2-40B4-BE49-F238E27FC236}">
                <a16:creationId xmlns:a16="http://schemas.microsoft.com/office/drawing/2014/main" id="{282839D1-8F79-D573-5FC3-DA336662BE9F}"/>
              </a:ext>
            </a:extLst>
          </p:cNvPr>
          <p:cNvSpPr txBox="1"/>
          <p:nvPr/>
        </p:nvSpPr>
        <p:spPr>
          <a:xfrm>
            <a:off x="2987824" y="5802679"/>
            <a:ext cx="6264695" cy="830997"/>
          </a:xfrm>
          <a:prstGeom prst="rect">
            <a:avLst/>
          </a:prstGeom>
          <a:noFill/>
        </p:spPr>
        <p:txBody>
          <a:bodyPr wrap="square">
            <a:spAutoFit/>
          </a:bodyPr>
          <a:lstStyle/>
          <a:p>
            <a:pPr>
              <a:buFontTx/>
              <a:buChar char="-"/>
              <a:defRPr/>
            </a:pPr>
            <a:r>
              <a:rPr lang="sr-Latn-CS" sz="2400" b="1" i="1" dirty="0">
                <a:ln>
                  <a:solidFill>
                    <a:srgbClr val="FFC000"/>
                  </a:solidFill>
                </a:ln>
              </a:rPr>
              <a:t> </a:t>
            </a:r>
            <a:r>
              <a:rPr lang="en-GB" sz="2400" b="1" i="1" dirty="0">
                <a:ln>
                  <a:solidFill>
                    <a:srgbClr val="FFC000"/>
                  </a:solidFill>
                </a:ln>
              </a:rPr>
              <a:t>Left dome of diaphragm and the splenic artery are also the parts of bed of stomach</a:t>
            </a:r>
            <a:endParaRPr lang="sr-Latn-CS" sz="2400" b="1" i="1" dirty="0">
              <a:ln>
                <a:solidFill>
                  <a:srgbClr val="FFC000"/>
                </a:solidFill>
              </a:ln>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 calcmode="lin" valueType="num">
                                      <p:cBhvr additive="base">
                                        <p:cTn id="3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5" descr="Omentum min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318543"/>
            <a:ext cx="7637462" cy="444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5" name="TextBox 2"/>
          <p:cNvSpPr txBox="1">
            <a:spLocks noChangeArrowheads="1"/>
          </p:cNvSpPr>
          <p:nvPr/>
        </p:nvSpPr>
        <p:spPr bwMode="auto">
          <a:xfrm>
            <a:off x="-36512" y="280317"/>
            <a:ext cx="918051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000" dirty="0"/>
              <a:t>The stomach is covered by visceral peritoneum, except in a small area posterior to the </a:t>
            </a:r>
            <a:br>
              <a:rPr lang="en-GB" sz="2000" dirty="0"/>
            </a:br>
            <a:r>
              <a:rPr lang="en-GB" sz="2000" dirty="0" err="1"/>
              <a:t>cardial</a:t>
            </a:r>
            <a:r>
              <a:rPr lang="en-GB" sz="2000" dirty="0"/>
              <a:t> orifice. </a:t>
            </a:r>
            <a:br>
              <a:rPr lang="en-GB" sz="2000" dirty="0"/>
            </a:br>
            <a:r>
              <a:rPr lang="en-GB" sz="2000" dirty="0"/>
              <a:t>Double-layered fold of visceral peritoneum that is attached to lesser curvature of stomach  is </a:t>
            </a:r>
            <a:r>
              <a:rPr lang="en-GB" sz="2000" b="1" dirty="0">
                <a:solidFill>
                  <a:srgbClr val="FFC000"/>
                </a:solidFill>
              </a:rPr>
              <a:t>lesser </a:t>
            </a:r>
            <a:r>
              <a:rPr lang="en-GB" sz="2000" b="1" dirty="0" err="1">
                <a:solidFill>
                  <a:srgbClr val="FFC000"/>
                </a:solidFill>
              </a:rPr>
              <a:t>omentum</a:t>
            </a:r>
            <a:r>
              <a:rPr lang="en-GB" sz="2000" b="1" dirty="0">
                <a:solidFill>
                  <a:srgbClr val="FFC000"/>
                </a:solidFill>
              </a:rPr>
              <a:t> (</a:t>
            </a:r>
            <a:r>
              <a:rPr lang="en-GB" sz="2000" b="1" dirty="0" err="1">
                <a:solidFill>
                  <a:srgbClr val="FFC000"/>
                </a:solidFill>
              </a:rPr>
              <a:t>omentum</a:t>
            </a:r>
            <a:r>
              <a:rPr lang="en-GB" sz="2000" b="1" dirty="0">
                <a:solidFill>
                  <a:srgbClr val="FFC000"/>
                </a:solidFill>
              </a:rPr>
              <a:t> minus) </a:t>
            </a:r>
            <a:r>
              <a:rPr lang="en-GB" sz="2000" dirty="0"/>
              <a:t>and double-layered fold of visceral peritoneum that is attached to greater curvature of stomach  is </a:t>
            </a:r>
            <a:r>
              <a:rPr lang="en-GB" sz="2000" b="1" dirty="0">
                <a:solidFill>
                  <a:srgbClr val="FFC000"/>
                </a:solidFill>
              </a:rPr>
              <a:t>greater </a:t>
            </a:r>
            <a:r>
              <a:rPr lang="en-GB" sz="2000" b="1" dirty="0" err="1">
                <a:solidFill>
                  <a:srgbClr val="FFC000"/>
                </a:solidFill>
              </a:rPr>
              <a:t>omentum</a:t>
            </a:r>
            <a:r>
              <a:rPr lang="en-GB" sz="2000" b="1" dirty="0">
                <a:solidFill>
                  <a:srgbClr val="FFC000"/>
                </a:solidFill>
              </a:rPr>
              <a:t> (</a:t>
            </a:r>
            <a:r>
              <a:rPr lang="en-GB" sz="2000" b="1" dirty="0" err="1">
                <a:solidFill>
                  <a:srgbClr val="FFC000"/>
                </a:solidFill>
              </a:rPr>
              <a:t>omentum</a:t>
            </a:r>
            <a:r>
              <a:rPr lang="en-GB" sz="2000" b="1" dirty="0">
                <a:solidFill>
                  <a:srgbClr val="FFC000"/>
                </a:solidFill>
              </a:rPr>
              <a:t> majus)</a:t>
            </a:r>
            <a:br>
              <a:rPr lang="en-GB" sz="2000" dirty="0"/>
            </a:br>
            <a:endParaRPr lang="sr-Latn-CS" sz="2000" b="1" dirty="0"/>
          </a:p>
        </p:txBody>
      </p:sp>
      <p:sp>
        <p:nvSpPr>
          <p:cNvPr id="84997" name="TextBox 4"/>
          <p:cNvSpPr txBox="1">
            <a:spLocks noChangeArrowheads="1"/>
          </p:cNvSpPr>
          <p:nvPr/>
        </p:nvSpPr>
        <p:spPr bwMode="auto">
          <a:xfrm>
            <a:off x="4000500" y="4357688"/>
            <a:ext cx="995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1800" b="1">
                <a:solidFill>
                  <a:srgbClr val="FFFF00"/>
                </a:solidFill>
              </a:rPr>
              <a:t>OMinus</a:t>
            </a:r>
          </a:p>
        </p:txBody>
      </p:sp>
      <p:sp>
        <p:nvSpPr>
          <p:cNvPr id="84998" name="TextBox 5"/>
          <p:cNvSpPr txBox="1">
            <a:spLocks noChangeArrowheads="1"/>
          </p:cNvSpPr>
          <p:nvPr/>
        </p:nvSpPr>
        <p:spPr bwMode="auto">
          <a:xfrm>
            <a:off x="3857625" y="5715000"/>
            <a:ext cx="973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1800" b="1">
                <a:solidFill>
                  <a:srgbClr val="FF0000"/>
                </a:solidFill>
              </a:rPr>
              <a:t>OMajus</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Rot="1" noChangeArrowheads="1"/>
          </p:cNvSpPr>
          <p:nvPr/>
        </p:nvSpPr>
        <p:spPr bwMode="auto">
          <a:xfrm>
            <a:off x="0" y="285750"/>
            <a:ext cx="7308304" cy="490538"/>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en-GB" sz="2800" kern="0" dirty="0">
                <a:effectLst>
                  <a:outerShdw blurRad="38100" dist="38100" dir="2700000" algn="tl">
                    <a:srgbClr val="000000"/>
                  </a:outerShdw>
                </a:effectLst>
                <a:latin typeface="Comic Sans MS" pitchFamily="66" charset="0"/>
              </a:rPr>
              <a:t>Lesser </a:t>
            </a:r>
            <a:r>
              <a:rPr lang="en-GB" sz="2800" kern="0" dirty="0" err="1">
                <a:effectLst>
                  <a:outerShdw blurRad="38100" dist="38100" dir="2700000" algn="tl">
                    <a:srgbClr val="000000"/>
                  </a:outerShdw>
                </a:effectLst>
                <a:latin typeface="Comic Sans MS" pitchFamily="66" charset="0"/>
              </a:rPr>
              <a:t>omentum</a:t>
            </a:r>
            <a:r>
              <a:rPr lang="en-GB" sz="2800" kern="0" dirty="0">
                <a:effectLst>
                  <a:outerShdw blurRad="38100" dist="38100" dir="2700000" algn="tl">
                    <a:srgbClr val="000000"/>
                  </a:outerShdw>
                </a:effectLst>
                <a:latin typeface="Comic Sans MS" pitchFamily="66" charset="0"/>
              </a:rPr>
              <a:t> (</a:t>
            </a:r>
            <a:r>
              <a:rPr lang="sr-Latn-CS" sz="2800" kern="0" dirty="0" err="1">
                <a:effectLst>
                  <a:outerShdw blurRad="38100" dist="38100" dir="2700000" algn="tl">
                    <a:srgbClr val="000000"/>
                  </a:outerShdw>
                </a:effectLst>
                <a:latin typeface="Comic Sans MS" pitchFamily="66" charset="0"/>
              </a:rPr>
              <a:t>Omentum</a:t>
            </a:r>
            <a:r>
              <a:rPr lang="sr-Latn-CS" sz="2800" kern="0" dirty="0">
                <a:effectLst>
                  <a:outerShdw blurRad="38100" dist="38100" dir="2700000" algn="tl">
                    <a:srgbClr val="000000"/>
                  </a:outerShdw>
                </a:effectLst>
                <a:latin typeface="Comic Sans MS" pitchFamily="66" charset="0"/>
              </a:rPr>
              <a:t> minus</a:t>
            </a:r>
            <a:r>
              <a:rPr lang="en-GB" sz="2800" kern="0" dirty="0">
                <a:effectLst>
                  <a:outerShdw blurRad="38100" dist="38100" dir="2700000" algn="tl">
                    <a:srgbClr val="000000"/>
                  </a:outerShdw>
                </a:effectLst>
                <a:latin typeface="Comic Sans MS" pitchFamily="66" charset="0"/>
              </a:rPr>
              <a:t>)</a:t>
            </a:r>
            <a:endParaRPr lang="en-US" sz="2800" kern="0" dirty="0">
              <a:effectLst>
                <a:outerShdw blurRad="38100" dist="38100" dir="2700000" algn="tl">
                  <a:srgbClr val="000000"/>
                </a:outerShdw>
              </a:effectLst>
              <a:latin typeface="Comic Sans MS" pitchFamily="66" charset="0"/>
            </a:endParaRPr>
          </a:p>
        </p:txBody>
      </p:sp>
      <p:sp>
        <p:nvSpPr>
          <p:cNvPr id="86019" name="TextBox 2"/>
          <p:cNvSpPr txBox="1">
            <a:spLocks noChangeArrowheads="1"/>
          </p:cNvSpPr>
          <p:nvPr/>
        </p:nvSpPr>
        <p:spPr bwMode="auto">
          <a:xfrm>
            <a:off x="0" y="1000125"/>
            <a:ext cx="9144000" cy="364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2000" b="1" dirty="0"/>
              <a:t>* </a:t>
            </a:r>
            <a:r>
              <a:rPr lang="en-GB" sz="2000" dirty="0"/>
              <a:t>Double-layered fold of visceral peritoneum, quadrangular, in frontal plane</a:t>
            </a:r>
            <a:endParaRPr lang="en-GB" sz="2000" b="1" dirty="0"/>
          </a:p>
          <a:p>
            <a:pPr>
              <a:spcBef>
                <a:spcPct val="0"/>
              </a:spcBef>
              <a:buClrTx/>
              <a:buSzTx/>
              <a:buFontTx/>
              <a:buNone/>
            </a:pPr>
            <a:endParaRPr lang="en-GB" sz="2000" b="1" dirty="0"/>
          </a:p>
          <a:p>
            <a:pPr>
              <a:spcBef>
                <a:spcPct val="0"/>
              </a:spcBef>
              <a:buClrTx/>
              <a:buSzTx/>
              <a:buFontTx/>
              <a:buNone/>
            </a:pPr>
            <a:r>
              <a:rPr lang="en-GB" sz="2000" b="1" dirty="0"/>
              <a:t>* </a:t>
            </a:r>
            <a:r>
              <a:rPr lang="en-GB" sz="1800" b="1" dirty="0"/>
              <a:t>C</a:t>
            </a:r>
            <a:r>
              <a:rPr lang="en-GB" sz="1800" dirty="0"/>
              <a:t>onnects the lesser curvature of the stomach and the proximal part of the duodenum to the liver. It also connects the stomach to a triad of structures that run between the duodenum and liver in the free edge of the lesser </a:t>
            </a:r>
            <a:r>
              <a:rPr lang="en-GB" sz="1800" dirty="0" err="1"/>
              <a:t>omentum</a:t>
            </a:r>
            <a:endParaRPr lang="en-GB" sz="1800" b="1" dirty="0"/>
          </a:p>
          <a:p>
            <a:pPr>
              <a:spcBef>
                <a:spcPct val="0"/>
              </a:spcBef>
              <a:buClrTx/>
              <a:buSzTx/>
              <a:buFontTx/>
              <a:buNone/>
            </a:pPr>
            <a:endParaRPr lang="en-GB" sz="2000" b="1" dirty="0"/>
          </a:p>
          <a:p>
            <a:pPr>
              <a:spcBef>
                <a:spcPct val="0"/>
              </a:spcBef>
              <a:buClrTx/>
              <a:buSzTx/>
              <a:buFontTx/>
              <a:buNone/>
            </a:pPr>
            <a:r>
              <a:rPr lang="en-GB" sz="2000" b="1" dirty="0"/>
              <a:t>* Consists of 2 ligaments</a:t>
            </a:r>
            <a:r>
              <a:rPr lang="sr-Latn-CS" sz="2000" b="1" dirty="0"/>
              <a:t>:</a:t>
            </a:r>
          </a:p>
          <a:p>
            <a:pPr>
              <a:spcBef>
                <a:spcPct val="0"/>
              </a:spcBef>
              <a:buClrTx/>
              <a:buSzTx/>
              <a:buFontTx/>
              <a:buNone/>
            </a:pPr>
            <a:endParaRPr lang="sr-Latn-CS" sz="2000" b="1" dirty="0"/>
          </a:p>
          <a:p>
            <a:pPr>
              <a:lnSpc>
                <a:spcPct val="200000"/>
              </a:lnSpc>
              <a:spcBef>
                <a:spcPct val="0"/>
              </a:spcBef>
              <a:buClrTx/>
              <a:buSzTx/>
              <a:buFontTx/>
              <a:buNone/>
            </a:pPr>
            <a:r>
              <a:rPr lang="sr-Latn-CS" sz="2000" b="1" dirty="0">
                <a:solidFill>
                  <a:srgbClr val="FFFF00"/>
                </a:solidFill>
              </a:rPr>
              <a:t>- </a:t>
            </a:r>
            <a:r>
              <a:rPr lang="sr-Latn-CS" sz="2000" b="1" dirty="0" err="1">
                <a:solidFill>
                  <a:srgbClr val="FFFF00"/>
                </a:solidFill>
              </a:rPr>
              <a:t>hepatogastric</a:t>
            </a:r>
            <a:r>
              <a:rPr lang="en-GB" sz="2000" b="1" dirty="0">
                <a:solidFill>
                  <a:srgbClr val="FFFF00"/>
                </a:solidFill>
              </a:rPr>
              <a:t> ligament</a:t>
            </a:r>
            <a:endParaRPr lang="sr-Latn-CS" sz="2000" b="1" dirty="0">
              <a:solidFill>
                <a:srgbClr val="FFFF00"/>
              </a:solidFill>
            </a:endParaRPr>
          </a:p>
          <a:p>
            <a:pPr>
              <a:lnSpc>
                <a:spcPct val="200000"/>
              </a:lnSpc>
              <a:spcBef>
                <a:spcPct val="0"/>
              </a:spcBef>
              <a:buClrTx/>
              <a:buSzTx/>
              <a:buFontTx/>
              <a:buNone/>
            </a:pPr>
            <a:r>
              <a:rPr lang="sr-Latn-CS" sz="2000" b="1" dirty="0">
                <a:solidFill>
                  <a:srgbClr val="FFFF00"/>
                </a:solidFill>
              </a:rPr>
              <a:t> - </a:t>
            </a:r>
            <a:r>
              <a:rPr lang="sr-Latn-CS" sz="2000" b="1" dirty="0" err="1">
                <a:solidFill>
                  <a:srgbClr val="FFFF00"/>
                </a:solidFill>
              </a:rPr>
              <a:t>hepatoduodenal</a:t>
            </a:r>
            <a:r>
              <a:rPr lang="en-GB" sz="2000" b="1" dirty="0">
                <a:solidFill>
                  <a:srgbClr val="FFFF00"/>
                </a:solidFill>
              </a:rPr>
              <a:t> ligament</a:t>
            </a:r>
            <a:endParaRPr lang="sr-Latn-CS" sz="2000" b="1" dirty="0">
              <a:solidFill>
                <a:srgbClr val="FFFF00"/>
              </a:solidFill>
            </a:endParaRPr>
          </a:p>
        </p:txBody>
      </p:sp>
      <p:pic>
        <p:nvPicPr>
          <p:cNvPr id="86020" name="Picture 2"/>
          <p:cNvPicPr>
            <a:picLocks noChangeAspect="1" noChangeArrowheads="1"/>
          </p:cNvPicPr>
          <p:nvPr/>
        </p:nvPicPr>
        <p:blipFill>
          <a:blip r:embed="rId2">
            <a:extLst>
              <a:ext uri="{28A0092B-C50C-407E-A947-70E740481C1C}">
                <a14:useLocalDpi xmlns:a14="http://schemas.microsoft.com/office/drawing/2010/main" val="0"/>
              </a:ext>
            </a:extLst>
          </a:blip>
          <a:srcRect l="30469" t="27187" r="29102" b="29688"/>
          <a:stretch>
            <a:fillRect/>
          </a:stretch>
        </p:blipFill>
        <p:spPr bwMode="auto">
          <a:xfrm>
            <a:off x="3347864" y="2604697"/>
            <a:ext cx="5915025"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Rot="1" noChangeArrowheads="1"/>
          </p:cNvSpPr>
          <p:nvPr/>
        </p:nvSpPr>
        <p:spPr bwMode="auto">
          <a:xfrm>
            <a:off x="398236" y="10995"/>
            <a:ext cx="7990188" cy="490538"/>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en-GB" sz="2800" kern="0" dirty="0">
                <a:effectLst>
                  <a:outerShdw blurRad="38100" dist="38100" dir="2700000" algn="tl">
                    <a:srgbClr val="000000"/>
                  </a:outerShdw>
                </a:effectLst>
                <a:latin typeface="Comic Sans MS" pitchFamily="66" charset="0"/>
              </a:rPr>
              <a:t>Greater </a:t>
            </a:r>
            <a:r>
              <a:rPr lang="en-GB" sz="2800" kern="0" dirty="0" err="1">
                <a:effectLst>
                  <a:outerShdw blurRad="38100" dist="38100" dir="2700000" algn="tl">
                    <a:srgbClr val="000000"/>
                  </a:outerShdw>
                </a:effectLst>
                <a:latin typeface="Comic Sans MS" pitchFamily="66" charset="0"/>
              </a:rPr>
              <a:t>omentum</a:t>
            </a:r>
            <a:r>
              <a:rPr lang="en-GB" sz="2800" kern="0" dirty="0">
                <a:effectLst>
                  <a:outerShdw blurRad="38100" dist="38100" dir="2700000" algn="tl">
                    <a:srgbClr val="000000"/>
                  </a:outerShdw>
                </a:effectLst>
                <a:latin typeface="Comic Sans MS" pitchFamily="66" charset="0"/>
              </a:rPr>
              <a:t> (</a:t>
            </a:r>
            <a:r>
              <a:rPr lang="sr-Latn-CS" sz="2800" kern="0" dirty="0" err="1">
                <a:effectLst>
                  <a:outerShdw blurRad="38100" dist="38100" dir="2700000" algn="tl">
                    <a:srgbClr val="000000"/>
                  </a:outerShdw>
                </a:effectLst>
                <a:latin typeface="Comic Sans MS" pitchFamily="66" charset="0"/>
              </a:rPr>
              <a:t>Omentum</a:t>
            </a:r>
            <a:r>
              <a:rPr lang="sr-Latn-CS" sz="2800" kern="0" dirty="0">
                <a:effectLst>
                  <a:outerShdw blurRad="38100" dist="38100" dir="2700000" algn="tl">
                    <a:srgbClr val="000000"/>
                  </a:outerShdw>
                </a:effectLst>
                <a:latin typeface="Comic Sans MS" pitchFamily="66" charset="0"/>
              </a:rPr>
              <a:t> </a:t>
            </a:r>
            <a:r>
              <a:rPr lang="sr-Latn-CS" sz="2800" kern="0" dirty="0" err="1">
                <a:effectLst>
                  <a:outerShdw blurRad="38100" dist="38100" dir="2700000" algn="tl">
                    <a:srgbClr val="000000"/>
                  </a:outerShdw>
                </a:effectLst>
                <a:latin typeface="Comic Sans MS" pitchFamily="66" charset="0"/>
              </a:rPr>
              <a:t>majus</a:t>
            </a:r>
            <a:r>
              <a:rPr lang="en-GB" sz="2800" kern="0" dirty="0">
                <a:effectLst>
                  <a:outerShdw blurRad="38100" dist="38100" dir="2700000" algn="tl">
                    <a:srgbClr val="000000"/>
                  </a:outerShdw>
                </a:effectLst>
                <a:latin typeface="Comic Sans MS" pitchFamily="66" charset="0"/>
              </a:rPr>
              <a:t>)</a:t>
            </a:r>
            <a:endParaRPr lang="en-US" sz="2800" kern="0" dirty="0">
              <a:effectLst>
                <a:outerShdw blurRad="38100" dist="38100" dir="2700000" algn="tl">
                  <a:srgbClr val="000000"/>
                </a:outerShdw>
              </a:effectLst>
              <a:latin typeface="Comic Sans MS" pitchFamily="66" charset="0"/>
            </a:endParaRPr>
          </a:p>
        </p:txBody>
      </p:sp>
      <p:sp>
        <p:nvSpPr>
          <p:cNvPr id="87045" name="TextBox 3"/>
          <p:cNvSpPr txBox="1">
            <a:spLocks noChangeArrowheads="1"/>
          </p:cNvSpPr>
          <p:nvPr/>
        </p:nvSpPr>
        <p:spPr bwMode="auto">
          <a:xfrm>
            <a:off x="257164" y="2096036"/>
            <a:ext cx="29090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Char char="-"/>
            </a:pPr>
            <a:r>
              <a:rPr lang="en-GB" sz="2000" b="1" dirty="0"/>
              <a:t> </a:t>
            </a:r>
            <a:r>
              <a:rPr lang="en-GB" sz="2000" b="1" dirty="0">
                <a:solidFill>
                  <a:srgbClr val="FFFF00"/>
                </a:solidFill>
              </a:rPr>
              <a:t>G</a:t>
            </a:r>
            <a:r>
              <a:rPr lang="sr-Latn-CS" sz="2000" b="1" dirty="0" err="1">
                <a:solidFill>
                  <a:srgbClr val="FFFF00"/>
                </a:solidFill>
              </a:rPr>
              <a:t>astophrenic</a:t>
            </a:r>
            <a:r>
              <a:rPr lang="en-GB" sz="2000" b="1" dirty="0">
                <a:solidFill>
                  <a:srgbClr val="FFFF00"/>
                </a:solidFill>
              </a:rPr>
              <a:t> ligament</a:t>
            </a:r>
            <a:endParaRPr lang="sr-Latn-CS" sz="2000" b="1" dirty="0">
              <a:solidFill>
                <a:srgbClr val="FFFF00"/>
              </a:solidFill>
            </a:endParaRPr>
          </a:p>
          <a:p>
            <a:pPr>
              <a:spcBef>
                <a:spcPct val="0"/>
              </a:spcBef>
              <a:buClrTx/>
              <a:buSzTx/>
              <a:buFontTx/>
              <a:buChar char="-"/>
            </a:pPr>
            <a:r>
              <a:rPr lang="sr-Latn-CS" sz="2000" b="1" dirty="0">
                <a:solidFill>
                  <a:srgbClr val="FFFF00"/>
                </a:solidFill>
              </a:rPr>
              <a:t> </a:t>
            </a:r>
            <a:r>
              <a:rPr lang="en-GB" sz="2000" b="1" dirty="0">
                <a:solidFill>
                  <a:srgbClr val="FFFF00"/>
                </a:solidFill>
              </a:rPr>
              <a:t>Gastrosplenic ligament</a:t>
            </a:r>
            <a:r>
              <a:rPr lang="sr-Latn-CS" sz="2000" b="1" dirty="0">
                <a:solidFill>
                  <a:srgbClr val="FFFF00"/>
                </a:solidFill>
              </a:rPr>
              <a:t> </a:t>
            </a:r>
            <a:endParaRPr lang="en-GB" sz="2000" b="1" dirty="0">
              <a:solidFill>
                <a:srgbClr val="FFFF00"/>
              </a:solidFill>
            </a:endParaRPr>
          </a:p>
          <a:p>
            <a:pPr>
              <a:spcBef>
                <a:spcPct val="0"/>
              </a:spcBef>
              <a:buClrTx/>
              <a:buSzTx/>
              <a:buFontTx/>
              <a:buChar char="-"/>
            </a:pPr>
            <a:r>
              <a:rPr lang="en-GB" sz="2000" b="1" dirty="0">
                <a:solidFill>
                  <a:srgbClr val="FFFF00"/>
                </a:solidFill>
              </a:rPr>
              <a:t> G</a:t>
            </a:r>
            <a:r>
              <a:rPr lang="sr-Latn-CS" sz="2000" b="1" dirty="0" err="1">
                <a:solidFill>
                  <a:srgbClr val="FFFF00"/>
                </a:solidFill>
              </a:rPr>
              <a:t>astrocoli</a:t>
            </a:r>
            <a:r>
              <a:rPr lang="en-GB" sz="2000" b="1" dirty="0">
                <a:solidFill>
                  <a:srgbClr val="FFFF00"/>
                </a:solidFill>
              </a:rPr>
              <a:t>c ligament</a:t>
            </a:r>
            <a:endParaRPr lang="sr-Latn-CS" sz="2000" b="1" dirty="0">
              <a:solidFill>
                <a:srgbClr val="FFFF00"/>
              </a:solidFill>
            </a:endParaRPr>
          </a:p>
        </p:txBody>
      </p:sp>
      <p:sp>
        <p:nvSpPr>
          <p:cNvPr id="87046" name="Rectangle 9"/>
          <p:cNvSpPr>
            <a:spLocks noChangeArrowheads="1"/>
          </p:cNvSpPr>
          <p:nvPr/>
        </p:nvSpPr>
        <p:spPr bwMode="auto">
          <a:xfrm>
            <a:off x="0" y="785813"/>
            <a:ext cx="507206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marL="342900" indent="-342900">
              <a:spcBef>
                <a:spcPct val="0"/>
              </a:spcBef>
              <a:buClrTx/>
              <a:buSzTx/>
              <a:buFont typeface="Arial" panose="020B0604020202020204" pitchFamily="34" charset="0"/>
              <a:buChar char="•"/>
            </a:pPr>
            <a:r>
              <a:rPr lang="en-GB" sz="2000" dirty="0"/>
              <a:t>Double-layered fold of visceral peritoneum attached to greater curvature of stomach</a:t>
            </a:r>
          </a:p>
          <a:p>
            <a:pPr>
              <a:spcBef>
                <a:spcPct val="0"/>
              </a:spcBef>
              <a:buClrTx/>
              <a:buSzTx/>
              <a:buNone/>
            </a:pPr>
            <a:endParaRPr lang="en-GB" sz="2000" dirty="0"/>
          </a:p>
          <a:p>
            <a:pPr marL="342900" indent="-342900">
              <a:spcBef>
                <a:spcPct val="0"/>
              </a:spcBef>
              <a:buClrTx/>
              <a:buSzTx/>
              <a:buFont typeface="Arial" panose="020B0604020202020204" pitchFamily="34" charset="0"/>
              <a:buChar char="•"/>
            </a:pPr>
            <a:r>
              <a:rPr lang="en-GB" sz="2000" b="1" dirty="0"/>
              <a:t>Consists of 3 ligaments:</a:t>
            </a:r>
            <a:endParaRPr lang="sr-Latn-CS" sz="2000" b="1" dirty="0"/>
          </a:p>
        </p:txBody>
      </p:sp>
      <p:pic>
        <p:nvPicPr>
          <p:cNvPr id="87047" name="Picture 2"/>
          <p:cNvPicPr>
            <a:picLocks noChangeAspect="1" noChangeArrowheads="1"/>
          </p:cNvPicPr>
          <p:nvPr/>
        </p:nvPicPr>
        <p:blipFill>
          <a:blip r:embed="rId2">
            <a:extLst>
              <a:ext uri="{28A0092B-C50C-407E-A947-70E740481C1C}">
                <a14:useLocalDpi xmlns:a14="http://schemas.microsoft.com/office/drawing/2010/main" val="0"/>
              </a:ext>
            </a:extLst>
          </a:blip>
          <a:srcRect l="30469" t="27187" r="29102" b="29688"/>
          <a:stretch>
            <a:fillRect/>
          </a:stretch>
        </p:blipFill>
        <p:spPr bwMode="auto">
          <a:xfrm>
            <a:off x="5172516" y="634016"/>
            <a:ext cx="394335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DD55334-2939-1904-413A-C046132878FE}"/>
              </a:ext>
            </a:extLst>
          </p:cNvPr>
          <p:cNvSpPr txBox="1"/>
          <p:nvPr/>
        </p:nvSpPr>
        <p:spPr>
          <a:xfrm>
            <a:off x="14468" y="3395399"/>
            <a:ext cx="5200656" cy="2556534"/>
          </a:xfrm>
          <a:prstGeom prst="rect">
            <a:avLst/>
          </a:prstGeom>
          <a:noFill/>
        </p:spPr>
        <p:txBody>
          <a:bodyPr wrap="square">
            <a:spAutoFit/>
          </a:bodyPr>
          <a:lstStyle/>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Distally to colon transversum, gastrocolic ligament is continued by </a:t>
            </a:r>
            <a:r>
              <a:rPr lang="en-GB" dirty="0">
                <a:latin typeface="+mn-lt"/>
                <a:ea typeface="Calibri" panose="020F0502020204030204" pitchFamily="34" charset="0"/>
                <a:cs typeface="Times New Roman" panose="02020603050405020304" pitchFamily="18" charset="0"/>
              </a:rPr>
              <a:t>t</a:t>
            </a:r>
            <a:r>
              <a:rPr lang="en-GB" sz="1800" dirty="0">
                <a:effectLst/>
                <a:latin typeface="+mn-lt"/>
                <a:ea typeface="Calibri" panose="020F0502020204030204" pitchFamily="34" charset="0"/>
                <a:cs typeface="Times New Roman" panose="02020603050405020304" pitchFamily="18" charset="0"/>
              </a:rPr>
              <a:t>he greatest part  of greater </a:t>
            </a:r>
            <a:r>
              <a:rPr lang="en-GB" sz="1800" dirty="0" err="1">
                <a:effectLst/>
                <a:latin typeface="+mn-lt"/>
                <a:ea typeface="Calibri" panose="020F0502020204030204" pitchFamily="34" charset="0"/>
                <a:cs typeface="Times New Roman" panose="02020603050405020304" pitchFamily="18" charset="0"/>
              </a:rPr>
              <a:t>omentum</a:t>
            </a:r>
            <a:r>
              <a:rPr lang="en-GB" sz="1800" dirty="0">
                <a:effectLst/>
                <a:latin typeface="+mn-lt"/>
                <a:ea typeface="Calibri" panose="020F0502020204030204" pitchFamily="34" charset="0"/>
                <a:cs typeface="Times New Roman" panose="02020603050405020304" pitchFamily="18" charset="0"/>
              </a:rPr>
              <a:t>, which is four-layered peritoneal fold that hangs down like an apron from the greater curvature of the stomach and the proximal part of the duodenum.</a:t>
            </a:r>
          </a:p>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After descending, it folds back and attaches to the anterior surface of the transverse colon and its mesentery.</a:t>
            </a:r>
          </a:p>
        </p:txBody>
      </p:sp>
      <p:pic>
        <p:nvPicPr>
          <p:cNvPr id="4" name="Picture 3">
            <a:extLst>
              <a:ext uri="{FF2B5EF4-FFF2-40B4-BE49-F238E27FC236}">
                <a16:creationId xmlns:a16="http://schemas.microsoft.com/office/drawing/2014/main" id="{31F5BCD2-D794-01A9-4975-79D498EB2C5B}"/>
              </a:ext>
            </a:extLst>
          </p:cNvPr>
          <p:cNvPicPr>
            <a:picLocks noChangeAspect="1"/>
          </p:cNvPicPr>
          <p:nvPr/>
        </p:nvPicPr>
        <p:blipFill>
          <a:blip r:embed="rId3"/>
          <a:stretch>
            <a:fillRect/>
          </a:stretch>
        </p:blipFill>
        <p:spPr>
          <a:xfrm>
            <a:off x="5100198" y="3560279"/>
            <a:ext cx="4043802" cy="2971724"/>
          </a:xfrm>
          <a:prstGeom prst="rect">
            <a:avLst/>
          </a:prstGeom>
        </p:spPr>
      </p:pic>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24374" r="39063" b="17500"/>
          <a:stretch>
            <a:fillRect/>
          </a:stretch>
        </p:blipFill>
        <p:spPr bwMode="auto">
          <a:xfrm>
            <a:off x="5323817" y="3418005"/>
            <a:ext cx="381661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81DA07C4-E7FE-57EE-E482-92588F54FA66}"/>
              </a:ext>
            </a:extLst>
          </p:cNvPr>
          <p:cNvSpPr txBox="1"/>
          <p:nvPr/>
        </p:nvSpPr>
        <p:spPr>
          <a:xfrm>
            <a:off x="0" y="764704"/>
            <a:ext cx="8964682" cy="3693319"/>
          </a:xfrm>
          <a:prstGeom prst="rect">
            <a:avLst/>
          </a:prstGeom>
          <a:noFill/>
        </p:spPr>
        <p:txBody>
          <a:bodyPr wrap="square">
            <a:spAutoFit/>
          </a:bodyPr>
          <a:lstStyle/>
          <a:p>
            <a:pPr marL="285750" indent="-285750">
              <a:buFont typeface="Arial" panose="020B0604020202020204" pitchFamily="34" charset="0"/>
              <a:buChar char="•"/>
            </a:pPr>
            <a:r>
              <a:rPr lang="en-GB" dirty="0"/>
              <a:t>The greater </a:t>
            </a:r>
            <a:r>
              <a:rPr lang="en-GB" dirty="0" err="1"/>
              <a:t>omentum</a:t>
            </a:r>
            <a:r>
              <a:rPr lang="en-GB" dirty="0"/>
              <a:t>, large and fat-laden, prevents the visceral peritoneum from adhering to the parietal peritoneum. It has considerable mobility and moves around the peritoneal cavity with peristaltic movements of the viscera.</a:t>
            </a:r>
            <a:br>
              <a:rPr lang="en-GB" dirty="0"/>
            </a:br>
            <a:endParaRPr lang="en-GB" dirty="0"/>
          </a:p>
          <a:p>
            <a:pPr marL="285750" indent="-285750">
              <a:buFont typeface="Arial" panose="020B0604020202020204" pitchFamily="34" charset="0"/>
              <a:buChar char="•"/>
            </a:pPr>
            <a:r>
              <a:rPr lang="en-GB" dirty="0"/>
              <a:t>It is called the “policeman of the abdomen” because it goes to the site of trouble. It often forms adhesions adjacent to an inflamed organ, such as the appendix, sometimes walling it off and thereby protecting other viscera from it. Thus, it is common when entering the abdominal cavity, in either dissection or surgery, to find the </a:t>
            </a:r>
            <a:r>
              <a:rPr lang="en-GB" dirty="0" err="1"/>
              <a:t>omentum</a:t>
            </a:r>
            <a:r>
              <a:rPr lang="en-GB" dirty="0"/>
              <a:t> markedly displaced from the “normal” position in which it is almost always depicted in anatomical illustrations. </a:t>
            </a:r>
            <a:br>
              <a:rPr lang="en-GB" dirty="0"/>
            </a:br>
            <a:endParaRPr lang="en-GB" dirty="0"/>
          </a:p>
          <a:p>
            <a:pPr marL="285750" indent="-285750">
              <a:buFont typeface="Arial" panose="020B0604020202020204" pitchFamily="34" charset="0"/>
              <a:buChar char="•"/>
            </a:pPr>
            <a:r>
              <a:rPr lang="en-GB" dirty="0"/>
              <a:t>The greater </a:t>
            </a:r>
            <a:r>
              <a:rPr lang="en-GB" dirty="0" err="1"/>
              <a:t>omentum</a:t>
            </a:r>
            <a:r>
              <a:rPr lang="en-GB" dirty="0"/>
              <a:t> also cushions the abdominal </a:t>
            </a:r>
            <a:br>
              <a:rPr lang="en-GB" dirty="0"/>
            </a:br>
            <a:r>
              <a:rPr lang="en-GB" dirty="0"/>
              <a:t>organs against injury and forms insulation against loss</a:t>
            </a:r>
            <a:br>
              <a:rPr lang="en-GB" dirty="0"/>
            </a:br>
            <a:r>
              <a:rPr lang="en-GB" dirty="0"/>
              <a:t>of body heat.</a:t>
            </a:r>
          </a:p>
        </p:txBody>
      </p:sp>
      <p:sp>
        <p:nvSpPr>
          <p:cNvPr id="6" name="Rectangle 2">
            <a:extLst>
              <a:ext uri="{FF2B5EF4-FFF2-40B4-BE49-F238E27FC236}">
                <a16:creationId xmlns:a16="http://schemas.microsoft.com/office/drawing/2014/main" id="{284D0C64-3870-F9E2-A6D0-B985CB6CE530}"/>
              </a:ext>
            </a:extLst>
          </p:cNvPr>
          <p:cNvSpPr txBox="1">
            <a:spLocks noRot="1" noChangeArrowheads="1"/>
          </p:cNvSpPr>
          <p:nvPr/>
        </p:nvSpPr>
        <p:spPr bwMode="auto">
          <a:xfrm>
            <a:off x="398236" y="10995"/>
            <a:ext cx="8745764" cy="490538"/>
          </a:xfrm>
          <a:prstGeom prst="rect">
            <a:avLst/>
          </a:prstGeom>
          <a:noFill/>
          <a:ln w="9525">
            <a:noFill/>
            <a:miter lim="800000"/>
            <a:headEnd/>
            <a:tailEnd/>
          </a:ln>
          <a:effectLst/>
        </p:spPr>
        <p:txBody>
          <a:bodyPr/>
          <a:lstStyle/>
          <a:p>
            <a:pPr eaLnBrk="1" hangingPunct="1">
              <a:spcBef>
                <a:spcPct val="20000"/>
              </a:spcBef>
              <a:buClr>
                <a:schemeClr val="hlink"/>
              </a:buClr>
              <a:buSzPct val="70000"/>
              <a:defRPr/>
            </a:pPr>
            <a:r>
              <a:rPr lang="en-GB" sz="2800" kern="0" dirty="0">
                <a:effectLst>
                  <a:outerShdw blurRad="38100" dist="38100" dir="2700000" algn="tl">
                    <a:srgbClr val="000000"/>
                  </a:outerShdw>
                </a:effectLst>
                <a:latin typeface="Comic Sans MS" pitchFamily="66" charset="0"/>
              </a:rPr>
              <a:t>Functions of Greater </a:t>
            </a:r>
            <a:r>
              <a:rPr lang="en-GB" sz="2800" kern="0" dirty="0" err="1">
                <a:effectLst>
                  <a:outerShdw blurRad="38100" dist="38100" dir="2700000" algn="tl">
                    <a:srgbClr val="000000"/>
                  </a:outerShdw>
                </a:effectLst>
                <a:latin typeface="Comic Sans MS" pitchFamily="66" charset="0"/>
              </a:rPr>
              <a:t>omentum</a:t>
            </a:r>
            <a:r>
              <a:rPr lang="en-GB" sz="2800" kern="0" dirty="0">
                <a:effectLst>
                  <a:outerShdw blurRad="38100" dist="38100" dir="2700000" algn="tl">
                    <a:srgbClr val="000000"/>
                  </a:outerShdw>
                </a:effectLst>
                <a:latin typeface="Comic Sans MS" pitchFamily="66" charset="0"/>
              </a:rPr>
              <a:t> (</a:t>
            </a:r>
            <a:r>
              <a:rPr lang="sr-Latn-CS" sz="2800" kern="0" dirty="0" err="1">
                <a:effectLst>
                  <a:outerShdw blurRad="38100" dist="38100" dir="2700000" algn="tl">
                    <a:srgbClr val="000000"/>
                  </a:outerShdw>
                </a:effectLst>
                <a:latin typeface="Comic Sans MS" pitchFamily="66" charset="0"/>
              </a:rPr>
              <a:t>Omentum</a:t>
            </a:r>
            <a:r>
              <a:rPr lang="sr-Latn-CS" sz="2800" kern="0" dirty="0">
                <a:effectLst>
                  <a:outerShdw blurRad="38100" dist="38100" dir="2700000" algn="tl">
                    <a:srgbClr val="000000"/>
                  </a:outerShdw>
                </a:effectLst>
                <a:latin typeface="Comic Sans MS" pitchFamily="66" charset="0"/>
              </a:rPr>
              <a:t> </a:t>
            </a:r>
            <a:r>
              <a:rPr lang="sr-Latn-CS" sz="2800" kern="0" dirty="0" err="1">
                <a:effectLst>
                  <a:outerShdw blurRad="38100" dist="38100" dir="2700000" algn="tl">
                    <a:srgbClr val="000000"/>
                  </a:outerShdw>
                </a:effectLst>
                <a:latin typeface="Comic Sans MS" pitchFamily="66" charset="0"/>
              </a:rPr>
              <a:t>majus</a:t>
            </a:r>
            <a:r>
              <a:rPr lang="en-GB" sz="2800" kern="0" dirty="0">
                <a:effectLst>
                  <a:outerShdw blurRad="38100" dist="38100" dir="2700000" algn="tl">
                    <a:srgbClr val="000000"/>
                  </a:outerShdw>
                </a:effectLst>
                <a:latin typeface="Comic Sans MS" pitchFamily="66" charset="0"/>
              </a:rPr>
              <a:t>)</a:t>
            </a:r>
            <a:endParaRPr lang="en-US" sz="2800" kern="0" dirty="0">
              <a:effectLst>
                <a:outerShdw blurRad="38100" dist="38100" dir="2700000" algn="tl">
                  <a:srgbClr val="000000"/>
                </a:outerShdw>
              </a:effectLst>
              <a:latin typeface="Comic Sans MS" pitchFamily="66"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0" name="Rectangle 6"/>
          <p:cNvSpPr>
            <a:spLocks noGrp="1" noChangeArrowheads="1"/>
          </p:cNvSpPr>
          <p:nvPr>
            <p:ph type="title"/>
          </p:nvPr>
        </p:nvSpPr>
        <p:spPr>
          <a:xfrm>
            <a:off x="457200" y="188913"/>
            <a:ext cx="8229600" cy="431800"/>
          </a:xfrm>
        </p:spPr>
        <p:txBody>
          <a:bodyPr/>
          <a:lstStyle/>
          <a:p>
            <a:pPr>
              <a:defRPr/>
            </a:pPr>
            <a:r>
              <a:rPr lang="en-GB" sz="3200" dirty="0">
                <a:solidFill>
                  <a:srgbClr val="FF9900"/>
                </a:solidFill>
              </a:rPr>
              <a:t>Structure of the stomach</a:t>
            </a:r>
            <a:endParaRPr lang="en-US" sz="3200" dirty="0">
              <a:solidFill>
                <a:srgbClr val="FF9900"/>
              </a:solidFill>
            </a:endParaRPr>
          </a:p>
        </p:txBody>
      </p:sp>
      <p:sp>
        <p:nvSpPr>
          <p:cNvPr id="103431" name="Rectangle 7"/>
          <p:cNvSpPr>
            <a:spLocks noGrp="1" noChangeArrowheads="1"/>
          </p:cNvSpPr>
          <p:nvPr>
            <p:ph type="body" sz="half" idx="1"/>
          </p:nvPr>
        </p:nvSpPr>
        <p:spPr>
          <a:xfrm>
            <a:off x="0" y="642938"/>
            <a:ext cx="9108504" cy="6215062"/>
          </a:xfrm>
        </p:spPr>
        <p:txBody>
          <a:bodyPr/>
          <a:lstStyle/>
          <a:p>
            <a:pPr>
              <a:lnSpc>
                <a:spcPct val="90000"/>
              </a:lnSpc>
              <a:buFont typeface="Wingdings" panose="05000000000000000000" pitchFamily="2" charset="2"/>
              <a:buNone/>
              <a:defRPr/>
            </a:pPr>
            <a:r>
              <a:rPr lang="en-GB" sz="2200" b="1" i="1" dirty="0">
                <a:solidFill>
                  <a:srgbClr val="FF9900"/>
                </a:solidFill>
                <a:effectLst>
                  <a:outerShdw blurRad="38100" dist="38100" dir="2700000" algn="tl">
                    <a:srgbClr val="FFFFFF"/>
                  </a:outerShdw>
                </a:effectLst>
              </a:rPr>
              <a:t>Superficially :</a:t>
            </a:r>
            <a:r>
              <a:rPr lang="sr-Latn-CS" sz="2200" b="1" i="1" dirty="0" err="1">
                <a:solidFill>
                  <a:srgbClr val="FF9900"/>
                </a:solidFill>
                <a:effectLst>
                  <a:outerShdw blurRad="38100" dist="38100" dir="2700000" algn="tl">
                    <a:srgbClr val="FFFFFF"/>
                  </a:outerShdw>
                </a:effectLst>
              </a:rPr>
              <a:t>Tunica</a:t>
            </a:r>
            <a:r>
              <a:rPr lang="sr-Latn-CS" sz="2200" b="1" i="1" dirty="0">
                <a:solidFill>
                  <a:srgbClr val="FF9900"/>
                </a:solidFill>
                <a:effectLst>
                  <a:outerShdw blurRad="38100" dist="38100" dir="2700000" algn="tl">
                    <a:srgbClr val="FFFFFF"/>
                  </a:outerShdw>
                </a:effectLst>
              </a:rPr>
              <a:t> </a:t>
            </a:r>
            <a:r>
              <a:rPr lang="sr-Latn-CS" sz="2200" b="1" i="1" dirty="0" err="1">
                <a:solidFill>
                  <a:srgbClr val="FF9900"/>
                </a:solidFill>
                <a:effectLst>
                  <a:outerShdw blurRad="38100" dist="38100" dir="2700000" algn="tl">
                    <a:srgbClr val="FFFFFF"/>
                  </a:outerShdw>
                </a:effectLst>
              </a:rPr>
              <a:t>serosa</a:t>
            </a:r>
            <a:r>
              <a:rPr lang="en-GB" sz="2200" b="1" i="1" dirty="0">
                <a:solidFill>
                  <a:srgbClr val="FF9900"/>
                </a:solidFill>
                <a:effectLst>
                  <a:outerShdw blurRad="38100" dist="38100" dir="2700000" algn="tl">
                    <a:srgbClr val="FFFFFF"/>
                  </a:outerShdw>
                </a:effectLst>
              </a:rPr>
              <a:t>  (serosa layer)</a:t>
            </a:r>
            <a:endParaRPr lang="sr-Latn-CS" sz="2200" i="1" dirty="0">
              <a:solidFill>
                <a:srgbClr val="FF9900"/>
              </a:solidFill>
              <a:effectLst>
                <a:outerShdw blurRad="38100" dist="38100" dir="2700000" algn="tl">
                  <a:srgbClr val="FFFFFF"/>
                </a:outerShdw>
              </a:effectLst>
            </a:endParaRPr>
          </a:p>
          <a:p>
            <a:pPr>
              <a:lnSpc>
                <a:spcPct val="90000"/>
              </a:lnSpc>
              <a:buFont typeface="Wingdings" panose="05000000000000000000" pitchFamily="2" charset="2"/>
              <a:buNone/>
              <a:defRPr/>
            </a:pPr>
            <a:r>
              <a:rPr lang="sr-Latn-CS" sz="2200" i="1" dirty="0">
                <a:solidFill>
                  <a:srgbClr val="FF9900"/>
                </a:solidFill>
                <a:effectLst>
                  <a:outerShdw blurRad="38100" dist="38100" dir="2700000" algn="tl">
                    <a:srgbClr val="FFFFFF"/>
                  </a:outerShdw>
                </a:effectLst>
              </a:rPr>
              <a:t>   </a:t>
            </a:r>
            <a:r>
              <a:rPr lang="sr-Latn-CS" sz="2200" b="1" i="1" dirty="0">
                <a:solidFill>
                  <a:schemeClr val="folHlink"/>
                </a:solidFill>
                <a:effectLst>
                  <a:outerShdw blurRad="38100" dist="38100" dir="2700000" algn="tl">
                    <a:srgbClr val="FFFFFF"/>
                  </a:outerShdw>
                </a:effectLst>
              </a:rPr>
              <a:t>( peritoneum viscerale)</a:t>
            </a:r>
          </a:p>
          <a:p>
            <a:pPr>
              <a:lnSpc>
                <a:spcPct val="90000"/>
              </a:lnSpc>
              <a:buFont typeface="Wingdings" panose="05000000000000000000" pitchFamily="2" charset="2"/>
              <a:buNone/>
              <a:defRPr/>
            </a:pPr>
            <a:endParaRPr lang="sr-Latn-CS" sz="1200" b="1" i="1" dirty="0">
              <a:solidFill>
                <a:schemeClr val="folHlink"/>
              </a:solidFill>
              <a:effectLst>
                <a:outerShdw blurRad="38100" dist="38100" dir="2700000" algn="tl">
                  <a:srgbClr val="FFFFFF"/>
                </a:outerShdw>
              </a:effectLst>
            </a:endParaRPr>
          </a:p>
          <a:p>
            <a:pPr>
              <a:lnSpc>
                <a:spcPct val="90000"/>
              </a:lnSpc>
              <a:buFont typeface="Wingdings" panose="05000000000000000000" pitchFamily="2" charset="2"/>
              <a:buNone/>
              <a:defRPr/>
            </a:pPr>
            <a:r>
              <a:rPr lang="en-GB" sz="2200" b="1" i="1" dirty="0">
                <a:solidFill>
                  <a:srgbClr val="FF9900"/>
                </a:solidFill>
                <a:effectLst>
                  <a:outerShdw blurRad="38100" dist="38100" dir="2700000" algn="tl">
                    <a:srgbClr val="FFFFFF"/>
                  </a:outerShdw>
                </a:effectLst>
              </a:rPr>
              <a:t>2</a:t>
            </a:r>
            <a:r>
              <a:rPr lang="en-GB" sz="2200" b="1" i="1" baseline="30000" dirty="0">
                <a:solidFill>
                  <a:srgbClr val="FF9900"/>
                </a:solidFill>
                <a:effectLst>
                  <a:outerShdw blurRad="38100" dist="38100" dir="2700000" algn="tl">
                    <a:srgbClr val="FFFFFF"/>
                  </a:outerShdw>
                </a:effectLst>
              </a:rPr>
              <a:t>nd</a:t>
            </a:r>
            <a:r>
              <a:rPr lang="en-GB" sz="2200" b="1" i="1" dirty="0">
                <a:solidFill>
                  <a:srgbClr val="FF9900"/>
                </a:solidFill>
                <a:effectLst>
                  <a:outerShdw blurRad="38100" dist="38100" dir="2700000" algn="tl">
                    <a:srgbClr val="FFFFFF"/>
                  </a:outerShdw>
                </a:effectLst>
              </a:rPr>
              <a:t>. Layer: </a:t>
            </a:r>
            <a:r>
              <a:rPr lang="sr-Latn-CS" sz="2200" b="1" i="1" dirty="0" err="1">
                <a:solidFill>
                  <a:srgbClr val="FF9900"/>
                </a:solidFill>
                <a:effectLst>
                  <a:outerShdw blurRad="38100" dist="38100" dir="2700000" algn="tl">
                    <a:srgbClr val="FFFFFF"/>
                  </a:outerShdw>
                </a:effectLst>
              </a:rPr>
              <a:t>Tunica</a:t>
            </a:r>
            <a:r>
              <a:rPr lang="sr-Latn-CS" sz="2200" b="1" i="1" dirty="0">
                <a:solidFill>
                  <a:srgbClr val="FF9900"/>
                </a:solidFill>
                <a:effectLst>
                  <a:outerShdw blurRad="38100" dist="38100" dir="2700000" algn="tl">
                    <a:srgbClr val="FFFFFF"/>
                  </a:outerShdw>
                </a:effectLst>
              </a:rPr>
              <a:t> </a:t>
            </a:r>
            <a:r>
              <a:rPr lang="sr-Latn-CS" sz="2200" b="1" i="1" dirty="0" err="1">
                <a:solidFill>
                  <a:srgbClr val="FF9900"/>
                </a:solidFill>
                <a:effectLst>
                  <a:outerShdw blurRad="38100" dist="38100" dir="2700000" algn="tl">
                    <a:srgbClr val="FFFFFF"/>
                  </a:outerShdw>
                </a:effectLst>
              </a:rPr>
              <a:t>muscularis</a:t>
            </a:r>
            <a:r>
              <a:rPr lang="en-GB" sz="2200" b="1" i="1" dirty="0">
                <a:solidFill>
                  <a:srgbClr val="FF9900"/>
                </a:solidFill>
                <a:effectLst>
                  <a:outerShdw blurRad="38100" dist="38100" dir="2700000" algn="tl">
                    <a:srgbClr val="FFFFFF"/>
                  </a:outerShdw>
                </a:effectLst>
              </a:rPr>
              <a:t> (muscular layer)</a:t>
            </a:r>
            <a:endParaRPr lang="sr-Latn-CS" sz="2200" b="1" i="1" dirty="0">
              <a:solidFill>
                <a:srgbClr val="FF9900"/>
              </a:solidFill>
              <a:effectLst>
                <a:outerShdw blurRad="38100" dist="38100" dir="2700000" algn="tl">
                  <a:srgbClr val="FFFFFF"/>
                </a:outerShdw>
              </a:effectLst>
            </a:endParaRPr>
          </a:p>
          <a:p>
            <a:pPr>
              <a:lnSpc>
                <a:spcPct val="90000"/>
              </a:lnSpc>
              <a:buFont typeface="Wingdings" panose="05000000000000000000" pitchFamily="2" charset="2"/>
              <a:buNone/>
              <a:defRPr/>
            </a:pPr>
            <a:r>
              <a:rPr lang="sr-Latn-CS" sz="2200" b="1" i="1" dirty="0">
                <a:solidFill>
                  <a:srgbClr val="FF9900"/>
                </a:solidFill>
                <a:effectLst>
                  <a:outerShdw blurRad="38100" dist="38100" dir="2700000" algn="tl">
                    <a:srgbClr val="FFFFFF"/>
                  </a:outerShdw>
                </a:effectLst>
              </a:rPr>
              <a:t>   </a:t>
            </a:r>
            <a:r>
              <a:rPr lang="sr-Latn-CS" sz="2200" b="1" i="1" dirty="0">
                <a:solidFill>
                  <a:schemeClr val="folHlink"/>
                </a:solidFill>
                <a:effectLst>
                  <a:outerShdw blurRad="38100" dist="38100" dir="2700000" algn="tl">
                    <a:srgbClr val="FFFFFF"/>
                  </a:outerShdw>
                </a:effectLst>
              </a:rPr>
              <a:t>  - </a:t>
            </a:r>
            <a:r>
              <a:rPr lang="en-GB" sz="2200" b="1" i="1" dirty="0">
                <a:solidFill>
                  <a:schemeClr val="folHlink"/>
                </a:solidFill>
                <a:effectLst>
                  <a:outerShdw blurRad="38100" dist="38100" dir="2700000" algn="tl">
                    <a:srgbClr val="FFFFFF"/>
                  </a:outerShdw>
                </a:effectLst>
              </a:rPr>
              <a:t>longitudinal </a:t>
            </a:r>
            <a:r>
              <a:rPr lang="en-GB" sz="2200" b="1" i="1" dirty="0" err="1">
                <a:solidFill>
                  <a:schemeClr val="folHlink"/>
                </a:solidFill>
                <a:effectLst>
                  <a:outerShdw blurRad="38100" dist="38100" dir="2700000" algn="tl">
                    <a:srgbClr val="FFFFFF"/>
                  </a:outerShdw>
                </a:effectLst>
              </a:rPr>
              <a:t>fibers</a:t>
            </a:r>
            <a:endParaRPr lang="sr-Latn-CS" sz="2200" b="1" i="1" dirty="0">
              <a:solidFill>
                <a:schemeClr val="folHlink"/>
              </a:solidFill>
              <a:effectLst>
                <a:outerShdw blurRad="38100" dist="38100" dir="2700000" algn="tl">
                  <a:srgbClr val="FFFFFF"/>
                </a:outerShdw>
              </a:effectLst>
            </a:endParaRPr>
          </a:p>
          <a:p>
            <a:pPr>
              <a:lnSpc>
                <a:spcPct val="90000"/>
              </a:lnSpc>
              <a:buFont typeface="Wingdings" panose="05000000000000000000" pitchFamily="2" charset="2"/>
              <a:buNone/>
              <a:defRPr/>
            </a:pPr>
            <a:r>
              <a:rPr lang="sr-Latn-CS" sz="2200" b="1" i="1" dirty="0">
                <a:solidFill>
                  <a:schemeClr val="folHlink"/>
                </a:solidFill>
                <a:effectLst>
                  <a:outerShdw blurRad="38100" dist="38100" dir="2700000" algn="tl">
                    <a:srgbClr val="FFFFFF"/>
                  </a:outerShdw>
                </a:effectLst>
              </a:rPr>
              <a:t>     - </a:t>
            </a:r>
            <a:r>
              <a:rPr lang="en-GB" sz="2200" b="1" i="1" dirty="0">
                <a:solidFill>
                  <a:schemeClr val="folHlink"/>
                </a:solidFill>
                <a:effectLst>
                  <a:outerShdw blurRad="38100" dist="38100" dir="2700000" algn="tl">
                    <a:srgbClr val="FFFFFF"/>
                  </a:outerShdw>
                </a:effectLst>
              </a:rPr>
              <a:t>circular </a:t>
            </a:r>
            <a:r>
              <a:rPr lang="en-GB" sz="2200" b="1" i="1" dirty="0" err="1">
                <a:solidFill>
                  <a:schemeClr val="folHlink"/>
                </a:solidFill>
                <a:effectLst>
                  <a:outerShdw blurRad="38100" dist="38100" dir="2700000" algn="tl">
                    <a:srgbClr val="FFFFFF"/>
                  </a:outerShdw>
                </a:effectLst>
              </a:rPr>
              <a:t>fibers</a:t>
            </a:r>
            <a:endParaRPr lang="sr-Latn-CS" sz="2200" b="1" i="1" dirty="0">
              <a:solidFill>
                <a:schemeClr val="folHlink"/>
              </a:solidFill>
              <a:effectLst>
                <a:outerShdw blurRad="38100" dist="38100" dir="2700000" algn="tl">
                  <a:srgbClr val="FFFFFF"/>
                </a:outerShdw>
              </a:effectLst>
            </a:endParaRPr>
          </a:p>
          <a:p>
            <a:pPr>
              <a:lnSpc>
                <a:spcPct val="90000"/>
              </a:lnSpc>
              <a:buFont typeface="Wingdings" panose="05000000000000000000" pitchFamily="2" charset="2"/>
              <a:buNone/>
              <a:defRPr/>
            </a:pPr>
            <a:r>
              <a:rPr lang="en-GB" sz="2200" b="1" i="1" dirty="0">
                <a:solidFill>
                  <a:schemeClr val="folHlink"/>
                </a:solidFill>
                <a:effectLst>
                  <a:outerShdw blurRad="38100" dist="38100" dir="2700000" algn="tl">
                    <a:srgbClr val="FFFFFF"/>
                  </a:outerShdw>
                </a:effectLst>
              </a:rPr>
              <a:t>      </a:t>
            </a:r>
            <a:r>
              <a:rPr lang="sr-Latn-CS" sz="2200" b="1" i="1" dirty="0">
                <a:solidFill>
                  <a:schemeClr val="folHlink"/>
                </a:solidFill>
                <a:effectLst>
                  <a:outerShdw blurRad="38100" dist="38100" dir="2700000" algn="tl">
                    <a:srgbClr val="FFFFFF"/>
                  </a:outerShdw>
                </a:effectLst>
              </a:rPr>
              <a:t>- </a:t>
            </a:r>
            <a:r>
              <a:rPr lang="sr-Latn-CS" sz="2200" b="1" i="1" dirty="0" err="1">
                <a:solidFill>
                  <a:schemeClr val="folHlink"/>
                </a:solidFill>
                <a:effectLst>
                  <a:outerShdw blurRad="38100" dist="38100" dir="2700000" algn="tl">
                    <a:srgbClr val="FFFFFF"/>
                  </a:outerShdw>
                </a:effectLst>
              </a:rPr>
              <a:t>obliquae</a:t>
            </a:r>
            <a:r>
              <a:rPr lang="en-GB" sz="2200" b="1" i="1" dirty="0">
                <a:solidFill>
                  <a:schemeClr val="folHlink"/>
                </a:solidFill>
                <a:effectLst>
                  <a:outerShdw blurRad="38100" dist="38100" dir="2700000" algn="tl">
                    <a:srgbClr val="FFFFFF"/>
                  </a:outerShdw>
                </a:effectLst>
              </a:rPr>
              <a:t> </a:t>
            </a:r>
            <a:r>
              <a:rPr lang="en-GB" sz="2200" b="1" i="1" dirty="0" err="1">
                <a:solidFill>
                  <a:schemeClr val="folHlink"/>
                </a:solidFill>
                <a:effectLst>
                  <a:outerShdw blurRad="38100" dist="38100" dir="2700000" algn="tl">
                    <a:srgbClr val="FFFFFF"/>
                  </a:outerShdw>
                </a:effectLst>
              </a:rPr>
              <a:t>fibers</a:t>
            </a:r>
            <a:endParaRPr lang="sr-Latn-CS" sz="2200" b="1" i="1" dirty="0">
              <a:solidFill>
                <a:schemeClr val="folHlink"/>
              </a:solidFill>
              <a:effectLst>
                <a:outerShdw blurRad="38100" dist="38100" dir="2700000" algn="tl">
                  <a:srgbClr val="FFFFFF"/>
                </a:outerShdw>
              </a:effectLst>
            </a:endParaRPr>
          </a:p>
          <a:p>
            <a:pPr>
              <a:lnSpc>
                <a:spcPct val="90000"/>
              </a:lnSpc>
              <a:buFont typeface="Wingdings" panose="05000000000000000000" pitchFamily="2" charset="2"/>
              <a:buNone/>
              <a:defRPr/>
            </a:pPr>
            <a:r>
              <a:rPr lang="sr-Latn-CS" sz="1200" b="1" i="1" dirty="0">
                <a:solidFill>
                  <a:schemeClr val="folHlink"/>
                </a:solidFill>
                <a:effectLst>
                  <a:outerShdw blurRad="38100" dist="38100" dir="2700000" algn="tl">
                    <a:srgbClr val="FFFFFF"/>
                  </a:outerShdw>
                </a:effectLst>
              </a:rPr>
              <a:t>   </a:t>
            </a:r>
          </a:p>
          <a:p>
            <a:pPr>
              <a:lnSpc>
                <a:spcPct val="90000"/>
              </a:lnSpc>
              <a:buFont typeface="Wingdings" panose="05000000000000000000" pitchFamily="2" charset="2"/>
              <a:buNone/>
              <a:defRPr/>
            </a:pPr>
            <a:r>
              <a:rPr lang="en-GB" sz="2200" b="1" i="1" dirty="0">
                <a:solidFill>
                  <a:srgbClr val="FF9900"/>
                </a:solidFill>
                <a:effectLst>
                  <a:outerShdw blurRad="38100" dist="38100" dir="2700000" algn="tl">
                    <a:srgbClr val="FFFFFF"/>
                  </a:outerShdw>
                </a:effectLst>
              </a:rPr>
              <a:t>3</a:t>
            </a:r>
            <a:r>
              <a:rPr lang="en-GB" sz="2200" b="1" i="1" baseline="30000" dirty="0">
                <a:solidFill>
                  <a:srgbClr val="FF9900"/>
                </a:solidFill>
                <a:effectLst>
                  <a:outerShdw blurRad="38100" dist="38100" dir="2700000" algn="tl">
                    <a:srgbClr val="FFFFFF"/>
                  </a:outerShdw>
                </a:effectLst>
              </a:rPr>
              <a:t>rd</a:t>
            </a:r>
            <a:r>
              <a:rPr lang="en-GB" sz="2200" b="1" i="1" dirty="0">
                <a:solidFill>
                  <a:srgbClr val="FF9900"/>
                </a:solidFill>
                <a:effectLst>
                  <a:outerShdw blurRad="38100" dist="38100" dir="2700000" algn="tl">
                    <a:srgbClr val="FFFFFF"/>
                  </a:outerShdw>
                </a:effectLst>
              </a:rPr>
              <a:t> layer: </a:t>
            </a:r>
            <a:r>
              <a:rPr lang="sr-Latn-CS" sz="2200" b="1" i="1" dirty="0">
                <a:solidFill>
                  <a:srgbClr val="FF9900"/>
                </a:solidFill>
                <a:effectLst>
                  <a:outerShdw blurRad="38100" dist="38100" dir="2700000" algn="tl">
                    <a:srgbClr val="FFFFFF"/>
                  </a:outerShdw>
                </a:effectLst>
              </a:rPr>
              <a:t>Tela </a:t>
            </a:r>
            <a:r>
              <a:rPr lang="sr-Latn-CS" sz="2200" b="1" i="1" dirty="0" err="1">
                <a:solidFill>
                  <a:srgbClr val="FF9900"/>
                </a:solidFill>
                <a:effectLst>
                  <a:outerShdw blurRad="38100" dist="38100" dir="2700000" algn="tl">
                    <a:srgbClr val="FFFFFF"/>
                  </a:outerShdw>
                </a:effectLst>
              </a:rPr>
              <a:t>submucosa</a:t>
            </a:r>
            <a:r>
              <a:rPr lang="en-GB" sz="2200" b="1" i="1" dirty="0">
                <a:solidFill>
                  <a:srgbClr val="FF9900"/>
                </a:solidFill>
                <a:effectLst>
                  <a:outerShdw blurRad="38100" dist="38100" dir="2700000" algn="tl">
                    <a:srgbClr val="FFFFFF"/>
                  </a:outerShdw>
                </a:effectLst>
              </a:rPr>
              <a:t> (submucosa layer)</a:t>
            </a:r>
            <a:endParaRPr lang="sr-Latn-CS" sz="2200" b="1" i="1" dirty="0">
              <a:solidFill>
                <a:srgbClr val="FF9900"/>
              </a:solidFill>
              <a:effectLst>
                <a:outerShdw blurRad="38100" dist="38100" dir="2700000" algn="tl">
                  <a:srgbClr val="FFFFFF"/>
                </a:outerShdw>
              </a:effectLst>
            </a:endParaRPr>
          </a:p>
          <a:p>
            <a:pPr>
              <a:lnSpc>
                <a:spcPct val="90000"/>
              </a:lnSpc>
              <a:buFont typeface="Wingdings" panose="05000000000000000000" pitchFamily="2" charset="2"/>
              <a:buNone/>
              <a:defRPr/>
            </a:pPr>
            <a:endParaRPr lang="sr-Latn-CS" sz="2200" b="1" i="1" dirty="0">
              <a:solidFill>
                <a:srgbClr val="FF9900"/>
              </a:solidFill>
              <a:effectLst>
                <a:outerShdw blurRad="38100" dist="38100" dir="2700000" algn="tl">
                  <a:srgbClr val="FFFFFF"/>
                </a:outerShdw>
              </a:effectLst>
            </a:endParaRPr>
          </a:p>
          <a:p>
            <a:pPr>
              <a:lnSpc>
                <a:spcPct val="90000"/>
              </a:lnSpc>
              <a:buFont typeface="Wingdings" panose="05000000000000000000" pitchFamily="2" charset="2"/>
              <a:buNone/>
              <a:defRPr/>
            </a:pPr>
            <a:r>
              <a:rPr lang="en-GB" sz="2200" b="1" i="1" dirty="0">
                <a:solidFill>
                  <a:srgbClr val="FF9900"/>
                </a:solidFill>
                <a:effectLst>
                  <a:outerShdw blurRad="38100" dist="38100" dir="2700000" algn="tl">
                    <a:srgbClr val="FFFFFF"/>
                  </a:outerShdw>
                </a:effectLst>
              </a:rPr>
              <a:t>4</a:t>
            </a:r>
            <a:r>
              <a:rPr lang="en-GB" sz="2200" b="1" i="1" baseline="30000" dirty="0">
                <a:solidFill>
                  <a:srgbClr val="FF9900"/>
                </a:solidFill>
                <a:effectLst>
                  <a:outerShdw blurRad="38100" dist="38100" dir="2700000" algn="tl">
                    <a:srgbClr val="FFFFFF"/>
                  </a:outerShdw>
                </a:effectLst>
              </a:rPr>
              <a:t>th</a:t>
            </a:r>
            <a:r>
              <a:rPr lang="en-GB" sz="2200" b="1" i="1" dirty="0">
                <a:solidFill>
                  <a:srgbClr val="FF9900"/>
                </a:solidFill>
                <a:effectLst>
                  <a:outerShdw blurRad="38100" dist="38100" dir="2700000" algn="tl">
                    <a:srgbClr val="FFFFFF"/>
                  </a:outerShdw>
                </a:effectLst>
              </a:rPr>
              <a:t> layer: T</a:t>
            </a:r>
            <a:r>
              <a:rPr lang="sr-Latn-CS" sz="2200" b="1" i="1" dirty="0" err="1">
                <a:solidFill>
                  <a:srgbClr val="FF9900"/>
                </a:solidFill>
                <a:effectLst>
                  <a:outerShdw blurRad="38100" dist="38100" dir="2700000" algn="tl">
                    <a:srgbClr val="FFFFFF"/>
                  </a:outerShdw>
                </a:effectLst>
              </a:rPr>
              <a:t>unica</a:t>
            </a:r>
            <a:r>
              <a:rPr lang="sr-Latn-CS" sz="2200" b="1" i="1" dirty="0">
                <a:solidFill>
                  <a:srgbClr val="FF9900"/>
                </a:solidFill>
                <a:effectLst>
                  <a:outerShdw blurRad="38100" dist="38100" dir="2700000" algn="tl">
                    <a:srgbClr val="FFFFFF"/>
                  </a:outerShdw>
                </a:effectLst>
              </a:rPr>
              <a:t> </a:t>
            </a:r>
            <a:r>
              <a:rPr lang="sr-Latn-CS" sz="2200" b="1" i="1" dirty="0" err="1">
                <a:solidFill>
                  <a:srgbClr val="FF9900"/>
                </a:solidFill>
                <a:effectLst>
                  <a:outerShdw blurRad="38100" dist="38100" dir="2700000" algn="tl">
                    <a:srgbClr val="FFFFFF"/>
                  </a:outerShdw>
                </a:effectLst>
              </a:rPr>
              <a:t>mucosa</a:t>
            </a:r>
            <a:r>
              <a:rPr lang="en-GB" sz="2200" b="1" i="1" dirty="0">
                <a:solidFill>
                  <a:srgbClr val="FF9900"/>
                </a:solidFill>
                <a:effectLst>
                  <a:outerShdw blurRad="38100" dist="38100" dir="2700000" algn="tl">
                    <a:srgbClr val="FFFFFF"/>
                  </a:outerShdw>
                </a:effectLst>
              </a:rPr>
              <a:t> (Gastric mucosa)</a:t>
            </a:r>
            <a:endParaRPr lang="sr-Latn-CS" sz="2200" b="1" i="1" dirty="0">
              <a:solidFill>
                <a:srgbClr val="FF9900"/>
              </a:solidFill>
              <a:effectLst>
                <a:outerShdw blurRad="38100" dist="38100" dir="2700000" algn="tl">
                  <a:srgbClr val="FFFFFF"/>
                </a:outerShdw>
              </a:effectLst>
            </a:endParaRPr>
          </a:p>
          <a:p>
            <a:pPr>
              <a:lnSpc>
                <a:spcPct val="90000"/>
              </a:lnSpc>
              <a:buFont typeface="Wingdings" panose="05000000000000000000" pitchFamily="2" charset="2"/>
              <a:buNone/>
              <a:defRPr/>
            </a:pPr>
            <a:r>
              <a:rPr lang="sr-Latn-CS" sz="2200" b="1" i="1" dirty="0">
                <a:solidFill>
                  <a:srgbClr val="FF9900"/>
                </a:solidFill>
                <a:effectLst>
                  <a:outerShdw blurRad="38100" dist="38100" dir="2700000" algn="tl">
                    <a:srgbClr val="FFFFFF"/>
                  </a:outerShdw>
                </a:effectLst>
              </a:rPr>
              <a:t>     </a:t>
            </a:r>
            <a:r>
              <a:rPr lang="sr-Latn-CS" sz="2200" b="1" i="1" dirty="0">
                <a:solidFill>
                  <a:schemeClr val="folHlink"/>
                </a:solidFill>
                <a:effectLst>
                  <a:outerShdw blurRad="38100" dist="38100" dir="2700000" algn="tl">
                    <a:srgbClr val="FFFFFF"/>
                  </a:outerShdw>
                </a:effectLst>
              </a:rPr>
              <a:t>- </a:t>
            </a:r>
            <a:r>
              <a:rPr lang="en-GB" sz="2200" b="1" i="1" dirty="0">
                <a:solidFill>
                  <a:schemeClr val="folHlink"/>
                </a:solidFill>
                <a:effectLst>
                  <a:outerShdw blurRad="38100" dist="38100" dir="2700000" algn="tl">
                    <a:srgbClr val="FFFFFF"/>
                  </a:outerShdw>
                </a:effectLst>
              </a:rPr>
              <a:t>gastric folds (</a:t>
            </a:r>
            <a:r>
              <a:rPr lang="sr-Latn-CS" sz="2200" b="1" i="1" dirty="0" err="1">
                <a:solidFill>
                  <a:schemeClr val="folHlink"/>
                </a:solidFill>
                <a:effectLst>
                  <a:outerShdw blurRad="38100" dist="38100" dir="2700000" algn="tl">
                    <a:srgbClr val="FFFFFF"/>
                  </a:outerShdw>
                </a:effectLst>
              </a:rPr>
              <a:t>plicae</a:t>
            </a:r>
            <a:r>
              <a:rPr lang="sr-Latn-CS" sz="2200" b="1" i="1" dirty="0">
                <a:solidFill>
                  <a:schemeClr val="folHlink"/>
                </a:solidFill>
                <a:effectLst>
                  <a:outerShdw blurRad="38100" dist="38100" dir="2700000" algn="tl">
                    <a:srgbClr val="FFFFFF"/>
                  </a:outerShdw>
                </a:effectLst>
              </a:rPr>
              <a:t> </a:t>
            </a:r>
            <a:r>
              <a:rPr lang="sr-Latn-CS" sz="2200" b="1" i="1" dirty="0" err="1">
                <a:solidFill>
                  <a:schemeClr val="folHlink"/>
                </a:solidFill>
                <a:effectLst>
                  <a:outerShdw blurRad="38100" dist="38100" dir="2700000" algn="tl">
                    <a:srgbClr val="FFFFFF"/>
                  </a:outerShdw>
                </a:effectLst>
              </a:rPr>
              <a:t>gastricae</a:t>
            </a:r>
            <a:r>
              <a:rPr lang="en-GB" sz="2200" b="1" i="1" dirty="0">
                <a:solidFill>
                  <a:schemeClr val="folHlink"/>
                </a:solidFill>
                <a:effectLst>
                  <a:outerShdw blurRad="38100" dist="38100" dir="2700000" algn="tl">
                    <a:srgbClr val="FFFFFF"/>
                  </a:outerShdw>
                </a:effectLst>
              </a:rPr>
              <a:t> ) – longitudinal ridges</a:t>
            </a:r>
            <a:br>
              <a:rPr lang="en-GB" sz="2200" b="1" i="1" dirty="0">
                <a:solidFill>
                  <a:schemeClr val="folHlink"/>
                </a:solidFill>
                <a:effectLst>
                  <a:outerShdw blurRad="38100" dist="38100" dir="2700000" algn="tl">
                    <a:srgbClr val="FFFFFF"/>
                  </a:outerShdw>
                </a:effectLst>
              </a:rPr>
            </a:br>
            <a:r>
              <a:rPr lang="en-GB" sz="1800" dirty="0">
                <a:effectLst/>
              </a:rPr>
              <a:t>   - </a:t>
            </a:r>
            <a:r>
              <a:rPr lang="en-GB" sz="1800" dirty="0"/>
              <a:t>most marked toward the pyloric part and along the greater curvature</a:t>
            </a:r>
            <a:br>
              <a:rPr lang="en-GB" sz="1800" dirty="0"/>
            </a:br>
            <a:r>
              <a:rPr lang="en-GB" sz="1800" dirty="0"/>
              <a:t>   - during swallowing, a temporary groove or furrow-like gastric canal forms between the</a:t>
            </a:r>
            <a:br>
              <a:rPr lang="en-GB" sz="1800" dirty="0"/>
            </a:br>
            <a:r>
              <a:rPr lang="en-GB" sz="1800" dirty="0"/>
              <a:t>     longitudinal gastric folds along the lesser curvature.</a:t>
            </a:r>
            <a:br>
              <a:rPr lang="en-GB" sz="1800" dirty="0"/>
            </a:br>
            <a:r>
              <a:rPr lang="en-GB" sz="1800" dirty="0"/>
              <a:t>   - Saliva and small quantities of masticated food and other fluids drain along the gastric canal to</a:t>
            </a:r>
            <a:br>
              <a:rPr lang="en-GB" sz="1800" dirty="0"/>
            </a:br>
            <a:r>
              <a:rPr lang="en-GB" sz="1800" dirty="0"/>
              <a:t>     the pyloric canal when the stomach is mostly empty. The gastric folds diminish and obliterate</a:t>
            </a:r>
            <a:br>
              <a:rPr lang="en-GB" sz="1800" dirty="0"/>
            </a:br>
            <a:r>
              <a:rPr lang="en-GB" sz="1800" dirty="0"/>
              <a:t>     as the stomach is distended (fills).</a:t>
            </a:r>
            <a:endParaRPr lang="sr-Latn-CS" sz="1800" dirty="0">
              <a:effectLst/>
            </a:endParaRPr>
          </a:p>
          <a:p>
            <a:pPr>
              <a:lnSpc>
                <a:spcPct val="90000"/>
              </a:lnSpc>
              <a:buFont typeface="Wingdings" panose="05000000000000000000" pitchFamily="2" charset="2"/>
              <a:buNone/>
              <a:defRPr/>
            </a:pPr>
            <a:r>
              <a:rPr lang="sr-Latn-CS" sz="2200" b="1" i="1" dirty="0">
                <a:solidFill>
                  <a:schemeClr val="folHlink"/>
                </a:solidFill>
                <a:effectLst>
                  <a:outerShdw blurRad="38100" dist="38100" dir="2700000" algn="tl">
                    <a:srgbClr val="FFFFFF"/>
                  </a:outerShdw>
                </a:effectLst>
              </a:rPr>
              <a:t>     - </a:t>
            </a:r>
            <a:r>
              <a:rPr lang="sr-Latn-CS" sz="2200" b="1" i="1" dirty="0" err="1">
                <a:solidFill>
                  <a:schemeClr val="folHlink"/>
                </a:solidFill>
                <a:effectLst>
                  <a:outerShdw blurRad="38100" dist="38100" dir="2700000" algn="tl">
                    <a:srgbClr val="FFFFFF"/>
                  </a:outerShdw>
                </a:effectLst>
              </a:rPr>
              <a:t>areae</a:t>
            </a:r>
            <a:r>
              <a:rPr lang="sr-Latn-CS" sz="2200" b="1" i="1" dirty="0">
                <a:solidFill>
                  <a:schemeClr val="folHlink"/>
                </a:solidFill>
                <a:effectLst>
                  <a:outerShdw blurRad="38100" dist="38100" dir="2700000" algn="tl">
                    <a:srgbClr val="FFFFFF"/>
                  </a:outerShdw>
                </a:effectLst>
              </a:rPr>
              <a:t> </a:t>
            </a:r>
            <a:r>
              <a:rPr lang="sr-Latn-CS" sz="2200" b="1" i="1" dirty="0" err="1">
                <a:solidFill>
                  <a:schemeClr val="folHlink"/>
                </a:solidFill>
                <a:effectLst>
                  <a:outerShdw blurRad="38100" dist="38100" dir="2700000" algn="tl">
                    <a:srgbClr val="FFFFFF"/>
                  </a:outerShdw>
                </a:effectLst>
              </a:rPr>
              <a:t>gastricae</a:t>
            </a:r>
            <a:r>
              <a:rPr lang="en-GB" sz="2200" b="1" i="1" dirty="0">
                <a:solidFill>
                  <a:schemeClr val="folHlink"/>
                </a:solidFill>
                <a:effectLst>
                  <a:outerShdw blurRad="38100" dist="38100" dir="2700000" algn="tl">
                    <a:srgbClr val="FFFFFF"/>
                  </a:outerShdw>
                </a:effectLst>
              </a:rPr>
              <a:t> (between the folds)</a:t>
            </a:r>
            <a:br>
              <a:rPr lang="sr-Latn-CS" sz="2200" b="1" i="1" dirty="0">
                <a:solidFill>
                  <a:schemeClr val="folHlink"/>
                </a:solidFill>
                <a:effectLst>
                  <a:outerShdw blurRad="38100" dist="38100" dir="2700000" algn="tl">
                    <a:srgbClr val="FFFFFF"/>
                  </a:outerShdw>
                </a:effectLst>
              </a:rPr>
            </a:br>
            <a:r>
              <a:rPr lang="sr-Latn-CS" sz="2200" b="1" i="1" dirty="0">
                <a:solidFill>
                  <a:schemeClr val="folHlink"/>
                </a:solidFill>
                <a:effectLst>
                  <a:outerShdw blurRad="38100" dist="38100" dir="2700000" algn="tl">
                    <a:srgbClr val="FFFFFF"/>
                  </a:outerShdw>
                </a:effectLst>
              </a:rPr>
              <a:t>- foveolae </a:t>
            </a:r>
            <a:r>
              <a:rPr lang="sr-Latn-CS" sz="2200" b="1" i="1" dirty="0" err="1">
                <a:solidFill>
                  <a:schemeClr val="folHlink"/>
                </a:solidFill>
                <a:effectLst>
                  <a:outerShdw blurRad="38100" dist="38100" dir="2700000" algn="tl">
                    <a:srgbClr val="FFFFFF"/>
                  </a:outerShdw>
                </a:effectLst>
              </a:rPr>
              <a:t>gastricae</a:t>
            </a:r>
            <a:r>
              <a:rPr lang="sr-Latn-CS" sz="2200" b="1" i="1" dirty="0">
                <a:solidFill>
                  <a:schemeClr val="folHlink"/>
                </a:solidFill>
                <a:effectLst>
                  <a:outerShdw blurRad="38100" dist="38100" dir="2700000" algn="tl">
                    <a:srgbClr val="FFFFFF"/>
                  </a:outerShdw>
                </a:effectLst>
              </a:rPr>
              <a:t> </a:t>
            </a:r>
            <a:r>
              <a:rPr lang="en-GB" sz="2200" b="1" i="1" dirty="0">
                <a:solidFill>
                  <a:schemeClr val="folHlink"/>
                </a:solidFill>
                <a:effectLst>
                  <a:outerShdw blurRad="38100" dist="38100" dir="2700000" algn="tl">
                    <a:srgbClr val="FFFFFF"/>
                  </a:outerShdw>
                </a:effectLst>
              </a:rPr>
              <a:t>(depressions in </a:t>
            </a:r>
            <a:r>
              <a:rPr lang="en-GB" sz="2200" b="1" i="1" dirty="0" err="1">
                <a:solidFill>
                  <a:schemeClr val="folHlink"/>
                </a:solidFill>
                <a:effectLst>
                  <a:outerShdw blurRad="38100" dist="38100" dir="2700000" algn="tl">
                    <a:srgbClr val="FFFFFF"/>
                  </a:outerShdw>
                </a:effectLst>
              </a:rPr>
              <a:t>areae</a:t>
            </a:r>
            <a:r>
              <a:rPr lang="en-GB" sz="2200" b="1" i="1" dirty="0">
                <a:solidFill>
                  <a:schemeClr val="folHlink"/>
                </a:solidFill>
                <a:effectLst>
                  <a:outerShdw blurRad="38100" dist="38100" dir="2700000" algn="tl">
                    <a:srgbClr val="FFFFFF"/>
                  </a:outerShdw>
                </a:effectLst>
              </a:rPr>
              <a:t> </a:t>
            </a:r>
            <a:r>
              <a:rPr lang="en-GB" sz="2200" b="1" i="1" dirty="0" err="1">
                <a:solidFill>
                  <a:schemeClr val="folHlink"/>
                </a:solidFill>
                <a:effectLst>
                  <a:outerShdw blurRad="38100" dist="38100" dir="2700000" algn="tl">
                    <a:srgbClr val="FFFFFF"/>
                  </a:outerShdw>
                </a:effectLst>
              </a:rPr>
              <a:t>gastricae</a:t>
            </a:r>
            <a:r>
              <a:rPr lang="en-GB" sz="2200" b="1" i="1" dirty="0">
                <a:solidFill>
                  <a:schemeClr val="folHlink"/>
                </a:solidFill>
                <a:effectLst>
                  <a:outerShdw blurRad="38100" dist="38100" dir="2700000" algn="tl">
                    <a:srgbClr val="FFFFFF"/>
                  </a:outerShdw>
                </a:effectLst>
              </a:rPr>
              <a:t> – gastric pits)</a:t>
            </a:r>
            <a:endParaRPr lang="sr-Latn-CS" sz="2200" b="1" i="1" dirty="0">
              <a:solidFill>
                <a:srgbClr val="FF9900"/>
              </a:solidFill>
              <a:effectLst>
                <a:outerShdw blurRad="38100" dist="38100" dir="2700000" algn="tl">
                  <a:srgbClr val="FFFFFF"/>
                </a:outerShdw>
              </a:effectLst>
            </a:endParaRPr>
          </a:p>
          <a:p>
            <a:pPr>
              <a:lnSpc>
                <a:spcPct val="90000"/>
              </a:lnSpc>
              <a:buFont typeface="Wingdings" panose="05000000000000000000" pitchFamily="2" charset="2"/>
              <a:buNone/>
              <a:defRPr/>
            </a:pPr>
            <a:r>
              <a:rPr lang="sr-Latn-CS" sz="2800" b="1" i="1" dirty="0">
                <a:solidFill>
                  <a:srgbClr val="FF9900"/>
                </a:solidFill>
                <a:effectLst>
                  <a:outerShdw blurRad="38100" dist="38100" dir="2700000" algn="tl">
                    <a:srgbClr val="FFFFFF"/>
                  </a:outerShdw>
                </a:effectLst>
              </a:rPr>
              <a:t>   </a:t>
            </a:r>
          </a:p>
          <a:p>
            <a:pPr>
              <a:lnSpc>
                <a:spcPct val="90000"/>
              </a:lnSpc>
              <a:buFont typeface="Wingdings" panose="05000000000000000000" pitchFamily="2" charset="2"/>
              <a:buNone/>
              <a:defRPr/>
            </a:pPr>
            <a:endParaRPr lang="en-US" sz="2800" b="1" i="1" dirty="0">
              <a:solidFill>
                <a:schemeClr val="folHlink"/>
              </a:solidFill>
              <a:effectLst>
                <a:outerShdw blurRad="38100" dist="38100" dir="2700000" algn="tl">
                  <a:srgbClr val="FFFFFF"/>
                </a:outerShdw>
              </a:effectLst>
            </a:endParaRPr>
          </a:p>
        </p:txBody>
      </p:sp>
      <p:pic>
        <p:nvPicPr>
          <p:cNvPr id="89092" name="Picture 9" descr="A4stomac"/>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087853" y="666202"/>
            <a:ext cx="3020651" cy="3603585"/>
          </a:xfr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ChangeAspect="1" noChangeArrowheads="1"/>
          </p:cNvPicPr>
          <p:nvPr/>
        </p:nvPicPr>
        <p:blipFill>
          <a:blip r:embed="rId3">
            <a:extLst>
              <a:ext uri="{28A0092B-C50C-407E-A947-70E740481C1C}">
                <a14:useLocalDpi xmlns:a14="http://schemas.microsoft.com/office/drawing/2010/main" val="0"/>
              </a:ext>
            </a:extLst>
          </a:blip>
          <a:srcRect l="28711" t="12187" r="27344" b="5312"/>
          <a:stretch>
            <a:fillRect/>
          </a:stretch>
        </p:blipFill>
        <p:spPr bwMode="auto">
          <a:xfrm>
            <a:off x="3756154" y="476672"/>
            <a:ext cx="5357813"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5" name="Text Box 6"/>
          <p:cNvSpPr txBox="1">
            <a:spLocks noChangeArrowheads="1"/>
          </p:cNvSpPr>
          <p:nvPr/>
        </p:nvSpPr>
        <p:spPr bwMode="auto">
          <a:xfrm>
            <a:off x="3844869" y="3901576"/>
            <a:ext cx="28082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1800" b="1" i="1" dirty="0">
                <a:solidFill>
                  <a:schemeClr val="bg2"/>
                </a:solidFill>
              </a:rPr>
              <a:t>M. </a:t>
            </a:r>
            <a:r>
              <a:rPr lang="sr-Latn-CS" sz="1800" b="1" i="1" dirty="0" err="1">
                <a:solidFill>
                  <a:schemeClr val="bg2"/>
                </a:solidFill>
              </a:rPr>
              <a:t>sphincter</a:t>
            </a:r>
            <a:r>
              <a:rPr lang="sr-Latn-CS" sz="1800" b="1" i="1" dirty="0">
                <a:solidFill>
                  <a:schemeClr val="bg2"/>
                </a:solidFill>
              </a:rPr>
              <a:t> </a:t>
            </a:r>
            <a:r>
              <a:rPr lang="sr-Latn-CS" sz="1800" b="1" i="1" dirty="0" err="1">
                <a:solidFill>
                  <a:schemeClr val="bg2"/>
                </a:solidFill>
              </a:rPr>
              <a:t>pyloricus</a:t>
            </a:r>
            <a:endParaRPr lang="en-US" sz="1800" b="1" i="1" dirty="0">
              <a:solidFill>
                <a:schemeClr val="bg2"/>
              </a:solidFill>
            </a:endParaRPr>
          </a:p>
        </p:txBody>
      </p:sp>
      <p:sp>
        <p:nvSpPr>
          <p:cNvPr id="90116" name="Text Box 7"/>
          <p:cNvSpPr txBox="1">
            <a:spLocks noChangeArrowheads="1"/>
          </p:cNvSpPr>
          <p:nvPr/>
        </p:nvSpPr>
        <p:spPr bwMode="auto">
          <a:xfrm>
            <a:off x="3756154" y="5037854"/>
            <a:ext cx="13874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1800" b="1" i="1" dirty="0" err="1">
                <a:solidFill>
                  <a:schemeClr val="bg2"/>
                </a:solidFill>
              </a:rPr>
              <a:t>Ostium</a:t>
            </a:r>
            <a:endParaRPr lang="sr-Latn-CS" sz="1800" b="1" i="1" dirty="0">
              <a:solidFill>
                <a:schemeClr val="bg2"/>
              </a:solidFill>
            </a:endParaRPr>
          </a:p>
          <a:p>
            <a:pPr>
              <a:spcBef>
                <a:spcPct val="0"/>
              </a:spcBef>
              <a:buClrTx/>
              <a:buSzTx/>
              <a:buFontTx/>
              <a:buNone/>
            </a:pPr>
            <a:r>
              <a:rPr lang="sr-Latn-CS" sz="1800" b="1" i="1" dirty="0" err="1">
                <a:solidFill>
                  <a:schemeClr val="bg2"/>
                </a:solidFill>
              </a:rPr>
              <a:t>pyloricum</a:t>
            </a:r>
            <a:endParaRPr lang="en-US" sz="1800" b="1" i="1" dirty="0">
              <a:solidFill>
                <a:schemeClr val="bg2"/>
              </a:solidFill>
            </a:endParaRPr>
          </a:p>
        </p:txBody>
      </p:sp>
      <p:sp>
        <p:nvSpPr>
          <p:cNvPr id="90117" name="AutoShape 8"/>
          <p:cNvSpPr>
            <a:spLocks noChangeArrowheads="1"/>
          </p:cNvSpPr>
          <p:nvPr/>
        </p:nvSpPr>
        <p:spPr bwMode="auto">
          <a:xfrm rot="9484586" flipV="1">
            <a:off x="3951868" y="4890625"/>
            <a:ext cx="1130300" cy="44450"/>
          </a:xfrm>
          <a:prstGeom prst="leftArrow">
            <a:avLst>
              <a:gd name="adj1" fmla="val 50000"/>
              <a:gd name="adj2" fmla="val 151983"/>
            </a:avLst>
          </a:prstGeom>
          <a:solidFill>
            <a:schemeClr val="bg2"/>
          </a:solidFill>
          <a:ln w="9525">
            <a:solidFill>
              <a:schemeClr val="bg2"/>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solidFill>
                <a:schemeClr val="bg2"/>
              </a:solidFill>
            </a:endParaRPr>
          </a:p>
        </p:txBody>
      </p:sp>
      <p:sp>
        <p:nvSpPr>
          <p:cNvPr id="90118" name="Text Box 9"/>
          <p:cNvSpPr txBox="1">
            <a:spLocks noChangeArrowheads="1"/>
          </p:cNvSpPr>
          <p:nvPr/>
        </p:nvSpPr>
        <p:spPr bwMode="auto">
          <a:xfrm>
            <a:off x="5189272" y="4209947"/>
            <a:ext cx="523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4400" b="1" dirty="0">
                <a:solidFill>
                  <a:schemeClr val="bg2"/>
                </a:solidFill>
              </a:rPr>
              <a:t>*</a:t>
            </a:r>
            <a:endParaRPr lang="en-US" sz="4400" b="1" dirty="0">
              <a:solidFill>
                <a:schemeClr val="bg2"/>
              </a:solidFill>
            </a:endParaRPr>
          </a:p>
        </p:txBody>
      </p:sp>
      <p:sp>
        <p:nvSpPr>
          <p:cNvPr id="90119" name="Text Box 10"/>
          <p:cNvSpPr txBox="1">
            <a:spLocks noChangeArrowheads="1"/>
          </p:cNvSpPr>
          <p:nvPr/>
        </p:nvSpPr>
        <p:spPr bwMode="auto">
          <a:xfrm>
            <a:off x="4929209" y="4694254"/>
            <a:ext cx="4524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4400" b="1" dirty="0">
                <a:solidFill>
                  <a:schemeClr val="bg2"/>
                </a:solidFill>
              </a:rPr>
              <a:t>*</a:t>
            </a:r>
            <a:endParaRPr lang="en-US" sz="4400" b="1" dirty="0">
              <a:solidFill>
                <a:schemeClr val="bg2"/>
              </a:solidFill>
            </a:endParaRPr>
          </a:p>
        </p:txBody>
      </p:sp>
      <p:sp>
        <p:nvSpPr>
          <p:cNvPr id="2" name="TextBox 1">
            <a:extLst>
              <a:ext uri="{FF2B5EF4-FFF2-40B4-BE49-F238E27FC236}">
                <a16:creationId xmlns:a16="http://schemas.microsoft.com/office/drawing/2014/main" id="{31FFD2D6-8F0B-6742-931F-9A9CF7850E33}"/>
              </a:ext>
            </a:extLst>
          </p:cNvPr>
          <p:cNvSpPr txBox="1"/>
          <p:nvPr/>
        </p:nvSpPr>
        <p:spPr>
          <a:xfrm>
            <a:off x="0" y="1052736"/>
            <a:ext cx="3553957" cy="2031325"/>
          </a:xfrm>
          <a:prstGeom prst="rect">
            <a:avLst/>
          </a:prstGeom>
          <a:noFill/>
        </p:spPr>
        <p:txBody>
          <a:bodyPr wrap="square" rtlCol="0">
            <a:spAutoFit/>
          </a:bodyPr>
          <a:lstStyle/>
          <a:p>
            <a:r>
              <a:rPr lang="en-GB" dirty="0"/>
              <a:t>The circular </a:t>
            </a:r>
            <a:r>
              <a:rPr lang="en-GB" dirty="0" err="1"/>
              <a:t>fibers</a:t>
            </a:r>
            <a:r>
              <a:rPr lang="en-GB" dirty="0"/>
              <a:t> of muscular layer are more numerous in the region of pyloric orifice (ostium </a:t>
            </a:r>
            <a:r>
              <a:rPr lang="en-GB" dirty="0" err="1"/>
              <a:t>pyloricum</a:t>
            </a:r>
            <a:r>
              <a:rPr lang="en-GB" dirty="0"/>
              <a:t>) and </a:t>
            </a:r>
            <a:r>
              <a:rPr lang="en-GB" dirty="0" err="1"/>
              <a:t>cardial</a:t>
            </a:r>
            <a:r>
              <a:rPr lang="en-GB" dirty="0"/>
              <a:t> orifice (ostium </a:t>
            </a:r>
            <a:r>
              <a:rPr lang="en-GB" dirty="0" err="1"/>
              <a:t>cardiacum</a:t>
            </a:r>
            <a:r>
              <a:rPr lang="en-GB" dirty="0"/>
              <a:t>) and form pyloric and </a:t>
            </a:r>
            <a:r>
              <a:rPr lang="en-GB" dirty="0" err="1"/>
              <a:t>cardial</a:t>
            </a:r>
            <a:r>
              <a:rPr lang="en-GB" dirty="0"/>
              <a:t> sphincter – </a:t>
            </a:r>
          </a:p>
          <a:p>
            <a:r>
              <a:rPr lang="en-GB" b="1" dirty="0">
                <a:solidFill>
                  <a:srgbClr val="FFFF00"/>
                </a:solidFill>
              </a:rPr>
              <a:t>m. sphincter </a:t>
            </a:r>
            <a:r>
              <a:rPr lang="en-GB" b="1" dirty="0" err="1">
                <a:solidFill>
                  <a:srgbClr val="FFFF00"/>
                </a:solidFill>
              </a:rPr>
              <a:t>pyloricus</a:t>
            </a:r>
            <a:r>
              <a:rPr lang="en-GB" b="1" dirty="0">
                <a:solidFill>
                  <a:srgbClr val="FFFF00"/>
                </a:solidFill>
              </a:rPr>
              <a:t> and </a:t>
            </a:r>
            <a:r>
              <a:rPr lang="en-GB" b="1" dirty="0" err="1">
                <a:solidFill>
                  <a:srgbClr val="FFFF00"/>
                </a:solidFill>
              </a:rPr>
              <a:t>esophageal</a:t>
            </a:r>
            <a:r>
              <a:rPr lang="en-GB" b="1" dirty="0">
                <a:solidFill>
                  <a:srgbClr val="FFFF00"/>
                </a:solidFill>
              </a:rPr>
              <a:t> sphincter</a:t>
            </a: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0" name="Rectangle 6"/>
          <p:cNvSpPr>
            <a:spLocks noGrp="1" noChangeArrowheads="1"/>
          </p:cNvSpPr>
          <p:nvPr>
            <p:ph type="title"/>
          </p:nvPr>
        </p:nvSpPr>
        <p:spPr>
          <a:xfrm>
            <a:off x="457200" y="188913"/>
            <a:ext cx="8229600" cy="431800"/>
          </a:xfrm>
        </p:spPr>
        <p:txBody>
          <a:bodyPr/>
          <a:lstStyle/>
          <a:p>
            <a:pPr>
              <a:defRPr/>
            </a:pPr>
            <a:r>
              <a:rPr lang="en-GB" sz="3200" dirty="0">
                <a:solidFill>
                  <a:srgbClr val="FF9900"/>
                </a:solidFill>
              </a:rPr>
              <a:t>Structure of the stomach</a:t>
            </a:r>
            <a:endParaRPr lang="en-US" sz="3200" dirty="0">
              <a:solidFill>
                <a:srgbClr val="FF9900"/>
              </a:solidFill>
            </a:endParaRPr>
          </a:p>
        </p:txBody>
      </p:sp>
      <p:sp>
        <p:nvSpPr>
          <p:cNvPr id="103431" name="Rectangle 7"/>
          <p:cNvSpPr>
            <a:spLocks noGrp="1" noChangeArrowheads="1"/>
          </p:cNvSpPr>
          <p:nvPr>
            <p:ph type="body" sz="half" idx="1"/>
          </p:nvPr>
        </p:nvSpPr>
        <p:spPr>
          <a:xfrm>
            <a:off x="0" y="642938"/>
            <a:ext cx="9108504" cy="6215062"/>
          </a:xfrm>
        </p:spPr>
        <p:txBody>
          <a:bodyPr/>
          <a:lstStyle/>
          <a:p>
            <a:pPr>
              <a:lnSpc>
                <a:spcPct val="90000"/>
              </a:lnSpc>
              <a:buFont typeface="Wingdings" panose="05000000000000000000" pitchFamily="2" charset="2"/>
              <a:buNone/>
              <a:defRPr/>
            </a:pPr>
            <a:br>
              <a:rPr lang="sr-Latn-CS" sz="2200" b="1" i="1" dirty="0">
                <a:solidFill>
                  <a:schemeClr val="folHlink"/>
                </a:solidFill>
                <a:effectLst>
                  <a:outerShdw blurRad="38100" dist="38100" dir="2700000" algn="tl">
                    <a:srgbClr val="FFFFFF"/>
                  </a:outerShdw>
                </a:effectLst>
              </a:rPr>
            </a:br>
            <a:r>
              <a:rPr lang="sr-Latn-CS" sz="2200" b="1" i="1" dirty="0">
                <a:solidFill>
                  <a:schemeClr val="folHlink"/>
                </a:solidFill>
                <a:effectLst>
                  <a:outerShdw blurRad="38100" dist="38100" dir="2700000" algn="tl">
                    <a:srgbClr val="FFFFFF"/>
                  </a:outerShdw>
                </a:effectLst>
              </a:rPr>
              <a:t>- </a:t>
            </a:r>
            <a:r>
              <a:rPr lang="en-GB" sz="2200" b="1" i="1" dirty="0">
                <a:solidFill>
                  <a:schemeClr val="folHlink"/>
                </a:solidFill>
                <a:effectLst>
                  <a:outerShdw blurRad="38100" dist="38100" dir="2700000" algn="tl">
                    <a:srgbClr val="FFFFFF"/>
                  </a:outerShdw>
                </a:effectLst>
              </a:rPr>
              <a:t>Gastric glands (</a:t>
            </a:r>
            <a:r>
              <a:rPr lang="en-GB" sz="2200" b="1" i="1" dirty="0" err="1">
                <a:solidFill>
                  <a:schemeClr val="folHlink"/>
                </a:solidFill>
                <a:effectLst>
                  <a:outerShdw blurRad="38100" dist="38100" dir="2700000" algn="tl">
                    <a:srgbClr val="FFFFFF"/>
                  </a:outerShdw>
                </a:effectLst>
              </a:rPr>
              <a:t>glandulae</a:t>
            </a:r>
            <a:r>
              <a:rPr lang="en-GB" sz="2200" b="1" i="1" dirty="0">
                <a:solidFill>
                  <a:schemeClr val="folHlink"/>
                </a:solidFill>
                <a:effectLst>
                  <a:outerShdw blurRad="38100" dist="38100" dir="2700000" algn="tl">
                    <a:srgbClr val="FFFFFF"/>
                  </a:outerShdw>
                </a:effectLst>
              </a:rPr>
              <a:t> </a:t>
            </a:r>
            <a:r>
              <a:rPr lang="en-GB" sz="2200" b="1" i="1" dirty="0" err="1">
                <a:solidFill>
                  <a:schemeClr val="folHlink"/>
                </a:solidFill>
                <a:effectLst>
                  <a:outerShdw blurRad="38100" dist="38100" dir="2700000" algn="tl">
                    <a:srgbClr val="FFFFFF"/>
                  </a:outerShdw>
                </a:effectLst>
              </a:rPr>
              <a:t>gastricae</a:t>
            </a:r>
            <a:r>
              <a:rPr lang="en-GB" sz="2200" b="1" i="1" dirty="0">
                <a:solidFill>
                  <a:schemeClr val="folHlink"/>
                </a:solidFill>
                <a:effectLst>
                  <a:outerShdw blurRad="38100" dist="38100" dir="2700000" algn="tl">
                    <a:srgbClr val="FFFFFF"/>
                  </a:outerShdw>
                </a:effectLst>
              </a:rPr>
              <a:t>) </a:t>
            </a:r>
          </a:p>
          <a:p>
            <a:pPr>
              <a:lnSpc>
                <a:spcPct val="90000"/>
              </a:lnSpc>
              <a:buFont typeface="Wingdings" panose="05000000000000000000" pitchFamily="2" charset="2"/>
              <a:buNone/>
              <a:defRPr/>
            </a:pPr>
            <a:r>
              <a:rPr lang="sr-Latn-CS" sz="2200" b="1" i="1" dirty="0">
                <a:solidFill>
                  <a:schemeClr val="folHlink"/>
                </a:solidFill>
                <a:effectLst>
                  <a:outerShdw blurRad="38100" dist="38100" dir="2700000" algn="tl">
                    <a:srgbClr val="FFFFFF"/>
                  </a:outerShdw>
                </a:effectLst>
              </a:rPr>
              <a:t> </a:t>
            </a:r>
            <a:endParaRPr lang="sr-Latn-CS" sz="2200" b="1" i="1" dirty="0">
              <a:solidFill>
                <a:srgbClr val="FF9900"/>
              </a:solidFill>
              <a:effectLst>
                <a:outerShdw blurRad="38100" dist="38100" dir="2700000" algn="tl">
                  <a:srgbClr val="FFFFFF"/>
                </a:outerShdw>
              </a:effectLst>
            </a:endParaRPr>
          </a:p>
          <a:p>
            <a:pPr>
              <a:lnSpc>
                <a:spcPct val="90000"/>
              </a:lnSpc>
              <a:buFont typeface="Wingdings" panose="05000000000000000000" pitchFamily="2" charset="2"/>
              <a:buNone/>
              <a:defRPr/>
            </a:pPr>
            <a:r>
              <a:rPr lang="sr-Latn-CS" sz="2800" b="1" i="1" dirty="0">
                <a:solidFill>
                  <a:srgbClr val="FF9900"/>
                </a:solidFill>
                <a:effectLst>
                  <a:outerShdw blurRad="38100" dist="38100" dir="2700000" algn="tl">
                    <a:srgbClr val="FFFFFF"/>
                  </a:outerShdw>
                </a:effectLst>
              </a:rPr>
              <a:t>   </a:t>
            </a:r>
          </a:p>
          <a:p>
            <a:pPr>
              <a:lnSpc>
                <a:spcPct val="90000"/>
              </a:lnSpc>
              <a:buFont typeface="Wingdings" panose="05000000000000000000" pitchFamily="2" charset="2"/>
              <a:buNone/>
              <a:defRPr/>
            </a:pPr>
            <a:endParaRPr lang="en-US" sz="2800" b="1" i="1" dirty="0">
              <a:solidFill>
                <a:schemeClr val="folHlink"/>
              </a:solidFill>
              <a:effectLst>
                <a:outerShdw blurRad="38100" dist="38100" dir="2700000" algn="tl">
                  <a:srgbClr val="FFFFFF"/>
                </a:outerShdw>
              </a:effectLst>
            </a:endParaRPr>
          </a:p>
        </p:txBody>
      </p:sp>
      <p:pic>
        <p:nvPicPr>
          <p:cNvPr id="89092" name="Picture 9" descr="A4stomac"/>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084168" y="1772816"/>
            <a:ext cx="3020651" cy="3603585"/>
          </a:xfr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5F5A08D-01A4-9D4B-BBBB-8E9A6BF25DE6}"/>
              </a:ext>
            </a:extLst>
          </p:cNvPr>
          <p:cNvSpPr txBox="1"/>
          <p:nvPr/>
        </p:nvSpPr>
        <p:spPr>
          <a:xfrm>
            <a:off x="35496" y="1442145"/>
            <a:ext cx="6120680" cy="5386090"/>
          </a:xfrm>
          <a:prstGeom prst="rect">
            <a:avLst/>
          </a:prstGeom>
          <a:noFill/>
        </p:spPr>
        <p:txBody>
          <a:bodyPr wrap="square">
            <a:spAutoFit/>
          </a:bodyPr>
          <a:lstStyle/>
          <a:p>
            <a:pPr marL="285750" indent="-285750">
              <a:buFont typeface="Arial" panose="020B0604020202020204" pitchFamily="34" charset="0"/>
              <a:buChar char="•"/>
            </a:pPr>
            <a:r>
              <a:rPr lang="en-GB" b="0" i="0" dirty="0">
                <a:effectLst/>
                <a:latin typeface="+mn-lt"/>
              </a:rPr>
              <a:t>Gastric glands are </a:t>
            </a:r>
            <a:r>
              <a:rPr lang="en-GB" b="0" i="0" u="sng" dirty="0">
                <a:solidFill>
                  <a:srgbClr val="FFC000"/>
                </a:solidFill>
                <a:effectLst/>
                <a:latin typeface="+mn-lt"/>
              </a:rPr>
              <a:t>mostly </a:t>
            </a:r>
            <a:r>
              <a:rPr lang="en-GB" b="0" i="0" u="sng" strike="noStrike" dirty="0">
                <a:solidFill>
                  <a:srgbClr val="FFC000"/>
                </a:solidFill>
                <a:effectLst/>
                <a:latin typeface="+mn-lt"/>
              </a:rPr>
              <a:t>exocrine glands</a:t>
            </a:r>
            <a:r>
              <a:rPr lang="en-GB" b="0" i="0" u="sng" dirty="0">
                <a:solidFill>
                  <a:srgbClr val="FFC000"/>
                </a:solidFill>
                <a:effectLst/>
                <a:latin typeface="+mn-lt"/>
              </a:rPr>
              <a:t> </a:t>
            </a:r>
            <a:r>
              <a:rPr lang="en-GB" b="0" i="0" dirty="0">
                <a:effectLst/>
                <a:latin typeface="+mn-lt"/>
              </a:rPr>
              <a:t>and are all located beneath the </a:t>
            </a:r>
            <a:r>
              <a:rPr lang="en-GB" b="0" i="0" u="none" strike="noStrike" dirty="0">
                <a:effectLst/>
                <a:latin typeface="+mn-lt"/>
              </a:rPr>
              <a:t>gastric pits</a:t>
            </a:r>
            <a:r>
              <a:rPr lang="en-GB" b="0" i="0" dirty="0">
                <a:effectLst/>
                <a:latin typeface="+mn-lt"/>
              </a:rPr>
              <a:t> within the </a:t>
            </a:r>
            <a:r>
              <a:rPr lang="en-GB" b="0" i="0" u="none" strike="noStrike" dirty="0">
                <a:effectLst/>
                <a:latin typeface="+mn-lt"/>
              </a:rPr>
              <a:t>gastric mucosa and </a:t>
            </a:r>
            <a:r>
              <a:rPr lang="en-GB" b="0" i="0" dirty="0">
                <a:effectLst/>
                <a:latin typeface="+mn-lt"/>
              </a:rPr>
              <a:t>play an essential role in the process of digestion. </a:t>
            </a:r>
          </a:p>
          <a:p>
            <a:endParaRPr lang="en-GB" b="0" i="0" dirty="0">
              <a:effectLst/>
              <a:latin typeface="+mn-lt"/>
            </a:endParaRPr>
          </a:p>
          <a:p>
            <a:r>
              <a:rPr lang="en-GB" dirty="0">
                <a:latin typeface="+mn-lt"/>
              </a:rPr>
              <a:t>They can be divided into:</a:t>
            </a:r>
            <a:br>
              <a:rPr lang="en-GB" dirty="0">
                <a:latin typeface="+mn-lt"/>
              </a:rPr>
            </a:br>
            <a:endParaRPr lang="en-GB" sz="1000" dirty="0">
              <a:latin typeface="+mn-lt"/>
            </a:endParaRPr>
          </a:p>
          <a:p>
            <a:r>
              <a:rPr lang="en-GB" b="1" i="0" u="sng" dirty="0">
                <a:solidFill>
                  <a:srgbClr val="FFC000"/>
                </a:solidFill>
                <a:effectLst/>
                <a:latin typeface="+mn-lt"/>
              </a:rPr>
              <a:t>A: EXOCRINE GLANDS – 80%:</a:t>
            </a:r>
          </a:p>
          <a:p>
            <a:r>
              <a:rPr lang="en-GB" b="0" i="0" dirty="0">
                <a:solidFill>
                  <a:srgbClr val="FFC000"/>
                </a:solidFill>
                <a:effectLst/>
                <a:latin typeface="+mn-lt"/>
              </a:rPr>
              <a:t>1) </a:t>
            </a:r>
            <a:r>
              <a:rPr lang="en-GB" b="0" i="0" u="none" strike="noStrike" dirty="0">
                <a:solidFill>
                  <a:srgbClr val="FFC000"/>
                </a:solidFill>
                <a:effectLst/>
                <a:latin typeface="+mn-lt"/>
              </a:rPr>
              <a:t>foveolar</a:t>
            </a:r>
            <a:r>
              <a:rPr lang="en-GB" b="0" i="0" dirty="0">
                <a:solidFill>
                  <a:srgbClr val="FFC000"/>
                </a:solidFill>
                <a:effectLst/>
                <a:latin typeface="+mn-lt"/>
              </a:rPr>
              <a:t> (</a:t>
            </a:r>
            <a:r>
              <a:rPr lang="en-GB" b="0" i="0" u="none" strike="noStrike" dirty="0">
                <a:solidFill>
                  <a:srgbClr val="FFC000"/>
                </a:solidFill>
                <a:effectLst/>
                <a:latin typeface="+mn-lt"/>
              </a:rPr>
              <a:t>mucus</a:t>
            </a:r>
            <a:r>
              <a:rPr lang="en-GB" u="none" strike="noStrike" dirty="0">
                <a:solidFill>
                  <a:srgbClr val="FFC000"/>
                </a:solidFill>
                <a:latin typeface="+mn-lt"/>
              </a:rPr>
              <a:t>)</a:t>
            </a:r>
            <a:r>
              <a:rPr lang="en-GB" b="0" i="0" dirty="0">
                <a:solidFill>
                  <a:srgbClr val="FFC000"/>
                </a:solidFill>
                <a:effectLst/>
                <a:latin typeface="+mn-lt"/>
              </a:rPr>
              <a:t> </a:t>
            </a:r>
            <a:r>
              <a:rPr lang="en-GB" b="0" i="0" dirty="0">
                <a:effectLst/>
                <a:latin typeface="+mn-lt"/>
              </a:rPr>
              <a:t>- </a:t>
            </a:r>
            <a:r>
              <a:rPr lang="en-GB" dirty="0">
                <a:latin typeface="+mn-lt"/>
              </a:rPr>
              <a:t> </a:t>
            </a:r>
            <a:r>
              <a:rPr lang="en-GB" b="0" i="0" dirty="0">
                <a:effectLst/>
                <a:latin typeface="+mn-lt"/>
              </a:rPr>
              <a:t>Mucus lines the entire stomach of protects the stomach lining from the effects of hydrochloric acid released from other cells in the glands</a:t>
            </a:r>
            <a:r>
              <a:rPr lang="en-GB" dirty="0">
                <a:latin typeface="+mn-lt"/>
              </a:rPr>
              <a:t> - </a:t>
            </a:r>
            <a:r>
              <a:rPr lang="en-GB" b="0" i="0" u="none" strike="noStrike" dirty="0">
                <a:effectLst/>
                <a:latin typeface="+mn-lt"/>
              </a:rPr>
              <a:t>l</a:t>
            </a:r>
            <a:r>
              <a:rPr lang="en-GB" dirty="0">
                <a:latin typeface="+mn-lt"/>
              </a:rPr>
              <a:t>ocated in the fundus, cardia and the pyloric part of stomach</a:t>
            </a:r>
            <a:r>
              <a:rPr lang="en-GB" b="0" i="0" u="none" strike="noStrike" dirty="0">
                <a:effectLst/>
                <a:latin typeface="+mn-lt"/>
              </a:rPr>
              <a:t> </a:t>
            </a:r>
            <a:endParaRPr lang="en-GB" b="0" i="0" dirty="0">
              <a:effectLst/>
              <a:latin typeface="+mn-lt"/>
            </a:endParaRPr>
          </a:p>
          <a:p>
            <a:r>
              <a:rPr lang="en-GB" dirty="0">
                <a:solidFill>
                  <a:srgbClr val="FFC000"/>
                </a:solidFill>
                <a:latin typeface="+mn-lt"/>
              </a:rPr>
              <a:t>2) </a:t>
            </a:r>
            <a:r>
              <a:rPr lang="en-GB" b="0" i="0" u="none" strike="noStrike" dirty="0">
                <a:solidFill>
                  <a:srgbClr val="FFC000"/>
                </a:solidFill>
                <a:effectLst/>
                <a:latin typeface="+mn-lt"/>
              </a:rPr>
              <a:t>chief cells </a:t>
            </a:r>
            <a:r>
              <a:rPr lang="en-GB" b="0" i="0" u="none" strike="noStrike" dirty="0">
                <a:effectLst/>
                <a:latin typeface="+mn-lt"/>
              </a:rPr>
              <a:t>– secret pepsinogen and gastric lipase – l</a:t>
            </a:r>
            <a:r>
              <a:rPr lang="en-GB" dirty="0">
                <a:latin typeface="+mn-lt"/>
              </a:rPr>
              <a:t>ocated in the fundus and the body of stomach</a:t>
            </a:r>
            <a:r>
              <a:rPr lang="en-GB" b="0" i="0" u="none" strike="noStrike" dirty="0">
                <a:effectLst/>
                <a:latin typeface="+mn-lt"/>
              </a:rPr>
              <a:t> </a:t>
            </a:r>
            <a:endParaRPr lang="en-GB" u="none" strike="noStrike" dirty="0">
              <a:latin typeface="+mn-lt"/>
            </a:endParaRPr>
          </a:p>
          <a:p>
            <a:r>
              <a:rPr lang="en-GB" b="0" i="0" dirty="0">
                <a:solidFill>
                  <a:srgbClr val="FFC000"/>
                </a:solidFill>
                <a:effectLst/>
                <a:latin typeface="+mn-lt"/>
              </a:rPr>
              <a:t>3) </a:t>
            </a:r>
            <a:r>
              <a:rPr lang="en-GB" b="0" i="0" u="none" strike="noStrike" dirty="0">
                <a:solidFill>
                  <a:srgbClr val="FFC000"/>
                </a:solidFill>
                <a:effectLst/>
                <a:latin typeface="+mn-lt"/>
              </a:rPr>
              <a:t>parietal cells</a:t>
            </a:r>
            <a:r>
              <a:rPr lang="en-GB" dirty="0">
                <a:solidFill>
                  <a:srgbClr val="FFC000"/>
                </a:solidFill>
                <a:latin typeface="+mn-lt"/>
              </a:rPr>
              <a:t> </a:t>
            </a:r>
            <a:r>
              <a:rPr lang="en-GB" dirty="0">
                <a:latin typeface="+mn-lt"/>
              </a:rPr>
              <a:t>– secret gastric acid (hydrochloric acid) and intrinsic factor (GIF) – located in the fundus and the body of stomach</a:t>
            </a:r>
          </a:p>
          <a:p>
            <a:endParaRPr lang="en-GB" sz="1000" dirty="0">
              <a:latin typeface="+mn-lt"/>
            </a:endParaRPr>
          </a:p>
          <a:p>
            <a:r>
              <a:rPr lang="en-GB" b="1" i="0" u="sng" dirty="0">
                <a:solidFill>
                  <a:srgbClr val="FFC000"/>
                </a:solidFill>
                <a:effectLst/>
                <a:latin typeface="+mn-lt"/>
              </a:rPr>
              <a:t>B: PYLORIC GLANDS – 20%:</a:t>
            </a:r>
            <a:endParaRPr lang="en-GB" dirty="0">
              <a:latin typeface="+mn-lt"/>
            </a:endParaRPr>
          </a:p>
          <a:p>
            <a:r>
              <a:rPr lang="en-GB" dirty="0">
                <a:latin typeface="+mn-lt"/>
              </a:rPr>
              <a:t>- Endocrine glands of pyloric mucosa that secrets hormone gastrin</a:t>
            </a:r>
          </a:p>
          <a:p>
            <a:endParaRPr lang="en-GB" dirty="0">
              <a:latin typeface="+mn-lt"/>
            </a:endParaRPr>
          </a:p>
        </p:txBody>
      </p:sp>
    </p:spTree>
    <p:extLst>
      <p:ext uri="{BB962C8B-B14F-4D97-AF65-F5344CB8AC3E}">
        <p14:creationId xmlns:p14="http://schemas.microsoft.com/office/powerpoint/2010/main" val="224213625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p:nvPr>
        </p:nvSpPr>
        <p:spPr>
          <a:xfrm>
            <a:off x="539750" y="0"/>
            <a:ext cx="8229600" cy="765175"/>
          </a:xfrm>
        </p:spPr>
        <p:txBody>
          <a:bodyPr/>
          <a:lstStyle/>
          <a:p>
            <a:pPr eaLnBrk="1" hangingPunct="1">
              <a:defRPr/>
            </a:pPr>
            <a:r>
              <a:rPr lang="en-GB" dirty="0">
                <a:solidFill>
                  <a:srgbClr val="FFFF66"/>
                </a:solidFill>
              </a:rPr>
              <a:t>Anterolateral abdominal wall</a:t>
            </a:r>
            <a:endParaRPr lang="en-US" dirty="0">
              <a:solidFill>
                <a:srgbClr val="FFFF66"/>
              </a:solidFill>
            </a:endParaRPr>
          </a:p>
        </p:txBody>
      </p:sp>
      <p:pic>
        <p:nvPicPr>
          <p:cNvPr id="10243" name="Picture 2" descr="0007zidovi presek"/>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3822700" y="3941763"/>
            <a:ext cx="5321300"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ctangle 3"/>
          <p:cNvSpPr>
            <a:spLocks noGrp="1" noChangeArrowheads="1"/>
          </p:cNvSpPr>
          <p:nvPr>
            <p:ph type="body" idx="1"/>
          </p:nvPr>
        </p:nvSpPr>
        <p:spPr>
          <a:xfrm>
            <a:off x="0" y="1052513"/>
            <a:ext cx="9144000" cy="5545137"/>
          </a:xfrm>
        </p:spPr>
        <p:txBody>
          <a:bodyPr/>
          <a:lstStyle/>
          <a:p>
            <a:pPr marL="609600" indent="-609600" eaLnBrk="1" hangingPunct="1">
              <a:lnSpc>
                <a:spcPct val="90000"/>
              </a:lnSpc>
              <a:buFont typeface="Wingdings" panose="05000000000000000000" pitchFamily="2" charset="2"/>
              <a:buNone/>
              <a:defRPr/>
            </a:pPr>
            <a:r>
              <a:rPr lang="sr-Latn-CS" sz="2800" dirty="0">
                <a:solidFill>
                  <a:srgbClr val="FFFF66"/>
                </a:solidFill>
              </a:rPr>
              <a:t>1) </a:t>
            </a:r>
            <a:r>
              <a:rPr lang="en-GB" sz="2800" dirty="0">
                <a:solidFill>
                  <a:srgbClr val="FFFF66"/>
                </a:solidFill>
              </a:rPr>
              <a:t>Skin</a:t>
            </a:r>
            <a:r>
              <a:rPr lang="sr-Latn-CS" sz="2800" dirty="0">
                <a:solidFill>
                  <a:srgbClr val="FFFF66"/>
                </a:solidFill>
              </a:rPr>
              <a:t> (cutis)</a:t>
            </a:r>
          </a:p>
          <a:p>
            <a:pPr marL="609600" indent="-609600" eaLnBrk="1" hangingPunct="1">
              <a:lnSpc>
                <a:spcPct val="90000"/>
              </a:lnSpc>
              <a:buFont typeface="Wingdings" panose="05000000000000000000" pitchFamily="2" charset="2"/>
              <a:buNone/>
              <a:defRPr/>
            </a:pPr>
            <a:r>
              <a:rPr lang="sr-Latn-CS" sz="2800" dirty="0">
                <a:solidFill>
                  <a:srgbClr val="FFFF66"/>
                </a:solidFill>
              </a:rPr>
              <a:t>2) </a:t>
            </a:r>
            <a:r>
              <a:rPr lang="en-GB" sz="2800" dirty="0">
                <a:solidFill>
                  <a:srgbClr val="FFFF66"/>
                </a:solidFill>
              </a:rPr>
              <a:t>Subcutaneous tissue </a:t>
            </a:r>
            <a:r>
              <a:rPr lang="sr-Latn-CS" sz="2800" dirty="0">
                <a:solidFill>
                  <a:srgbClr val="FFFF66"/>
                </a:solidFill>
              </a:rPr>
              <a:t>(tela subcutanea)</a:t>
            </a:r>
            <a:br>
              <a:rPr lang="sr-Latn-CS" sz="2800" dirty="0">
                <a:solidFill>
                  <a:srgbClr val="FFFF66"/>
                </a:solidFill>
              </a:rPr>
            </a:br>
            <a:r>
              <a:rPr lang="sr-Latn-CS" sz="2800" dirty="0">
                <a:solidFill>
                  <a:srgbClr val="FFFF66"/>
                </a:solidFill>
              </a:rPr>
              <a:t>fascia superficialis </a:t>
            </a:r>
            <a:br>
              <a:rPr lang="sr-Latn-CS" sz="2800" dirty="0">
                <a:solidFill>
                  <a:srgbClr val="FFFF66"/>
                </a:solidFill>
              </a:rPr>
            </a:br>
            <a:r>
              <a:rPr lang="sr-Latn-CS" sz="2800" dirty="0">
                <a:solidFill>
                  <a:srgbClr val="FFFF66"/>
                </a:solidFill>
              </a:rPr>
              <a:t>   a) paniculus adiposus (Camper)</a:t>
            </a:r>
            <a:br>
              <a:rPr lang="sr-Latn-CS" sz="2800" dirty="0">
                <a:solidFill>
                  <a:srgbClr val="FFFF66"/>
                </a:solidFill>
              </a:rPr>
            </a:br>
            <a:r>
              <a:rPr lang="sr-Latn-CS" sz="2800" dirty="0">
                <a:solidFill>
                  <a:srgbClr val="FFFF66"/>
                </a:solidFill>
              </a:rPr>
              <a:t>	b) stratum membranosum (Scarpa)</a:t>
            </a:r>
          </a:p>
          <a:p>
            <a:pPr marL="609600" indent="-609600" eaLnBrk="1" hangingPunct="1">
              <a:lnSpc>
                <a:spcPct val="90000"/>
              </a:lnSpc>
              <a:buFont typeface="Wingdings" panose="05000000000000000000" pitchFamily="2" charset="2"/>
              <a:buNone/>
              <a:defRPr/>
            </a:pPr>
            <a:r>
              <a:rPr lang="sr-Latn-CS" sz="2800" dirty="0">
                <a:solidFill>
                  <a:srgbClr val="FFFF66"/>
                </a:solidFill>
              </a:rPr>
              <a:t>3) Fascia </a:t>
            </a:r>
            <a:r>
              <a:rPr lang="sr-Latn-CS" sz="2800" dirty="0" err="1">
                <a:solidFill>
                  <a:srgbClr val="FFFF66"/>
                </a:solidFill>
              </a:rPr>
              <a:t>investiens</a:t>
            </a:r>
            <a:r>
              <a:rPr lang="sr-Latn-CS" sz="2800" dirty="0">
                <a:solidFill>
                  <a:srgbClr val="FFFF66"/>
                </a:solidFill>
              </a:rPr>
              <a:t> </a:t>
            </a:r>
            <a:r>
              <a:rPr lang="sr-Latn-CS" sz="2800" dirty="0" err="1">
                <a:solidFill>
                  <a:srgbClr val="FFFF66"/>
                </a:solidFill>
              </a:rPr>
              <a:t>abdominis</a:t>
            </a:r>
            <a:r>
              <a:rPr lang="en-GB" sz="2800" dirty="0">
                <a:solidFill>
                  <a:srgbClr val="FFFF66"/>
                </a:solidFill>
              </a:rPr>
              <a:t> (investing fascia - deep fascia)</a:t>
            </a:r>
            <a:endParaRPr lang="sr-Latn-CS" sz="2800" dirty="0">
              <a:solidFill>
                <a:srgbClr val="FFFF66"/>
              </a:solidFill>
            </a:endParaRPr>
          </a:p>
          <a:p>
            <a:pPr marL="609600" indent="-609600" eaLnBrk="1" hangingPunct="1">
              <a:lnSpc>
                <a:spcPct val="90000"/>
              </a:lnSpc>
              <a:buFont typeface="Wingdings" panose="05000000000000000000" pitchFamily="2" charset="2"/>
              <a:buNone/>
              <a:defRPr/>
            </a:pPr>
            <a:r>
              <a:rPr lang="sr-Latn-CS" sz="2800" dirty="0">
                <a:solidFill>
                  <a:srgbClr val="FFFF66"/>
                </a:solidFill>
              </a:rPr>
              <a:t>4) </a:t>
            </a:r>
            <a:r>
              <a:rPr lang="en-GB" sz="2800" dirty="0">
                <a:solidFill>
                  <a:srgbClr val="FFFF66"/>
                </a:solidFill>
              </a:rPr>
              <a:t>Musculo-aponeurotic layer</a:t>
            </a:r>
            <a:endParaRPr lang="sr-Latn-CS" sz="2800" dirty="0">
              <a:solidFill>
                <a:srgbClr val="FFFF66"/>
              </a:solidFill>
            </a:endParaRPr>
          </a:p>
          <a:p>
            <a:pPr marL="609600" indent="-609600" eaLnBrk="1" hangingPunct="1">
              <a:lnSpc>
                <a:spcPct val="90000"/>
              </a:lnSpc>
              <a:buFont typeface="Wingdings" panose="05000000000000000000" pitchFamily="2" charset="2"/>
              <a:buNone/>
              <a:defRPr/>
            </a:pPr>
            <a:r>
              <a:rPr lang="sr-Latn-CS" sz="2800" dirty="0">
                <a:solidFill>
                  <a:srgbClr val="FFFF66"/>
                </a:solidFill>
              </a:rPr>
              <a:t>5) Fascia transversalis</a:t>
            </a:r>
          </a:p>
          <a:p>
            <a:pPr marL="609600" indent="-609600" eaLnBrk="1" hangingPunct="1">
              <a:lnSpc>
                <a:spcPct val="90000"/>
              </a:lnSpc>
              <a:buFont typeface="Wingdings" panose="05000000000000000000" pitchFamily="2" charset="2"/>
              <a:buNone/>
              <a:defRPr/>
            </a:pPr>
            <a:r>
              <a:rPr lang="sr-Latn-CS" sz="2800" dirty="0">
                <a:solidFill>
                  <a:srgbClr val="FFFF66"/>
                </a:solidFill>
              </a:rPr>
              <a:t>6) </a:t>
            </a:r>
            <a:r>
              <a:rPr lang="sr-Latn-CS" sz="2800" dirty="0" err="1">
                <a:solidFill>
                  <a:srgbClr val="FFFF66"/>
                </a:solidFill>
              </a:rPr>
              <a:t>Fascia</a:t>
            </a:r>
            <a:r>
              <a:rPr lang="sr-Latn-CS" sz="2800" dirty="0">
                <a:solidFill>
                  <a:srgbClr val="FFFF66"/>
                </a:solidFill>
              </a:rPr>
              <a:t> </a:t>
            </a:r>
            <a:r>
              <a:rPr lang="sr-Latn-CS" sz="2800" dirty="0" err="1">
                <a:solidFill>
                  <a:srgbClr val="FFFF66"/>
                </a:solidFill>
              </a:rPr>
              <a:t>extraperitonealis</a:t>
            </a:r>
            <a:br>
              <a:rPr lang="en-GB" sz="2800" dirty="0">
                <a:solidFill>
                  <a:srgbClr val="FFFF66"/>
                </a:solidFill>
              </a:rPr>
            </a:br>
            <a:r>
              <a:rPr lang="en-GB" sz="2800" dirty="0">
                <a:solidFill>
                  <a:srgbClr val="FFFF66"/>
                </a:solidFill>
              </a:rPr>
              <a:t>(extraperitoneal fat)</a:t>
            </a:r>
            <a:endParaRPr lang="sr-Latn-CS" sz="2800" dirty="0">
              <a:solidFill>
                <a:srgbClr val="FFFF66"/>
              </a:solidFill>
            </a:endParaRPr>
          </a:p>
          <a:p>
            <a:pPr marL="609600" indent="-609600" eaLnBrk="1" hangingPunct="1">
              <a:lnSpc>
                <a:spcPct val="90000"/>
              </a:lnSpc>
              <a:buFont typeface="Wingdings" panose="05000000000000000000" pitchFamily="2" charset="2"/>
              <a:buNone/>
              <a:defRPr/>
            </a:pPr>
            <a:r>
              <a:rPr lang="sr-Latn-CS" sz="2800" dirty="0">
                <a:solidFill>
                  <a:srgbClr val="FFFF66"/>
                </a:solidFill>
              </a:rPr>
              <a:t>7) </a:t>
            </a:r>
            <a:r>
              <a:rPr lang="sr-Latn-CS" sz="2800" dirty="0" err="1">
                <a:solidFill>
                  <a:srgbClr val="FFFF66"/>
                </a:solidFill>
              </a:rPr>
              <a:t>Peritoneum</a:t>
            </a:r>
            <a:r>
              <a:rPr lang="sr-Latn-CS" sz="2800" dirty="0">
                <a:solidFill>
                  <a:srgbClr val="FFFF66"/>
                </a:solidFill>
              </a:rPr>
              <a:t> </a:t>
            </a:r>
            <a:r>
              <a:rPr lang="sr-Latn-CS" sz="2800" dirty="0" err="1">
                <a:solidFill>
                  <a:srgbClr val="FFFF66"/>
                </a:solidFill>
              </a:rPr>
              <a:t>parietale</a:t>
            </a:r>
            <a:endParaRPr lang="en-GB" sz="2800" dirty="0">
              <a:solidFill>
                <a:srgbClr val="FFFF66"/>
              </a:solidFill>
            </a:endParaRPr>
          </a:p>
          <a:p>
            <a:pPr marL="609600" indent="-609600" eaLnBrk="1" hangingPunct="1">
              <a:lnSpc>
                <a:spcPct val="90000"/>
              </a:lnSpc>
              <a:buFont typeface="Wingdings" panose="05000000000000000000" pitchFamily="2" charset="2"/>
              <a:buNone/>
              <a:defRPr/>
            </a:pPr>
            <a:r>
              <a:rPr lang="en-GB" sz="2800" dirty="0">
                <a:solidFill>
                  <a:srgbClr val="FFFF66"/>
                </a:solidFill>
              </a:rPr>
              <a:t>     (parietal peritoneum)</a:t>
            </a:r>
            <a:endParaRPr lang="sr-Latn-CS" sz="2800" dirty="0">
              <a:solidFill>
                <a:srgbClr val="FFFF66"/>
              </a:solidFill>
            </a:endParaRPr>
          </a:p>
          <a:p>
            <a:pPr marL="609600" indent="-609600" eaLnBrk="1" hangingPunct="1">
              <a:lnSpc>
                <a:spcPct val="90000"/>
              </a:lnSpc>
              <a:buFont typeface="Wingdings" panose="05000000000000000000" pitchFamily="2" charset="2"/>
              <a:buAutoNum type="arabicParenR"/>
              <a:defRPr/>
            </a:pPr>
            <a:endParaRPr lang="en-US" dirty="0">
              <a:solidFill>
                <a:schemeClr val="hlink"/>
              </a:solidFill>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p:cNvPicPr>
            <a:picLocks noChangeAspect="1" noChangeArrowheads="1"/>
          </p:cNvPicPr>
          <p:nvPr/>
        </p:nvPicPr>
        <p:blipFill>
          <a:blip r:embed="rId2">
            <a:extLst>
              <a:ext uri="{28A0092B-C50C-407E-A947-70E740481C1C}">
                <a14:useLocalDpi xmlns:a14="http://schemas.microsoft.com/office/drawing/2010/main" val="0"/>
              </a:ext>
            </a:extLst>
          </a:blip>
          <a:srcRect l="14648" t="24374" r="43750" b="25000"/>
          <a:stretch>
            <a:fillRect/>
          </a:stretch>
        </p:blipFill>
        <p:spPr bwMode="auto">
          <a:xfrm>
            <a:off x="357188" y="1714500"/>
            <a:ext cx="405765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3" name="Picture 2"/>
          <p:cNvPicPr>
            <a:picLocks noChangeAspect="1" noChangeArrowheads="1"/>
          </p:cNvPicPr>
          <p:nvPr/>
        </p:nvPicPr>
        <p:blipFill>
          <a:blip r:embed="rId3">
            <a:extLst>
              <a:ext uri="{28A0092B-C50C-407E-A947-70E740481C1C}">
                <a14:useLocalDpi xmlns:a14="http://schemas.microsoft.com/office/drawing/2010/main" val="0"/>
              </a:ext>
            </a:extLst>
          </a:blip>
          <a:srcRect l="15234" t="37500" r="43750" b="11874"/>
          <a:stretch>
            <a:fillRect/>
          </a:stretch>
        </p:blipFill>
        <p:spPr bwMode="auto">
          <a:xfrm>
            <a:off x="4714875" y="1714500"/>
            <a:ext cx="40005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rrowheads="1"/>
          </p:cNvSpPr>
          <p:nvPr>
            <p:ph type="title"/>
          </p:nvPr>
        </p:nvSpPr>
        <p:spPr>
          <a:xfrm>
            <a:off x="457200" y="274638"/>
            <a:ext cx="8229600" cy="633412"/>
          </a:xfrm>
        </p:spPr>
        <p:txBody>
          <a:bodyPr/>
          <a:lstStyle/>
          <a:p>
            <a:pPr eaLnBrk="1" hangingPunct="1">
              <a:defRPr/>
            </a:pPr>
            <a:r>
              <a:rPr lang="en-GB" sz="3200" dirty="0"/>
              <a:t>Arterial supply of stomach</a:t>
            </a:r>
            <a:endParaRPr lang="en-US" sz="3200" dirty="0"/>
          </a:p>
        </p:txBody>
      </p:sp>
      <p:sp>
        <p:nvSpPr>
          <p:cNvPr id="93187" name="Rectangle 3"/>
          <p:cNvSpPr>
            <a:spLocks noGrp="1" noChangeArrowheads="1"/>
          </p:cNvSpPr>
          <p:nvPr>
            <p:ph type="body" idx="1"/>
          </p:nvPr>
        </p:nvSpPr>
        <p:spPr>
          <a:xfrm>
            <a:off x="0" y="908050"/>
            <a:ext cx="8713788" cy="5905326"/>
          </a:xfrm>
        </p:spPr>
        <p:txBody>
          <a:bodyPr/>
          <a:lstStyle/>
          <a:p>
            <a:pPr eaLnBrk="1" hangingPunct="1"/>
            <a:r>
              <a:rPr lang="en-GB" sz="2000" b="1" dirty="0">
                <a:solidFill>
                  <a:srgbClr val="FFC000"/>
                </a:solidFill>
                <a:effectLst/>
              </a:rPr>
              <a:t>Body and pyloric part</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sr-Latn-CS" sz="2000" b="1" dirty="0" err="1">
                <a:effectLst/>
              </a:rPr>
              <a:t>a.gastrica</a:t>
            </a:r>
            <a:r>
              <a:rPr lang="sr-Latn-CS" sz="2000" b="1" dirty="0">
                <a:effectLst/>
              </a:rPr>
              <a:t> </a:t>
            </a:r>
            <a:r>
              <a:rPr lang="sr-Latn-CS" sz="2000" b="1" dirty="0" err="1">
                <a:effectLst/>
              </a:rPr>
              <a:t>sinistra</a:t>
            </a:r>
            <a:r>
              <a:rPr lang="sr-Latn-CS" sz="2000" b="1" dirty="0">
                <a:effectLst/>
              </a:rPr>
              <a:t> (</a:t>
            </a:r>
            <a:r>
              <a:rPr lang="sr-Latn-CS" sz="2000" b="1" dirty="0" err="1">
                <a:effectLst/>
              </a:rPr>
              <a:t>truncus</a:t>
            </a:r>
            <a:r>
              <a:rPr lang="sr-Latn-CS" sz="2000" b="1" dirty="0">
                <a:effectLst/>
              </a:rPr>
              <a:t> </a:t>
            </a:r>
            <a:r>
              <a:rPr lang="sr-Latn-CS" sz="2000" b="1" dirty="0" err="1">
                <a:effectLst/>
              </a:rPr>
              <a:t>celiacus</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a.gastrica</a:t>
            </a:r>
            <a:r>
              <a:rPr lang="sr-Latn-CS" sz="2000" b="1" dirty="0">
                <a:effectLst/>
              </a:rPr>
              <a:t> </a:t>
            </a:r>
            <a:r>
              <a:rPr lang="sr-Latn-CS" sz="2000" b="1" dirty="0" err="1">
                <a:effectLst/>
              </a:rPr>
              <a:t>dextra</a:t>
            </a:r>
            <a:r>
              <a:rPr lang="sr-Latn-CS" sz="2000" b="1" dirty="0">
                <a:effectLst/>
              </a:rPr>
              <a:t> (</a:t>
            </a:r>
            <a:r>
              <a:rPr lang="sr-Latn-CS" sz="2000" b="1" dirty="0" err="1">
                <a:effectLst/>
              </a:rPr>
              <a:t>a.hepatica</a:t>
            </a:r>
            <a:r>
              <a:rPr lang="sr-Latn-CS" sz="2000" b="1" dirty="0">
                <a:effectLst/>
              </a:rPr>
              <a:t> </a:t>
            </a:r>
            <a:r>
              <a:rPr lang="sr-Latn-CS" sz="2000" b="1" dirty="0" err="1">
                <a:effectLst/>
              </a:rPr>
              <a:t>propria</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a.gastroomentalis</a:t>
            </a:r>
            <a:r>
              <a:rPr lang="sr-Latn-CS" sz="2000" b="1" dirty="0">
                <a:effectLst/>
              </a:rPr>
              <a:t> sin. (</a:t>
            </a:r>
            <a:r>
              <a:rPr lang="sr-Latn-CS" sz="2000" b="1" dirty="0" err="1">
                <a:effectLst/>
              </a:rPr>
              <a:t>a.splenica</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a.gastroomentalis</a:t>
            </a:r>
            <a:r>
              <a:rPr lang="sr-Latn-CS" sz="2000" b="1" dirty="0">
                <a:effectLst/>
              </a:rPr>
              <a:t> </a:t>
            </a:r>
            <a:r>
              <a:rPr lang="sr-Latn-CS" sz="2000" b="1" dirty="0" err="1">
                <a:effectLst/>
              </a:rPr>
              <a:t>dex</a:t>
            </a:r>
            <a:r>
              <a:rPr lang="sr-Latn-CS" sz="2000" b="1" dirty="0">
                <a:effectLst/>
              </a:rPr>
              <a:t>. (</a:t>
            </a:r>
            <a:r>
              <a:rPr lang="sr-Latn-CS" sz="2000" b="1" dirty="0" err="1">
                <a:effectLst/>
              </a:rPr>
              <a:t>a.gastro</a:t>
            </a:r>
            <a:r>
              <a:rPr lang="sr-Latn-CS" sz="2000" b="1" dirty="0">
                <a:effectLst/>
              </a:rPr>
              <a:t>-</a:t>
            </a:r>
            <a:br>
              <a:rPr lang="sr-Latn-CS" sz="2000" b="1" dirty="0">
                <a:effectLst/>
              </a:rPr>
            </a:br>
            <a:r>
              <a:rPr lang="sr-Latn-CS" sz="2000" b="1" dirty="0">
                <a:effectLst/>
              </a:rPr>
              <a:t>			</a:t>
            </a:r>
            <a:r>
              <a:rPr lang="sr-Latn-CS" sz="2000" b="1" dirty="0" err="1">
                <a:effectLst/>
              </a:rPr>
              <a:t>duodenalis</a:t>
            </a:r>
            <a:r>
              <a:rPr lang="sr-Latn-CS" sz="2000" b="1" dirty="0">
                <a:effectLst/>
              </a:rPr>
              <a:t>)</a:t>
            </a:r>
          </a:p>
          <a:p>
            <a:pPr eaLnBrk="1" hangingPunct="1"/>
            <a:r>
              <a:rPr lang="en-GB" sz="2000" b="1" dirty="0">
                <a:solidFill>
                  <a:srgbClr val="FFC000"/>
                </a:solidFill>
                <a:effectLst/>
              </a:rPr>
              <a:t>Cardia</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sr-Latn-CS" sz="2000" b="1" dirty="0" err="1">
                <a:effectLst/>
              </a:rPr>
              <a:t>a.gastrica</a:t>
            </a:r>
            <a:r>
              <a:rPr lang="sr-Latn-CS" sz="2000" b="1" dirty="0">
                <a:effectLst/>
              </a:rPr>
              <a:t> </a:t>
            </a:r>
            <a:r>
              <a:rPr lang="sr-Latn-CS" sz="2000" b="1" dirty="0" err="1">
                <a:effectLst/>
              </a:rPr>
              <a:t>sinistra</a:t>
            </a:r>
            <a:r>
              <a:rPr lang="sr-Latn-CS" sz="2000" b="1" dirty="0">
                <a:effectLst/>
              </a:rPr>
              <a:t> (</a:t>
            </a:r>
            <a:r>
              <a:rPr lang="sr-Latn-CS" sz="2000" b="1" dirty="0" err="1">
                <a:effectLst/>
              </a:rPr>
              <a:t>truncus</a:t>
            </a:r>
            <a:r>
              <a:rPr lang="sr-Latn-CS" sz="2000" b="1" dirty="0">
                <a:effectLst/>
              </a:rPr>
              <a:t> </a:t>
            </a:r>
            <a:r>
              <a:rPr lang="sr-Latn-CS" sz="2000" b="1" dirty="0" err="1">
                <a:effectLst/>
              </a:rPr>
              <a:t>celiacus</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aa.gastricae</a:t>
            </a:r>
            <a:r>
              <a:rPr lang="sr-Latn-CS" sz="2000" b="1" dirty="0">
                <a:effectLst/>
              </a:rPr>
              <a:t> </a:t>
            </a:r>
            <a:r>
              <a:rPr lang="sr-Latn-CS" sz="2000" b="1" dirty="0" err="1">
                <a:effectLst/>
              </a:rPr>
              <a:t>breves</a:t>
            </a:r>
            <a:r>
              <a:rPr lang="sr-Latn-CS" sz="2000" b="1" dirty="0">
                <a:effectLst/>
              </a:rPr>
              <a:t> (</a:t>
            </a:r>
            <a:r>
              <a:rPr lang="sr-Latn-CS" sz="2000" b="1" dirty="0" err="1">
                <a:effectLst/>
              </a:rPr>
              <a:t>a.splenica</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a.phrenica</a:t>
            </a:r>
            <a:r>
              <a:rPr lang="sr-Latn-CS" sz="2000" b="1" dirty="0">
                <a:effectLst/>
              </a:rPr>
              <a:t> </a:t>
            </a:r>
            <a:r>
              <a:rPr lang="sr-Latn-CS" sz="2000" b="1" dirty="0" err="1">
                <a:effectLst/>
              </a:rPr>
              <a:t>inferior</a:t>
            </a:r>
            <a:r>
              <a:rPr lang="sr-Latn-CS" sz="2000" b="1" dirty="0">
                <a:effectLst/>
              </a:rPr>
              <a:t> </a:t>
            </a:r>
            <a:r>
              <a:rPr lang="sr-Latn-CS" sz="2000" b="1" dirty="0" err="1">
                <a:effectLst/>
              </a:rPr>
              <a:t>sinistra</a:t>
            </a:r>
            <a:r>
              <a:rPr lang="sr-Latn-CS" sz="2000" b="1" dirty="0">
                <a:effectLst/>
              </a:rPr>
              <a:t> (aorta </a:t>
            </a:r>
            <a:r>
              <a:rPr lang="sr-Latn-CS" sz="2000" b="1" dirty="0" err="1">
                <a:effectLst/>
              </a:rPr>
              <a:t>abd</a:t>
            </a:r>
            <a:r>
              <a:rPr lang="sr-Latn-CS" sz="2000" b="1" dirty="0">
                <a:effectLst/>
              </a:rPr>
              <a:t>.)</a:t>
            </a:r>
          </a:p>
          <a:p>
            <a:pPr eaLnBrk="1" hangingPunct="1"/>
            <a:r>
              <a:rPr lang="en-GB" sz="2000" b="1" dirty="0">
                <a:solidFill>
                  <a:srgbClr val="FFC000"/>
                </a:solidFill>
                <a:effectLst/>
              </a:rPr>
              <a:t>Fundus</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sr-Latn-CS" sz="2000" b="1" dirty="0" err="1">
                <a:effectLst/>
              </a:rPr>
              <a:t>aa.gastricae</a:t>
            </a:r>
            <a:r>
              <a:rPr lang="sr-Latn-CS" sz="2000" b="1" dirty="0">
                <a:effectLst/>
              </a:rPr>
              <a:t> </a:t>
            </a:r>
            <a:r>
              <a:rPr lang="sr-Latn-CS" sz="2000" b="1" dirty="0" err="1">
                <a:effectLst/>
              </a:rPr>
              <a:t>breves</a:t>
            </a:r>
            <a:r>
              <a:rPr lang="sr-Latn-CS" sz="2000" b="1" dirty="0">
                <a:effectLst/>
              </a:rPr>
              <a:t> (</a:t>
            </a:r>
            <a:r>
              <a:rPr lang="sr-Latn-CS" sz="2000" b="1" dirty="0" err="1">
                <a:effectLst/>
              </a:rPr>
              <a:t>a.splenica</a:t>
            </a:r>
            <a:r>
              <a:rPr lang="sr-Latn-CS" sz="2000" b="1" dirty="0">
                <a:effectLst/>
              </a:rPr>
              <a:t>)</a:t>
            </a:r>
            <a:endParaRPr lang="en-GB" sz="2000" b="1" dirty="0">
              <a:effectLst/>
            </a:endParaRPr>
          </a:p>
          <a:p>
            <a:pPr eaLnBrk="1" hangingPunct="1">
              <a:buFont typeface="Wingdings" panose="05000000000000000000" pitchFamily="2" charset="2"/>
              <a:buNone/>
            </a:pPr>
            <a:r>
              <a:rPr lang="en-GB" sz="2000" b="1" dirty="0">
                <a:effectLst/>
              </a:rPr>
              <a:t>      - posterior gastric artery (a</a:t>
            </a:r>
            <a:r>
              <a:rPr lang="sr-Latn-CS" sz="2000" b="1" dirty="0">
                <a:effectLst/>
              </a:rPr>
              <a:t>.</a:t>
            </a:r>
            <a:r>
              <a:rPr lang="sr-Latn-CS" sz="2000" b="1" dirty="0" err="1">
                <a:effectLst/>
              </a:rPr>
              <a:t>splenica</a:t>
            </a:r>
            <a:r>
              <a:rPr lang="sr-Latn-CS" sz="2000" b="1" dirty="0">
                <a:effectLst/>
              </a:rPr>
              <a:t>)</a:t>
            </a:r>
          </a:p>
          <a:p>
            <a:pPr eaLnBrk="1" hangingPunct="1"/>
            <a:r>
              <a:rPr lang="en-GB" sz="2000" b="1" dirty="0">
                <a:solidFill>
                  <a:srgbClr val="FFC000"/>
                </a:solidFill>
                <a:effectLst/>
              </a:rPr>
              <a:t>Pyloric orifice</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sr-Latn-CS" sz="2000" b="1" dirty="0" err="1">
                <a:effectLst/>
              </a:rPr>
              <a:t>a.gastroduodenalis</a:t>
            </a:r>
            <a:endParaRPr lang="sr-Latn-CS" sz="2000" b="1" dirty="0">
              <a:effectLst/>
            </a:endParaRPr>
          </a:p>
          <a:p>
            <a:pPr eaLnBrk="1" hangingPunct="1">
              <a:buFont typeface="Wingdings" panose="05000000000000000000" pitchFamily="2" charset="2"/>
              <a:buNone/>
            </a:pPr>
            <a:r>
              <a:rPr lang="sr-Latn-CS" sz="2000" b="1" dirty="0">
                <a:effectLst/>
              </a:rPr>
              <a:t>	- </a:t>
            </a:r>
            <a:r>
              <a:rPr lang="en-GB" sz="2000" b="1" dirty="0">
                <a:effectLst/>
              </a:rPr>
              <a:t>branches of pancreaticoduodenal arterial arcades</a:t>
            </a:r>
            <a:endParaRPr lang="en-US" sz="2000" b="1" dirty="0">
              <a:effectLst/>
            </a:endParaRPr>
          </a:p>
        </p:txBody>
      </p:sp>
      <p:pic>
        <p:nvPicPr>
          <p:cNvPr id="93188"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1250" r="27344" b="6250"/>
          <a:stretch>
            <a:fillRect/>
          </a:stretch>
        </p:blipFill>
        <p:spPr bwMode="auto">
          <a:xfrm>
            <a:off x="4857750" y="1214438"/>
            <a:ext cx="428625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997201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A"/>
          <p:cNvPicPr>
            <a:picLocks noGrp="1" noChangeAspect="1" noChangeArrowheads="1"/>
          </p:cNvPicPr>
          <p:nvPr>
            <p:ph/>
          </p:nvPr>
        </p:nvPicPr>
        <p:blipFill>
          <a:blip r:embed="rId2"/>
          <a:srcRect/>
          <a:stretch>
            <a:fillRect/>
          </a:stretch>
        </p:blipFill>
        <p:spPr>
          <a:xfrm>
            <a:off x="2987675" y="0"/>
            <a:ext cx="5964238" cy="6858000"/>
          </a:xfrm>
          <a:ln w="38100">
            <a:solidFill>
              <a:schemeClr val="accent2">
                <a:lumMod val="60000"/>
                <a:lumOff val="40000"/>
              </a:schemeClr>
            </a:solidFill>
          </a:ln>
        </p:spPr>
      </p:pic>
      <p:sp>
        <p:nvSpPr>
          <p:cNvPr id="94211" name="WordArt 3"/>
          <p:cNvSpPr>
            <a:spLocks noChangeArrowheads="1" noChangeShapeType="1" noTextEdit="1"/>
          </p:cNvSpPr>
          <p:nvPr/>
        </p:nvSpPr>
        <p:spPr bwMode="auto">
          <a:xfrm rot="5400000">
            <a:off x="-649288" y="1377951"/>
            <a:ext cx="3025775" cy="647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wordArtVert" wrap="none" fromWordArt="1">
            <a:prstTxWarp prst="textPlain">
              <a:avLst>
                <a:gd name="adj" fmla="val 50000"/>
              </a:avLst>
            </a:prstTxWarp>
          </a:bodyPr>
          <a:lstStyle/>
          <a:p>
            <a:pPr algn="ctr" fontAlgn="auto"/>
            <a:r>
              <a:rPr lang="en-GB" sz="3600" b="1" kern="10">
                <a:solidFill>
                  <a:srgbClr val="75D1A3"/>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AORTA</a:t>
            </a:r>
          </a:p>
        </p:txBody>
      </p:sp>
      <p:sp>
        <p:nvSpPr>
          <p:cNvPr id="94212" name="WordArt 4"/>
          <p:cNvSpPr>
            <a:spLocks noChangeArrowheads="1" noChangeShapeType="1" noTextEdit="1"/>
          </p:cNvSpPr>
          <p:nvPr/>
        </p:nvSpPr>
        <p:spPr bwMode="auto">
          <a:xfrm rot="5400000">
            <a:off x="-817563" y="3346451"/>
            <a:ext cx="5832475" cy="812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wordArtVert" wrap="none" fromWordArt="1">
            <a:prstTxWarp prst="textPlain">
              <a:avLst>
                <a:gd name="adj" fmla="val 50000"/>
              </a:avLst>
            </a:prstTxWarp>
          </a:bodyPr>
          <a:lstStyle/>
          <a:p>
            <a:pPr algn="ctr" fontAlgn="auto"/>
            <a:r>
              <a:rPr lang="en-GB" sz="3600" b="1" kern="10">
                <a:solidFill>
                  <a:srgbClr val="75D1A3"/>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ABDOMINALIS</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l="45209" t="19926" r="22861" b="16148"/>
          <a:stretch>
            <a:fillRect/>
          </a:stretch>
        </p:blipFill>
        <p:spPr bwMode="auto">
          <a:xfrm>
            <a:off x="4716016" y="1777121"/>
            <a:ext cx="4379912" cy="4930775"/>
          </a:xfrm>
          <a:prstGeom prst="rect">
            <a:avLst/>
          </a:prstGeom>
          <a:noFill/>
          <a:ln w="9525">
            <a:noFill/>
            <a:miter lim="800000"/>
            <a:headEnd/>
            <a:tailEnd/>
          </a:ln>
          <a:effectLst/>
        </p:spPr>
      </p:pic>
      <p:sp>
        <p:nvSpPr>
          <p:cNvPr id="34819" name="Rectangle 3"/>
          <p:cNvSpPr>
            <a:spLocks noChangeArrowheads="1"/>
          </p:cNvSpPr>
          <p:nvPr/>
        </p:nvSpPr>
        <p:spPr bwMode="auto">
          <a:xfrm>
            <a:off x="320721" y="150104"/>
            <a:ext cx="8494634" cy="507831"/>
          </a:xfrm>
          <a:prstGeom prst="rect">
            <a:avLst/>
          </a:prstGeom>
          <a:noFill/>
          <a:ln w="9525">
            <a:noFill/>
            <a:miter lim="800000"/>
            <a:headEnd/>
            <a:tailEnd/>
          </a:ln>
        </p:spPr>
        <p:txBody>
          <a:bodyPr wrap="none" anchor="ctr">
            <a:spAutoFit/>
          </a:bodyPr>
          <a:lstStyle/>
          <a:p>
            <a:pPr algn="ctr"/>
            <a:r>
              <a:rPr lang="en-US" altLang="en-US" sz="2700" b="1" dirty="0">
                <a:latin typeface="Book Antiqua" pitchFamily="18" charset="0"/>
              </a:rPr>
              <a:t>Abdominal aorta (</a:t>
            </a:r>
            <a:r>
              <a:rPr lang="en-GB" altLang="en-US" sz="2700" b="1" dirty="0">
                <a:latin typeface="Book Antiqua" pitchFamily="18" charset="0"/>
              </a:rPr>
              <a:t>PARS ABDOMINALIS AORTAE</a:t>
            </a:r>
            <a:r>
              <a:rPr lang="en-US" altLang="en-US" sz="2700" b="1" dirty="0">
                <a:latin typeface="Book Antiqua" pitchFamily="18" charset="0"/>
              </a:rPr>
              <a:t>)</a:t>
            </a:r>
            <a:endParaRPr lang="sr-Latn-CS" altLang="en-US" sz="2700" b="1" dirty="0">
              <a:latin typeface="Book Antiqua" pitchFamily="18" charset="0"/>
            </a:endParaRPr>
          </a:p>
        </p:txBody>
      </p:sp>
      <p:sp>
        <p:nvSpPr>
          <p:cNvPr id="34820" name="Rectangle 4"/>
          <p:cNvSpPr>
            <a:spLocks noGrp="1" noChangeArrowheads="1"/>
          </p:cNvSpPr>
          <p:nvPr/>
        </p:nvSpPr>
        <p:spPr bwMode="auto">
          <a:xfrm>
            <a:off x="-30164" y="693738"/>
            <a:ext cx="8922644" cy="6119812"/>
          </a:xfrm>
          <a:prstGeom prst="rect">
            <a:avLst/>
          </a:prstGeom>
          <a:noFill/>
          <a:ln w="9525">
            <a:noFill/>
            <a:miter lim="800000"/>
            <a:headEnd/>
            <a:tailEnd/>
          </a:ln>
          <a:effectLst/>
        </p:spPr>
        <p:txBody>
          <a:bodyPr/>
          <a:lstStyle/>
          <a:p>
            <a:pPr marL="342900" indent="-342900">
              <a:spcBef>
                <a:spcPct val="20000"/>
              </a:spcBef>
              <a:buFontTx/>
              <a:buNone/>
            </a:pPr>
            <a:r>
              <a:rPr lang="en-US" altLang="en-US" sz="1600"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It continues thoracic aorta, at the level of aortic hiatus od diaphragm</a:t>
            </a:r>
          </a:p>
          <a:p>
            <a:pPr marL="342900" indent="-342900">
              <a:spcBef>
                <a:spcPct val="20000"/>
              </a:spcBef>
              <a:buFontTx/>
              <a:buNone/>
            </a:pPr>
            <a:r>
              <a:rPr lang="en-GB" altLang="en-US" sz="1600" dirty="0">
                <a:latin typeface="Book Antiqua" pitchFamily="18" charset="0"/>
                <a:ea typeface="Book Antiqua" pitchFamily="18" charset="0"/>
                <a:cs typeface="Book Antiqua" pitchFamily="18" charset="0"/>
              </a:rPr>
              <a:t>*</a:t>
            </a:r>
            <a:r>
              <a:rPr lang="en-US" altLang="en-US" sz="1600" dirty="0">
                <a:latin typeface="Book Antiqua" pitchFamily="18" charset="0"/>
                <a:ea typeface="Book Antiqua" pitchFamily="18" charset="0"/>
                <a:cs typeface="Book Antiqua" pitchFamily="18" charset="0"/>
              </a:rPr>
              <a:t> It descends through the retroperitoneal part of abdominal cavity, adjacent to the left side of </a:t>
            </a:r>
          </a:p>
          <a:p>
            <a:pPr marL="342900" indent="-342900">
              <a:spcBef>
                <a:spcPct val="20000"/>
              </a:spcBef>
              <a:buFontTx/>
              <a:buNone/>
            </a:pPr>
            <a:r>
              <a:rPr lang="en-US" altLang="en-US" sz="1600" dirty="0">
                <a:latin typeface="Book Antiqua" pitchFamily="18" charset="0"/>
                <a:ea typeface="Book Antiqua" pitchFamily="18" charset="0"/>
                <a:cs typeface="Book Antiqua" pitchFamily="18" charset="0"/>
              </a:rPr>
              <a:t>  vertebral column, from the 12</a:t>
            </a:r>
            <a:r>
              <a:rPr lang="en-US" altLang="en-US" sz="1600" baseline="30000" dirty="0">
                <a:latin typeface="Book Antiqua" pitchFamily="18" charset="0"/>
                <a:ea typeface="Book Antiqua" pitchFamily="18" charset="0"/>
                <a:cs typeface="Book Antiqua" pitchFamily="18" charset="0"/>
              </a:rPr>
              <a:t>th</a:t>
            </a:r>
            <a:r>
              <a:rPr lang="en-US" altLang="en-US" sz="1600" dirty="0">
                <a:latin typeface="Book Antiqua" pitchFamily="18" charset="0"/>
                <a:ea typeface="Book Antiqua" pitchFamily="18" charset="0"/>
                <a:cs typeface="Book Antiqua" pitchFamily="18" charset="0"/>
              </a:rPr>
              <a:t> thoracic vertebra and ends at the level of 4</a:t>
            </a:r>
            <a:r>
              <a:rPr lang="en-US" altLang="en-US" sz="1600" baseline="30000" dirty="0">
                <a:latin typeface="Book Antiqua" pitchFamily="18" charset="0"/>
                <a:ea typeface="Book Antiqua" pitchFamily="18" charset="0"/>
                <a:cs typeface="Book Antiqua" pitchFamily="18" charset="0"/>
              </a:rPr>
              <a:t>th</a:t>
            </a:r>
            <a:r>
              <a:rPr lang="en-US" altLang="en-US" sz="1600" dirty="0">
                <a:latin typeface="Book Antiqua" pitchFamily="18" charset="0"/>
                <a:ea typeface="Book Antiqua" pitchFamily="18" charset="0"/>
                <a:cs typeface="Book Antiqua" pitchFamily="18" charset="0"/>
              </a:rPr>
              <a:t> lumbar vertebra.</a:t>
            </a:r>
          </a:p>
          <a:p>
            <a:pPr marL="342900" indent="-342900">
              <a:spcBef>
                <a:spcPct val="20000"/>
              </a:spcBef>
              <a:buFontTx/>
              <a:buNone/>
            </a:pPr>
            <a:endParaRPr lang="sr-Latn-CS" altLang="en-US" sz="2000" b="1" dirty="0">
              <a:latin typeface="Book Antiqua" pitchFamily="18" charset="0"/>
              <a:ea typeface="Book Antiqua" pitchFamily="18" charset="0"/>
              <a:cs typeface="Book Antiqua" pitchFamily="18" charset="0"/>
            </a:endParaRPr>
          </a:p>
          <a:p>
            <a:pPr marL="342900" indent="-342900">
              <a:spcBef>
                <a:spcPct val="20000"/>
              </a:spcBef>
              <a:buFontTx/>
              <a:buNone/>
            </a:pPr>
            <a:r>
              <a:rPr lang="en-US" altLang="en-US" b="1" dirty="0">
                <a:latin typeface="Book Antiqua" pitchFamily="18" charset="0"/>
                <a:ea typeface="Book Antiqua" pitchFamily="18" charset="0"/>
                <a:cs typeface="Book Antiqua" pitchFamily="18" charset="0"/>
              </a:rPr>
              <a:t>* </a:t>
            </a:r>
            <a:r>
              <a:rPr lang="en-US" altLang="en-US" b="1" dirty="0">
                <a:solidFill>
                  <a:srgbClr val="FFC000"/>
                </a:solidFill>
                <a:latin typeface="Book Antiqua" pitchFamily="18" charset="0"/>
                <a:ea typeface="Book Antiqua" pitchFamily="18" charset="0"/>
                <a:cs typeface="Book Antiqua" pitchFamily="18" charset="0"/>
              </a:rPr>
              <a:t>Collateral branches</a:t>
            </a:r>
            <a:r>
              <a:rPr lang="en-US" altLang="en-US" b="1" dirty="0">
                <a:latin typeface="Book Antiqua" pitchFamily="18" charset="0"/>
                <a:ea typeface="Book Antiqua" pitchFamily="18" charset="0"/>
                <a:cs typeface="Book Antiqua" pitchFamily="18" charset="0"/>
              </a:rPr>
              <a:t>:</a:t>
            </a:r>
            <a:br>
              <a:rPr lang="en-US" altLang="en-US" b="1" dirty="0">
                <a:latin typeface="Book Antiqua" pitchFamily="18" charset="0"/>
                <a:ea typeface="Book Antiqua" pitchFamily="18" charset="0"/>
                <a:cs typeface="Book Antiqua" pitchFamily="18" charset="0"/>
              </a:rPr>
            </a:b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a) parietal:</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 inferior phrenic artery </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(а. </a:t>
            </a:r>
            <a:r>
              <a:rPr lang="en-GB" altLang="en-US" b="1" dirty="0" err="1">
                <a:latin typeface="Book Antiqua" pitchFamily="18" charset="0"/>
                <a:ea typeface="Book Antiqua" pitchFamily="18" charset="0"/>
                <a:cs typeface="Book Antiqua" pitchFamily="18" charset="0"/>
              </a:rPr>
              <a:t>phrenica</a:t>
            </a:r>
            <a:r>
              <a:rPr lang="en-GB" altLang="en-US" b="1" dirty="0">
                <a:latin typeface="Book Antiqua" pitchFamily="18" charset="0"/>
                <a:ea typeface="Book Antiqua" pitchFamily="18" charset="0"/>
                <a:cs typeface="Book Antiqua" pitchFamily="18" charset="0"/>
              </a:rPr>
              <a:t> inferior)</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lumbar arteries (</a:t>
            </a:r>
            <a:r>
              <a:rPr lang="en-GB" altLang="en-US" b="1" dirty="0" err="1">
                <a:latin typeface="Book Antiqua" pitchFamily="18" charset="0"/>
                <a:ea typeface="Book Antiqua" pitchFamily="18" charset="0"/>
                <a:cs typeface="Book Antiqua" pitchFamily="18" charset="0"/>
              </a:rPr>
              <a:t>aa</a:t>
            </a:r>
            <a:r>
              <a:rPr lang="en-GB" altLang="en-US" b="1" dirty="0">
                <a:latin typeface="Book Antiqua" pitchFamily="18" charset="0"/>
                <a:ea typeface="Book Antiqua" pitchFamily="18" charset="0"/>
                <a:cs typeface="Book Antiqua" pitchFamily="18" charset="0"/>
              </a:rPr>
              <a:t>. </a:t>
            </a:r>
            <a:r>
              <a:rPr lang="en-GB" altLang="en-US" b="1" dirty="0" err="1">
                <a:latin typeface="Book Antiqua" pitchFamily="18" charset="0"/>
                <a:ea typeface="Book Antiqua" pitchFamily="18" charset="0"/>
                <a:cs typeface="Book Antiqua" pitchFamily="18" charset="0"/>
              </a:rPr>
              <a:t>lumbales</a:t>
            </a:r>
            <a:r>
              <a:rPr lang="en-GB" altLang="en-US" b="1" dirty="0">
                <a:latin typeface="Book Antiqua" pitchFamily="18" charset="0"/>
                <a:ea typeface="Book Antiqua" pitchFamily="18" charset="0"/>
                <a:cs typeface="Book Antiqua" pitchFamily="18" charset="0"/>
              </a:rPr>
              <a:t>)</a:t>
            </a:r>
          </a:p>
          <a:p>
            <a:pPr marL="342900" indent="-342900">
              <a:spcBef>
                <a:spcPct val="20000"/>
              </a:spcBef>
              <a:buFontTx/>
              <a:buNone/>
            </a:pPr>
            <a:r>
              <a:rPr lang="en-GB" altLang="en-US" b="1" dirty="0">
                <a:latin typeface="Book Antiqua" pitchFamily="18" charset="0"/>
                <a:ea typeface="Book Antiqua" pitchFamily="18" charset="0"/>
                <a:cs typeface="Book Antiqua" pitchFamily="18" charset="0"/>
              </a:rPr>
              <a:t>	</a:t>
            </a:r>
            <a:r>
              <a:rPr lang="en-US" altLang="en-US" b="1" dirty="0">
                <a:latin typeface="Book Antiqua" pitchFamily="18" charset="0"/>
                <a:ea typeface="Book Antiqua" pitchFamily="18" charset="0"/>
                <a:cs typeface="Book Antiqua" pitchFamily="18" charset="0"/>
              </a:rPr>
              <a:t>b) visceral:</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 celiac trunk (</a:t>
            </a:r>
            <a:r>
              <a:rPr lang="en-GB" altLang="en-US" b="1" dirty="0" err="1">
                <a:latin typeface="Book Antiqua" pitchFamily="18" charset="0"/>
                <a:ea typeface="Book Antiqua" pitchFamily="18" charset="0"/>
                <a:cs typeface="Book Antiqua" pitchFamily="18" charset="0"/>
              </a:rPr>
              <a:t>truncus</a:t>
            </a:r>
            <a:r>
              <a:rPr lang="en-GB" altLang="en-US" b="1" dirty="0">
                <a:latin typeface="Book Antiqua" pitchFamily="18" charset="0"/>
                <a:ea typeface="Book Antiqua" pitchFamily="18" charset="0"/>
                <a:cs typeface="Book Antiqua" pitchFamily="18" charset="0"/>
              </a:rPr>
              <a:t> </a:t>
            </a:r>
            <a:r>
              <a:rPr lang="en-GB" altLang="en-US" b="1" dirty="0" err="1">
                <a:latin typeface="Book Antiqua" pitchFamily="18" charset="0"/>
                <a:ea typeface="Book Antiqua" pitchFamily="18" charset="0"/>
                <a:cs typeface="Book Antiqua" pitchFamily="18" charset="0"/>
              </a:rPr>
              <a:t>celiacus</a:t>
            </a:r>
            <a:r>
              <a:rPr lang="en-GB" altLang="en-US" b="1" dirty="0">
                <a:latin typeface="Book Antiqua" pitchFamily="18" charset="0"/>
                <a:ea typeface="Book Antiqua" pitchFamily="18" charset="0"/>
                <a:cs typeface="Book Antiqua" pitchFamily="18" charset="0"/>
              </a:rPr>
              <a:t>)</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superior mesenteric artery</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mesenterica</a:t>
            </a:r>
            <a:r>
              <a:rPr lang="en-GB" altLang="en-US" b="1" dirty="0">
                <a:latin typeface="Book Antiqua" pitchFamily="18" charset="0"/>
                <a:ea typeface="Book Antiqua" pitchFamily="18" charset="0"/>
                <a:cs typeface="Book Antiqua" pitchFamily="18" charset="0"/>
              </a:rPr>
              <a:t> superior)</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middle suprarenal artery</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suprarenalis</a:t>
            </a:r>
            <a:r>
              <a:rPr lang="en-GB" altLang="en-US" b="1" dirty="0">
                <a:latin typeface="Book Antiqua" pitchFamily="18" charset="0"/>
                <a:ea typeface="Book Antiqua" pitchFamily="18" charset="0"/>
                <a:cs typeface="Book Antiqua" pitchFamily="18" charset="0"/>
              </a:rPr>
              <a:t> media)</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renal artery (a. </a:t>
            </a:r>
            <a:r>
              <a:rPr lang="en-GB" altLang="en-US" b="1" dirty="0" err="1">
                <a:latin typeface="Book Antiqua" pitchFamily="18" charset="0"/>
                <a:ea typeface="Book Antiqua" pitchFamily="18" charset="0"/>
                <a:cs typeface="Book Antiqua" pitchFamily="18" charset="0"/>
              </a:rPr>
              <a:t>renalis</a:t>
            </a:r>
            <a:r>
              <a:rPr lang="en-GB" altLang="en-US" b="1" dirty="0">
                <a:latin typeface="Book Antiqua" pitchFamily="18" charset="0"/>
                <a:ea typeface="Book Antiqua" pitchFamily="18" charset="0"/>
                <a:cs typeface="Book Antiqua" pitchFamily="18" charset="0"/>
              </a:rPr>
              <a:t>)</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testicular / ovarian artery</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testicularis</a:t>
            </a:r>
            <a:r>
              <a:rPr lang="en-GB" altLang="en-US" b="1" dirty="0">
                <a:latin typeface="Book Antiqua" pitchFamily="18" charset="0"/>
                <a:ea typeface="Book Antiqua" pitchFamily="18" charset="0"/>
                <a:cs typeface="Book Antiqua" pitchFamily="18" charset="0"/>
              </a:rPr>
              <a:t> / a. </a:t>
            </a:r>
            <a:r>
              <a:rPr lang="en-GB" altLang="en-US" b="1" dirty="0" err="1">
                <a:latin typeface="Book Antiqua" pitchFamily="18" charset="0"/>
                <a:ea typeface="Book Antiqua" pitchFamily="18" charset="0"/>
                <a:cs typeface="Book Antiqua" pitchFamily="18" charset="0"/>
              </a:rPr>
              <a:t>ovarica</a:t>
            </a:r>
            <a:r>
              <a:rPr lang="en-GB" altLang="en-US" b="1" dirty="0">
                <a:latin typeface="Book Antiqua" pitchFamily="18" charset="0"/>
                <a:ea typeface="Book Antiqua" pitchFamily="18" charset="0"/>
                <a:cs typeface="Book Antiqua" pitchFamily="18" charset="0"/>
              </a:rPr>
              <a:t>)</a:t>
            </a:r>
          </a:p>
          <a:p>
            <a:pPr marL="342900" indent="-342900">
              <a:spcBef>
                <a:spcPct val="20000"/>
              </a:spcBef>
              <a:buFontTx/>
              <a:buNone/>
            </a:pPr>
            <a:r>
              <a:rPr lang="en-GB" altLang="en-US" b="1" dirty="0">
                <a:latin typeface="Book Antiqua" pitchFamily="18" charset="0"/>
                <a:ea typeface="Book Antiqua" pitchFamily="18" charset="0"/>
                <a:cs typeface="Book Antiqua" pitchFamily="18" charset="0"/>
              </a:rPr>
              <a:t>		- inferior mesenteric artery</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mesenterica</a:t>
            </a:r>
            <a:r>
              <a:rPr lang="en-GB" altLang="en-US" b="1" dirty="0">
                <a:latin typeface="Book Antiqua" pitchFamily="18" charset="0"/>
                <a:ea typeface="Book Antiqua" pitchFamily="18" charset="0"/>
                <a:cs typeface="Book Antiqua" pitchFamily="18" charset="0"/>
              </a:rPr>
              <a:t> inferior)</a:t>
            </a:r>
          </a:p>
          <a:p>
            <a:pPr marL="342900" indent="-342900">
              <a:spcBef>
                <a:spcPct val="20000"/>
              </a:spcBef>
              <a:buFontTx/>
              <a:buNone/>
            </a:pPr>
            <a:endParaRPr lang="en-GB" altLang="en-US" b="1" dirty="0">
              <a:latin typeface="Book Antiqua" pitchFamily="18" charset="0"/>
              <a:ea typeface="Book Antiqua" pitchFamily="18" charset="0"/>
              <a:cs typeface="Book Antiqua" pitchFamily="18" charset="0"/>
            </a:endParaRP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l="45209" t="19926" r="22861" b="16148"/>
          <a:stretch>
            <a:fillRect/>
          </a:stretch>
        </p:blipFill>
        <p:spPr bwMode="auto">
          <a:xfrm>
            <a:off x="6588224" y="4365104"/>
            <a:ext cx="2077233" cy="2338487"/>
          </a:xfrm>
          <a:prstGeom prst="rect">
            <a:avLst/>
          </a:prstGeom>
          <a:noFill/>
          <a:ln w="9525">
            <a:noFill/>
            <a:miter lim="800000"/>
            <a:headEnd/>
            <a:tailEnd/>
          </a:ln>
          <a:effectLst/>
        </p:spPr>
      </p:pic>
      <p:sp>
        <p:nvSpPr>
          <p:cNvPr id="34819" name="Rectangle 3"/>
          <p:cNvSpPr>
            <a:spLocks noChangeArrowheads="1"/>
          </p:cNvSpPr>
          <p:nvPr/>
        </p:nvSpPr>
        <p:spPr bwMode="auto">
          <a:xfrm>
            <a:off x="320721" y="150104"/>
            <a:ext cx="8494634" cy="507831"/>
          </a:xfrm>
          <a:prstGeom prst="rect">
            <a:avLst/>
          </a:prstGeom>
          <a:noFill/>
          <a:ln w="9525">
            <a:noFill/>
            <a:miter lim="800000"/>
            <a:headEnd/>
            <a:tailEnd/>
          </a:ln>
        </p:spPr>
        <p:txBody>
          <a:bodyPr wrap="none" anchor="ctr">
            <a:spAutoFit/>
          </a:bodyPr>
          <a:lstStyle/>
          <a:p>
            <a:pPr algn="ctr"/>
            <a:r>
              <a:rPr lang="en-US" altLang="en-US" sz="2700" b="1" dirty="0">
                <a:latin typeface="Book Antiqua" pitchFamily="18" charset="0"/>
              </a:rPr>
              <a:t>Abdominal aorta (</a:t>
            </a:r>
            <a:r>
              <a:rPr lang="en-GB" altLang="en-US" sz="2700" b="1" dirty="0">
                <a:latin typeface="Book Antiqua" pitchFamily="18" charset="0"/>
              </a:rPr>
              <a:t>PARS ABDOMINALIS AORTAE</a:t>
            </a:r>
            <a:r>
              <a:rPr lang="en-US" altLang="en-US" sz="2700" b="1" dirty="0">
                <a:latin typeface="Book Antiqua" pitchFamily="18" charset="0"/>
              </a:rPr>
              <a:t>)</a:t>
            </a:r>
            <a:endParaRPr lang="sr-Latn-CS" altLang="en-US" sz="2700" b="1" dirty="0">
              <a:latin typeface="Book Antiqua" pitchFamily="18" charset="0"/>
            </a:endParaRPr>
          </a:p>
        </p:txBody>
      </p:sp>
      <p:sp>
        <p:nvSpPr>
          <p:cNvPr id="34820" name="Rectangle 4"/>
          <p:cNvSpPr>
            <a:spLocks noGrp="1" noChangeArrowheads="1"/>
          </p:cNvSpPr>
          <p:nvPr/>
        </p:nvSpPr>
        <p:spPr bwMode="auto">
          <a:xfrm>
            <a:off x="-30164" y="693738"/>
            <a:ext cx="8922644" cy="6119812"/>
          </a:xfrm>
          <a:prstGeom prst="rect">
            <a:avLst/>
          </a:prstGeom>
          <a:noFill/>
          <a:ln w="9525">
            <a:noFill/>
            <a:miter lim="800000"/>
            <a:headEnd/>
            <a:tailEnd/>
          </a:ln>
          <a:effectLst/>
        </p:spPr>
        <p:txBody>
          <a:bodyPr/>
          <a:lstStyle/>
          <a:p>
            <a:pPr marL="342900" indent="-342900">
              <a:spcBef>
                <a:spcPct val="20000"/>
              </a:spcBef>
              <a:buFontTx/>
              <a:buNone/>
            </a:pPr>
            <a:r>
              <a:rPr lang="en-GB" altLang="en-US" b="1" dirty="0">
                <a:latin typeface="Book Antiqua" pitchFamily="18" charset="0"/>
                <a:ea typeface="Book Antiqua" pitchFamily="18" charset="0"/>
                <a:cs typeface="Book Antiqua" pitchFamily="18" charset="0"/>
              </a:rPr>
              <a:t>	</a:t>
            </a:r>
            <a:r>
              <a:rPr lang="en-US" altLang="en-US" b="1" dirty="0">
                <a:latin typeface="Book Antiqua" pitchFamily="18" charset="0"/>
                <a:ea typeface="Book Antiqua" pitchFamily="18" charset="0"/>
                <a:cs typeface="Book Antiqua" pitchFamily="18" charset="0"/>
              </a:rPr>
              <a:t>b) visceral:</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 celiac trunk (</a:t>
            </a:r>
            <a:r>
              <a:rPr lang="en-GB" altLang="en-US" b="1" dirty="0">
                <a:latin typeface="Book Antiqua" pitchFamily="18" charset="0"/>
                <a:ea typeface="Book Antiqua" pitchFamily="18" charset="0"/>
                <a:cs typeface="Book Antiqua" pitchFamily="18" charset="0"/>
              </a:rPr>
              <a:t>truncus </a:t>
            </a:r>
            <a:r>
              <a:rPr lang="en-GB" altLang="en-US" b="1" dirty="0" err="1">
                <a:latin typeface="Book Antiqua" pitchFamily="18" charset="0"/>
                <a:ea typeface="Book Antiqua" pitchFamily="18" charset="0"/>
                <a:cs typeface="Book Antiqua" pitchFamily="18" charset="0"/>
              </a:rPr>
              <a:t>celiacus</a:t>
            </a:r>
            <a:r>
              <a:rPr lang="en-GB" altLang="en-US" b="1"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 </a:t>
            </a:r>
            <a:r>
              <a:rPr lang="sr-Latn-RS" altLang="en-US" dirty="0">
                <a:latin typeface="Book Antiqua" pitchFamily="18" charset="0"/>
                <a:ea typeface="Book Antiqua" pitchFamily="18" charset="0"/>
                <a:cs typeface="Book Antiqua" pitchFamily="18" charset="0"/>
              </a:rPr>
              <a:t>for liver, stomach, spleen, duodenum,</a:t>
            </a:r>
            <a:br>
              <a:rPr lang="sr-Latn-RS" altLang="en-US" dirty="0">
                <a:latin typeface="Book Antiqua" pitchFamily="18" charset="0"/>
                <a:ea typeface="Book Antiqua" pitchFamily="18" charset="0"/>
                <a:cs typeface="Book Antiqua" pitchFamily="18" charset="0"/>
              </a:rPr>
            </a:br>
            <a:r>
              <a:rPr lang="sr-Latn-RS" altLang="en-US" dirty="0">
                <a:latin typeface="Book Antiqua" pitchFamily="18" charset="0"/>
                <a:ea typeface="Book Antiqua" pitchFamily="18" charset="0"/>
                <a:cs typeface="Book Antiqua" pitchFamily="18" charset="0"/>
              </a:rPr>
              <a:t>                                                                       pancreas </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superior mesenteric artery</a:t>
            </a:r>
            <a:r>
              <a:rPr lang="sr-Latn-RS" altLang="en-US" b="1"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 </a:t>
            </a:r>
            <a:r>
              <a:rPr lang="sr-Latn-RS" altLang="en-US" dirty="0">
                <a:latin typeface="Book Antiqua" pitchFamily="18" charset="0"/>
                <a:ea typeface="Book Antiqua" pitchFamily="18" charset="0"/>
                <a:cs typeface="Book Antiqua" pitchFamily="18" charset="0"/>
              </a:rPr>
              <a:t>for small intenstine, and right half of large</a:t>
            </a:r>
            <a:br>
              <a:rPr lang="sr-Latn-RS" altLang="en-US" dirty="0">
                <a:latin typeface="Book Antiqua" pitchFamily="18" charset="0"/>
                <a:ea typeface="Book Antiqua" pitchFamily="18" charset="0"/>
                <a:cs typeface="Book Antiqua" pitchFamily="18" charset="0"/>
              </a:rPr>
            </a:br>
            <a:r>
              <a:rPr lang="sr-Latn-RS" altLang="en-US" dirty="0">
                <a:latin typeface="Book Antiqua" pitchFamily="18" charset="0"/>
                <a:ea typeface="Book Antiqua" pitchFamily="18" charset="0"/>
                <a:cs typeface="Book Antiqua" pitchFamily="18" charset="0"/>
              </a:rPr>
              <a:t>              </a:t>
            </a:r>
            <a:r>
              <a:rPr lang="en-GB" altLang="en-US" b="1" dirty="0">
                <a:latin typeface="Book Antiqua" pitchFamily="18" charset="0"/>
                <a:ea typeface="Book Antiqua" pitchFamily="18" charset="0"/>
                <a:cs typeface="Book Antiqua" pitchFamily="18" charset="0"/>
              </a:rPr>
              <a:t>(a. </a:t>
            </a:r>
            <a:r>
              <a:rPr lang="en-GB" altLang="en-US" b="1" dirty="0" err="1">
                <a:latin typeface="Book Antiqua" pitchFamily="18" charset="0"/>
                <a:ea typeface="Book Antiqua" pitchFamily="18" charset="0"/>
                <a:cs typeface="Book Antiqua" pitchFamily="18" charset="0"/>
              </a:rPr>
              <a:t>mesenterica</a:t>
            </a:r>
            <a:r>
              <a:rPr lang="en-GB" altLang="en-US" b="1" dirty="0">
                <a:latin typeface="Book Antiqua" pitchFamily="18" charset="0"/>
                <a:ea typeface="Book Antiqua" pitchFamily="18" charset="0"/>
                <a:cs typeface="Book Antiqua" pitchFamily="18" charset="0"/>
              </a:rPr>
              <a:t> superior)</a:t>
            </a:r>
            <a:r>
              <a:rPr lang="sr-Latn-RS" altLang="en-US" dirty="0">
                <a:latin typeface="Book Antiqua" pitchFamily="18" charset="0"/>
                <a:ea typeface="Book Antiqua" pitchFamily="18" charset="0"/>
                <a:cs typeface="Book Antiqua" pitchFamily="18" charset="0"/>
              </a:rPr>
              <a:t>     intenstine</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middle suprarenal artery</a:t>
            </a:r>
            <a:r>
              <a:rPr lang="sr-Latn-RS" altLang="en-US" b="1"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 </a:t>
            </a:r>
            <a:r>
              <a:rPr lang="sr-Latn-RS" altLang="en-US" dirty="0">
                <a:latin typeface="Book Antiqua" pitchFamily="18" charset="0"/>
                <a:ea typeface="Book Antiqua" pitchFamily="18" charset="0"/>
                <a:cs typeface="Book Antiqua" pitchFamily="18" charset="0"/>
              </a:rPr>
              <a:t>for suprarenal gland</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suprarenalis</a:t>
            </a:r>
            <a:r>
              <a:rPr lang="en-GB" altLang="en-US" b="1" dirty="0">
                <a:latin typeface="Book Antiqua" pitchFamily="18" charset="0"/>
                <a:ea typeface="Book Antiqua" pitchFamily="18" charset="0"/>
                <a:cs typeface="Book Antiqua" pitchFamily="18" charset="0"/>
              </a:rPr>
              <a:t> media)</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renal artery (a. </a:t>
            </a:r>
            <a:r>
              <a:rPr lang="en-GB" altLang="en-US" b="1" dirty="0" err="1">
                <a:latin typeface="Book Antiqua" pitchFamily="18" charset="0"/>
                <a:ea typeface="Book Antiqua" pitchFamily="18" charset="0"/>
                <a:cs typeface="Book Antiqua" pitchFamily="18" charset="0"/>
              </a:rPr>
              <a:t>renalis</a:t>
            </a:r>
            <a:r>
              <a:rPr lang="en-GB" altLang="en-US" b="1" dirty="0">
                <a:latin typeface="Book Antiqua" pitchFamily="18" charset="0"/>
                <a:ea typeface="Book Antiqua" pitchFamily="18" charset="0"/>
                <a:cs typeface="Book Antiqua" pitchFamily="18" charset="0"/>
              </a:rPr>
              <a:t>)</a:t>
            </a:r>
            <a:r>
              <a:rPr lang="sr-Latn-RS" altLang="en-US" b="1" dirty="0">
                <a:latin typeface="Book Antiqua" pitchFamily="18" charset="0"/>
                <a:ea typeface="Book Antiqua" pitchFamily="18" charset="0"/>
                <a:cs typeface="Book Antiqua" pitchFamily="18" charset="0"/>
              </a:rPr>
              <a:t> – </a:t>
            </a:r>
            <a:r>
              <a:rPr lang="sr-Latn-RS" altLang="en-US" dirty="0">
                <a:latin typeface="Book Antiqua" pitchFamily="18" charset="0"/>
                <a:ea typeface="Book Antiqua" pitchFamily="18" charset="0"/>
                <a:cs typeface="Book Antiqua" pitchFamily="18" charset="0"/>
              </a:rPr>
              <a:t>for kidney, suprarenal gland and ureter</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testicular / ovarian artery</a:t>
            </a:r>
            <a:r>
              <a:rPr lang="sr-Latn-RS" altLang="en-US" b="1" dirty="0">
                <a:latin typeface="Book Antiqua" pitchFamily="18" charset="0"/>
                <a:ea typeface="Book Antiqua" pitchFamily="18" charset="0"/>
                <a:cs typeface="Book Antiqua" pitchFamily="18" charset="0"/>
              </a:rPr>
              <a:t> – </a:t>
            </a:r>
            <a:r>
              <a:rPr lang="sr-Latn-RS" altLang="en-US" dirty="0">
                <a:latin typeface="Book Antiqua" pitchFamily="18" charset="0"/>
                <a:ea typeface="Book Antiqua" pitchFamily="18" charset="0"/>
                <a:cs typeface="Book Antiqua" pitchFamily="18" charset="0"/>
              </a:rPr>
              <a:t>for gonads</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testicularis</a:t>
            </a:r>
            <a:r>
              <a:rPr lang="en-GB" altLang="en-US" b="1" dirty="0">
                <a:latin typeface="Book Antiqua" pitchFamily="18" charset="0"/>
                <a:ea typeface="Book Antiqua" pitchFamily="18" charset="0"/>
                <a:cs typeface="Book Antiqua" pitchFamily="18" charset="0"/>
              </a:rPr>
              <a:t> / a. </a:t>
            </a:r>
            <a:r>
              <a:rPr lang="en-GB" altLang="en-US" b="1" dirty="0" err="1">
                <a:latin typeface="Book Antiqua" pitchFamily="18" charset="0"/>
                <a:ea typeface="Book Antiqua" pitchFamily="18" charset="0"/>
                <a:cs typeface="Book Antiqua" pitchFamily="18" charset="0"/>
              </a:rPr>
              <a:t>ovarica</a:t>
            </a:r>
            <a:r>
              <a:rPr lang="en-GB" altLang="en-US" b="1" dirty="0">
                <a:latin typeface="Book Antiqua" pitchFamily="18" charset="0"/>
                <a:ea typeface="Book Antiqua" pitchFamily="18" charset="0"/>
                <a:cs typeface="Book Antiqua" pitchFamily="18" charset="0"/>
              </a:rPr>
              <a:t>)</a:t>
            </a:r>
          </a:p>
          <a:p>
            <a:pPr marL="342900" indent="-342900">
              <a:spcBef>
                <a:spcPct val="20000"/>
              </a:spcBef>
              <a:buFontTx/>
              <a:buNone/>
            </a:pPr>
            <a:r>
              <a:rPr lang="en-GB" altLang="en-US" b="1" dirty="0">
                <a:latin typeface="Book Antiqua" pitchFamily="18" charset="0"/>
                <a:ea typeface="Book Antiqua" pitchFamily="18" charset="0"/>
                <a:cs typeface="Book Antiqua" pitchFamily="18" charset="0"/>
              </a:rPr>
              <a:t>		- inferior mesenteric artery</a:t>
            </a:r>
            <a:r>
              <a:rPr lang="sr-Latn-RS" altLang="en-US" b="1" dirty="0">
                <a:latin typeface="Book Antiqua" pitchFamily="18" charset="0"/>
                <a:ea typeface="Book Antiqua" pitchFamily="18" charset="0"/>
                <a:cs typeface="Book Antiqua" pitchFamily="18" charset="0"/>
              </a:rPr>
              <a:t> – for </a:t>
            </a:r>
            <a:r>
              <a:rPr lang="sr-Latn-RS" altLang="en-US" dirty="0">
                <a:latin typeface="Book Antiqua" pitchFamily="18" charset="0"/>
                <a:ea typeface="Book Antiqua" pitchFamily="18" charset="0"/>
                <a:cs typeface="Book Antiqua" pitchFamily="18" charset="0"/>
              </a:rPr>
              <a:t>left half of large intenstine</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mesenterica</a:t>
            </a:r>
            <a:r>
              <a:rPr lang="en-GB" altLang="en-US" b="1" dirty="0">
                <a:latin typeface="Book Antiqua" pitchFamily="18" charset="0"/>
                <a:ea typeface="Book Antiqua" pitchFamily="18" charset="0"/>
                <a:cs typeface="Book Antiqua" pitchFamily="18" charset="0"/>
              </a:rPr>
              <a:t> inferior)</a:t>
            </a:r>
          </a:p>
          <a:p>
            <a:pPr marL="342900" indent="-342900">
              <a:spcBef>
                <a:spcPct val="20000"/>
              </a:spcBef>
              <a:buFontTx/>
              <a:buNone/>
            </a:pPr>
            <a:endParaRPr lang="en-GB" altLang="en-US" b="1" dirty="0">
              <a:latin typeface="Book Antiqua" pitchFamily="18" charset="0"/>
              <a:ea typeface="Book Antiqua" pitchFamily="18" charset="0"/>
              <a:cs typeface="Book Antiqua" pitchFamily="18" charset="0"/>
            </a:endParaRPr>
          </a:p>
        </p:txBody>
      </p:sp>
    </p:spTree>
    <p:extLst>
      <p:ext uri="{BB962C8B-B14F-4D97-AF65-F5344CB8AC3E}">
        <p14:creationId xmlns:p14="http://schemas.microsoft.com/office/powerpoint/2010/main" val="4196070362"/>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l="45209" t="19926" r="22861" b="16148"/>
          <a:stretch>
            <a:fillRect/>
          </a:stretch>
        </p:blipFill>
        <p:spPr bwMode="auto">
          <a:xfrm>
            <a:off x="4512568" y="1777121"/>
            <a:ext cx="4379912" cy="4930775"/>
          </a:xfrm>
          <a:prstGeom prst="rect">
            <a:avLst/>
          </a:prstGeom>
          <a:noFill/>
          <a:ln w="9525">
            <a:noFill/>
            <a:miter lim="800000"/>
            <a:headEnd/>
            <a:tailEnd/>
          </a:ln>
          <a:effectLst/>
        </p:spPr>
      </p:pic>
      <p:sp>
        <p:nvSpPr>
          <p:cNvPr id="34819" name="Rectangle 3"/>
          <p:cNvSpPr>
            <a:spLocks noChangeArrowheads="1"/>
          </p:cNvSpPr>
          <p:nvPr/>
        </p:nvSpPr>
        <p:spPr bwMode="auto">
          <a:xfrm>
            <a:off x="320719" y="150104"/>
            <a:ext cx="8494633" cy="507831"/>
          </a:xfrm>
          <a:prstGeom prst="rect">
            <a:avLst/>
          </a:prstGeom>
          <a:noFill/>
          <a:ln w="9525">
            <a:noFill/>
            <a:miter lim="800000"/>
            <a:headEnd/>
            <a:tailEnd/>
          </a:ln>
        </p:spPr>
        <p:txBody>
          <a:bodyPr wrap="none" anchor="ctr">
            <a:spAutoFit/>
          </a:bodyPr>
          <a:lstStyle/>
          <a:p>
            <a:pPr algn="ctr"/>
            <a:r>
              <a:rPr lang="en-US" altLang="en-US" sz="2700" b="1" dirty="0">
                <a:latin typeface="Book Antiqua" pitchFamily="18" charset="0"/>
              </a:rPr>
              <a:t>Abdominal aorta (</a:t>
            </a:r>
            <a:r>
              <a:rPr lang="en-GB" altLang="en-US" sz="2700" b="1" dirty="0">
                <a:latin typeface="Book Antiqua" pitchFamily="18" charset="0"/>
              </a:rPr>
              <a:t>PARS ABDOMINALIS AORTAE</a:t>
            </a:r>
            <a:r>
              <a:rPr lang="en-US" altLang="en-US" sz="2700" b="1" dirty="0">
                <a:latin typeface="Book Antiqua" pitchFamily="18" charset="0"/>
              </a:rPr>
              <a:t>)</a:t>
            </a:r>
            <a:endParaRPr lang="sr-Latn-CS" altLang="en-US" sz="2700" b="1" dirty="0">
              <a:latin typeface="Book Antiqua" pitchFamily="18" charset="0"/>
            </a:endParaRPr>
          </a:p>
        </p:txBody>
      </p:sp>
      <p:sp>
        <p:nvSpPr>
          <p:cNvPr id="34820" name="Rectangle 4"/>
          <p:cNvSpPr>
            <a:spLocks noGrp="1" noChangeArrowheads="1"/>
          </p:cNvSpPr>
          <p:nvPr/>
        </p:nvSpPr>
        <p:spPr bwMode="auto">
          <a:xfrm>
            <a:off x="-30164" y="693738"/>
            <a:ext cx="8922644" cy="6119812"/>
          </a:xfrm>
          <a:prstGeom prst="rect">
            <a:avLst/>
          </a:prstGeom>
          <a:noFill/>
          <a:ln w="9525">
            <a:noFill/>
            <a:miter lim="800000"/>
            <a:headEnd/>
            <a:tailEnd/>
          </a:ln>
          <a:effectLst/>
        </p:spPr>
        <p:txBody>
          <a:bodyPr/>
          <a:lstStyle/>
          <a:p>
            <a:pPr marL="342900" indent="-342900">
              <a:spcBef>
                <a:spcPct val="20000"/>
              </a:spcBef>
              <a:buFontTx/>
              <a:buNone/>
            </a:pPr>
            <a:endParaRPr lang="sr-Latn-CS" altLang="en-US" sz="2000" b="1" dirty="0">
              <a:latin typeface="Book Antiqua" pitchFamily="18" charset="0"/>
              <a:ea typeface="Book Antiqua" pitchFamily="18" charset="0"/>
              <a:cs typeface="Book Antiqua" pitchFamily="18" charset="0"/>
            </a:endParaRPr>
          </a:p>
          <a:p>
            <a:pPr marL="342900" indent="-342900">
              <a:spcBef>
                <a:spcPct val="20000"/>
              </a:spcBef>
              <a:buFontTx/>
              <a:buNone/>
            </a:pPr>
            <a:endParaRPr lang="en-US" altLang="en-US" b="1" dirty="0">
              <a:latin typeface="Book Antiqua" pitchFamily="18" charset="0"/>
              <a:ea typeface="Book Antiqua" pitchFamily="18" charset="0"/>
              <a:cs typeface="Book Antiqua" pitchFamily="18" charset="0"/>
            </a:endParaRPr>
          </a:p>
          <a:p>
            <a:pPr marL="342900" indent="-342900">
              <a:spcBef>
                <a:spcPct val="20000"/>
              </a:spcBef>
              <a:buFontTx/>
              <a:buNone/>
            </a:pPr>
            <a:endParaRPr lang="en-US" altLang="en-US" b="1" dirty="0">
              <a:latin typeface="Book Antiqua" pitchFamily="18" charset="0"/>
              <a:ea typeface="Book Antiqua" pitchFamily="18" charset="0"/>
              <a:cs typeface="Book Antiqua" pitchFamily="18" charset="0"/>
            </a:endParaRPr>
          </a:p>
          <a:p>
            <a:pPr marL="342900" indent="-342900">
              <a:spcBef>
                <a:spcPct val="20000"/>
              </a:spcBef>
              <a:buFontTx/>
              <a:buNone/>
            </a:pPr>
            <a:r>
              <a:rPr lang="en-US" altLang="en-US" b="1" dirty="0">
                <a:latin typeface="Book Antiqua" pitchFamily="18" charset="0"/>
                <a:ea typeface="Book Antiqua" pitchFamily="18" charset="0"/>
                <a:cs typeface="Book Antiqua" pitchFamily="18" charset="0"/>
              </a:rPr>
              <a:t>* </a:t>
            </a:r>
            <a:r>
              <a:rPr lang="en-US" altLang="en-US" b="1" dirty="0">
                <a:solidFill>
                  <a:srgbClr val="FFC000"/>
                </a:solidFill>
                <a:latin typeface="Book Antiqua" pitchFamily="18" charset="0"/>
                <a:ea typeface="Book Antiqua" pitchFamily="18" charset="0"/>
                <a:cs typeface="Book Antiqua" pitchFamily="18" charset="0"/>
              </a:rPr>
              <a:t>Terminal branches</a:t>
            </a:r>
            <a:r>
              <a:rPr lang="en-US" altLang="en-US" b="1" dirty="0">
                <a:latin typeface="Book Antiqua" pitchFamily="18" charset="0"/>
                <a:ea typeface="Book Antiqua" pitchFamily="18" charset="0"/>
                <a:cs typeface="Book Antiqua" pitchFamily="18" charset="0"/>
              </a:rPr>
              <a:t>:</a:t>
            </a:r>
          </a:p>
          <a:p>
            <a:pPr marL="342900" indent="-342900">
              <a:spcBef>
                <a:spcPct val="20000"/>
              </a:spcBef>
              <a:buFontTx/>
              <a:buNone/>
            </a:pP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 right common iliac artery </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 а. </a:t>
            </a:r>
            <a:r>
              <a:rPr lang="en-GB" altLang="en-US" b="1" dirty="0" err="1">
                <a:latin typeface="Book Antiqua" pitchFamily="18" charset="0"/>
                <a:ea typeface="Book Antiqua" pitchFamily="18" charset="0"/>
                <a:cs typeface="Book Antiqua" pitchFamily="18" charset="0"/>
              </a:rPr>
              <a:t>iliaca</a:t>
            </a:r>
            <a:r>
              <a:rPr lang="en-GB" altLang="en-US" b="1" dirty="0">
                <a:latin typeface="Book Antiqua" pitchFamily="18" charset="0"/>
                <a:ea typeface="Book Antiqua" pitchFamily="18" charset="0"/>
                <a:cs typeface="Book Antiqua" pitchFamily="18" charset="0"/>
              </a:rPr>
              <a:t> </a:t>
            </a:r>
            <a:r>
              <a:rPr lang="en-GB" altLang="en-US" b="1" dirty="0" err="1">
                <a:latin typeface="Book Antiqua" pitchFamily="18" charset="0"/>
                <a:ea typeface="Book Antiqua" pitchFamily="18" charset="0"/>
                <a:cs typeface="Book Antiqua" pitchFamily="18" charset="0"/>
              </a:rPr>
              <a:t>communis</a:t>
            </a:r>
            <a:r>
              <a:rPr lang="en-GB" altLang="en-US" b="1" dirty="0">
                <a:latin typeface="Book Antiqua" pitchFamily="18" charset="0"/>
                <a:ea typeface="Book Antiqua" pitchFamily="18" charset="0"/>
                <a:cs typeface="Book Antiqua" pitchFamily="18" charset="0"/>
              </a:rPr>
              <a:t> </a:t>
            </a:r>
            <a:r>
              <a:rPr lang="en-GB" altLang="en-US" b="1" dirty="0" err="1">
                <a:latin typeface="Book Antiqua" pitchFamily="18" charset="0"/>
                <a:ea typeface="Book Antiqua" pitchFamily="18" charset="0"/>
                <a:cs typeface="Book Antiqua" pitchFamily="18" charset="0"/>
              </a:rPr>
              <a:t>dextra</a:t>
            </a:r>
            <a:r>
              <a:rPr lang="en-GB" altLang="en-US" b="1" dirty="0">
                <a:latin typeface="Book Antiqua" pitchFamily="18" charset="0"/>
                <a:ea typeface="Book Antiqua" pitchFamily="18" charset="0"/>
                <a:cs typeface="Book Antiqua" pitchFamily="18" charset="0"/>
              </a:rPr>
              <a:t>)</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 left common iliac artery </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(а. </a:t>
            </a:r>
            <a:r>
              <a:rPr lang="en-GB" altLang="en-US" b="1" dirty="0" err="1">
                <a:latin typeface="Book Antiqua" pitchFamily="18" charset="0"/>
                <a:ea typeface="Book Antiqua" pitchFamily="18" charset="0"/>
                <a:cs typeface="Book Antiqua" pitchFamily="18" charset="0"/>
              </a:rPr>
              <a:t>iliaca</a:t>
            </a:r>
            <a:r>
              <a:rPr lang="en-GB" altLang="en-US" b="1" dirty="0">
                <a:latin typeface="Book Antiqua" pitchFamily="18" charset="0"/>
                <a:ea typeface="Book Antiqua" pitchFamily="18" charset="0"/>
                <a:cs typeface="Book Antiqua" pitchFamily="18" charset="0"/>
              </a:rPr>
              <a:t> </a:t>
            </a:r>
            <a:r>
              <a:rPr lang="en-GB" altLang="en-US" b="1" dirty="0" err="1">
                <a:latin typeface="Book Antiqua" pitchFamily="18" charset="0"/>
                <a:ea typeface="Book Antiqua" pitchFamily="18" charset="0"/>
                <a:cs typeface="Book Antiqua" pitchFamily="18" charset="0"/>
              </a:rPr>
              <a:t>communis</a:t>
            </a:r>
            <a:r>
              <a:rPr lang="en-GB" altLang="en-US" b="1" dirty="0">
                <a:latin typeface="Book Antiqua" pitchFamily="18" charset="0"/>
                <a:ea typeface="Book Antiqua" pitchFamily="18" charset="0"/>
                <a:cs typeface="Book Antiqua" pitchFamily="18" charset="0"/>
              </a:rPr>
              <a:t> </a:t>
            </a:r>
            <a:r>
              <a:rPr lang="en-GB" altLang="en-US" b="1" dirty="0" err="1">
                <a:latin typeface="Book Antiqua" pitchFamily="18" charset="0"/>
                <a:ea typeface="Book Antiqua" pitchFamily="18" charset="0"/>
                <a:cs typeface="Book Antiqua" pitchFamily="18" charset="0"/>
              </a:rPr>
              <a:t>sinistra</a:t>
            </a:r>
            <a:r>
              <a:rPr lang="en-GB" altLang="en-US" b="1" dirty="0">
                <a:latin typeface="Book Antiqua" pitchFamily="18" charset="0"/>
                <a:ea typeface="Book Antiqua" pitchFamily="18" charset="0"/>
                <a:cs typeface="Book Antiqua" pitchFamily="18" charset="0"/>
              </a:rPr>
              <a:t>)</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middle sacral artery</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sacralis</a:t>
            </a:r>
            <a:r>
              <a:rPr lang="en-GB" altLang="en-US" b="1" dirty="0">
                <a:latin typeface="Book Antiqua" pitchFamily="18" charset="0"/>
                <a:ea typeface="Book Antiqua" pitchFamily="18" charset="0"/>
                <a:cs typeface="Book Antiqua" pitchFamily="18" charset="0"/>
              </a:rPr>
              <a:t> </a:t>
            </a:r>
            <a:r>
              <a:rPr lang="en-GB" altLang="en-US" b="1" dirty="0" err="1">
                <a:latin typeface="Book Antiqua" pitchFamily="18" charset="0"/>
                <a:ea typeface="Book Antiqua" pitchFamily="18" charset="0"/>
                <a:cs typeface="Book Antiqua" pitchFamily="18" charset="0"/>
              </a:rPr>
              <a:t>mediana</a:t>
            </a:r>
            <a:r>
              <a:rPr lang="en-GB" altLang="en-US" b="1" dirty="0">
                <a:latin typeface="Book Antiqua" pitchFamily="18" charset="0"/>
                <a:ea typeface="Book Antiqua" pitchFamily="18" charset="0"/>
                <a:cs typeface="Book Antiqua" pitchFamily="18" charset="0"/>
              </a:rPr>
              <a:t>)</a:t>
            </a:r>
          </a:p>
        </p:txBody>
      </p:sp>
    </p:spTree>
    <p:extLst>
      <p:ext uri="{BB962C8B-B14F-4D97-AF65-F5344CB8AC3E}">
        <p14:creationId xmlns:p14="http://schemas.microsoft.com/office/powerpoint/2010/main" val="1992728443"/>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2">
            <a:extLst>
              <a:ext uri="{FF2B5EF4-FFF2-40B4-BE49-F238E27FC236}">
                <a16:creationId xmlns:a16="http://schemas.microsoft.com/office/drawing/2014/main" id="{64DDEAD7-BF4A-CDEA-9B0E-8C9C958BC6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307" r="37389" b="37352"/>
          <a:stretch>
            <a:fillRect/>
          </a:stretch>
        </p:blipFill>
        <p:spPr bwMode="auto">
          <a:xfrm>
            <a:off x="4829175" y="3192463"/>
            <a:ext cx="4314825" cy="366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6" name="Rectangle 2">
            <a:extLst>
              <a:ext uri="{FF2B5EF4-FFF2-40B4-BE49-F238E27FC236}">
                <a16:creationId xmlns:a16="http://schemas.microsoft.com/office/drawing/2014/main" id="{EE096758-742B-182D-71FD-D08E62CB05CD}"/>
              </a:ext>
            </a:extLst>
          </p:cNvPr>
          <p:cNvSpPr>
            <a:spLocks noGrp="1" noRot="1" noChangeArrowheads="1"/>
          </p:cNvSpPr>
          <p:nvPr>
            <p:ph type="title" idx="4294967295"/>
          </p:nvPr>
        </p:nvSpPr>
        <p:spPr>
          <a:xfrm>
            <a:off x="468313" y="0"/>
            <a:ext cx="8229600" cy="633413"/>
          </a:xfrm>
        </p:spPr>
        <p:txBody>
          <a:bodyPr/>
          <a:lstStyle/>
          <a:p>
            <a:pPr eaLnBrk="1" hangingPunct="1"/>
            <a:r>
              <a:rPr lang="en-US" altLang="en-US" sz="3200" dirty="0">
                <a:solidFill>
                  <a:srgbClr val="FFC000"/>
                </a:solidFill>
                <a:effectLst>
                  <a:outerShdw blurRad="38100" dist="38100" dir="2700000" algn="tl">
                    <a:srgbClr val="000000"/>
                  </a:outerShdw>
                </a:effectLst>
              </a:rPr>
              <a:t>TRUNCUS CELIACUS (CELIAC TRUNC)</a:t>
            </a:r>
          </a:p>
        </p:txBody>
      </p:sp>
      <p:sp>
        <p:nvSpPr>
          <p:cNvPr id="11267" name="Rectangle 3">
            <a:extLst>
              <a:ext uri="{FF2B5EF4-FFF2-40B4-BE49-F238E27FC236}">
                <a16:creationId xmlns:a16="http://schemas.microsoft.com/office/drawing/2014/main" id="{4F6F00D3-325E-A01C-33B5-44101D1CC76A}"/>
              </a:ext>
            </a:extLst>
          </p:cNvPr>
          <p:cNvSpPr>
            <a:spLocks noGrp="1" noChangeArrowheads="1"/>
          </p:cNvSpPr>
          <p:nvPr>
            <p:ph type="body" sz="half" idx="4294967295"/>
          </p:nvPr>
        </p:nvSpPr>
        <p:spPr>
          <a:xfrm>
            <a:off x="0" y="549275"/>
            <a:ext cx="6228184" cy="6264275"/>
          </a:xfrm>
        </p:spPr>
        <p:txBody>
          <a:bodyPr/>
          <a:lstStyle/>
          <a:p>
            <a:pPr eaLnBrk="1" hangingPunct="1">
              <a:lnSpc>
                <a:spcPct val="80000"/>
              </a:lnSpc>
            </a:pP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a:t>
            </a:r>
          </a:p>
          <a:p>
            <a:pPr eaLnBrk="1" hangingPunct="1">
              <a:lnSpc>
                <a:spcPct val="80000"/>
              </a:lnSpc>
              <a:buFont typeface="Wingdings" panose="05000000000000000000" pitchFamily="2" charset="2"/>
              <a:buNone/>
            </a:pPr>
            <a:r>
              <a:rPr lang="sr-Latn-CS" altLang="en-US" sz="2400" b="1" dirty="0">
                <a:solidFill>
                  <a:srgbClr val="FFFF66"/>
                </a:solidFill>
                <a:effectLst>
                  <a:outerShdw blurRad="38100" dist="38100" dir="2700000" algn="tl">
                    <a:srgbClr val="000000"/>
                  </a:outerShdw>
                </a:effectLst>
              </a:rPr>
              <a:t>1) </a:t>
            </a:r>
            <a:r>
              <a:rPr lang="sr-Latn-CS" altLang="en-US" sz="2200" b="1" dirty="0">
                <a:solidFill>
                  <a:srgbClr val="FFFF66"/>
                </a:solidFill>
                <a:effectLst>
                  <a:outerShdw blurRad="38100" dist="38100" dir="2700000" algn="tl">
                    <a:srgbClr val="000000"/>
                  </a:outerShdw>
                </a:effectLst>
              </a:rPr>
              <a:t>a. </a:t>
            </a:r>
            <a:r>
              <a:rPr lang="sr-Latn-CS" altLang="en-US" sz="2200" b="1" dirty="0" err="1">
                <a:solidFill>
                  <a:srgbClr val="FFFF66"/>
                </a:solidFill>
                <a:effectLst>
                  <a:outerShdw blurRad="38100" dist="38100" dir="2700000" algn="tl">
                    <a:srgbClr val="000000"/>
                  </a:outerShdw>
                </a:effectLst>
              </a:rPr>
              <a:t>gastrica</a:t>
            </a:r>
            <a:r>
              <a:rPr lang="sr-Latn-CS" altLang="en-US" sz="2200" b="1" dirty="0">
                <a:solidFill>
                  <a:srgbClr val="FFFF66"/>
                </a:solidFill>
                <a:effectLst>
                  <a:outerShdw blurRad="38100" dist="38100" dir="2700000" algn="tl">
                    <a:srgbClr val="000000"/>
                  </a:outerShdw>
                </a:effectLst>
              </a:rPr>
              <a:t> </a:t>
            </a:r>
            <a:r>
              <a:rPr lang="sr-Latn-CS" altLang="en-US" sz="2200" b="1" dirty="0" err="1">
                <a:solidFill>
                  <a:srgbClr val="FFFF66"/>
                </a:solidFill>
                <a:effectLst>
                  <a:outerShdw blurRad="38100" dist="38100" dir="2700000" algn="tl">
                    <a:srgbClr val="000000"/>
                  </a:outerShdw>
                </a:effectLst>
              </a:rPr>
              <a:t>sinistra</a:t>
            </a:r>
            <a:r>
              <a:rPr lang="en-GB" altLang="en-US" sz="2200" b="1" dirty="0">
                <a:solidFill>
                  <a:srgbClr val="FFFF66"/>
                </a:solidFill>
                <a:effectLst>
                  <a:outerShdw blurRad="38100" dist="38100" dir="2700000" algn="tl">
                    <a:srgbClr val="000000"/>
                  </a:outerShdw>
                </a:effectLst>
              </a:rPr>
              <a:t> (left gastric artery</a:t>
            </a:r>
            <a:r>
              <a:rPr lang="en-GB" altLang="en-US" sz="2400" b="1" dirty="0">
                <a:solidFill>
                  <a:srgbClr val="FFFF66"/>
                </a:solidFill>
                <a:effectLst>
                  <a:outerShdw blurRad="38100" dist="38100" dir="2700000" algn="tl">
                    <a:srgbClr val="000000"/>
                  </a:outerShdw>
                </a:effectLst>
              </a:rPr>
              <a:t>)</a:t>
            </a:r>
            <a:endParaRPr lang="sr-Latn-CS" altLang="en-US" sz="2400" b="1" dirty="0">
              <a:solidFill>
                <a:srgbClr val="FFFF66"/>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Side branches</a:t>
            </a:r>
            <a:r>
              <a:rPr lang="sr-Latn-CS" altLang="en-US" sz="1800" b="1" dirty="0">
                <a:effectLst>
                  <a:outerShdw blurRad="38100" dist="38100" dir="2700000" algn="tl">
                    <a:srgbClr val="000000"/>
                  </a:outerShdw>
                </a:effectLst>
              </a:rPr>
              <a:t>: - </a:t>
            </a:r>
            <a:r>
              <a:rPr lang="sr-Latn-CS" altLang="en-US" sz="1800" b="1" dirty="0" err="1">
                <a:effectLst>
                  <a:outerShdw blurRad="38100" dist="38100" dir="2700000" algn="tl">
                    <a:srgbClr val="000000"/>
                  </a:outerShdw>
                </a:effectLst>
              </a:rPr>
              <a:t>rr</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gastrici</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   </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rr</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oesophageales</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 - </a:t>
            </a:r>
            <a:r>
              <a:rPr lang="en-GB" altLang="en-US" sz="1800" b="1" dirty="0"/>
              <a:t>anterior (front)</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        </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posterior (back)</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400" b="1" dirty="0">
                <a:solidFill>
                  <a:srgbClr val="FFFF66"/>
                </a:solidFill>
                <a:effectLst>
                  <a:outerShdw blurRad="38100" dist="38100" dir="2700000" algn="tl">
                    <a:srgbClr val="000000"/>
                  </a:outerShdw>
                </a:effectLst>
              </a:rPr>
              <a:t>2</a:t>
            </a:r>
            <a:r>
              <a:rPr lang="sr-Latn-CS" altLang="en-US" sz="2200" b="1" dirty="0">
                <a:solidFill>
                  <a:srgbClr val="FFFF66"/>
                </a:solidFill>
                <a:effectLst>
                  <a:outerShdw blurRad="38100" dist="38100" dir="2700000" algn="tl">
                    <a:srgbClr val="000000"/>
                  </a:outerShdw>
                </a:effectLst>
              </a:rPr>
              <a:t>) a. </a:t>
            </a:r>
            <a:r>
              <a:rPr lang="sr-Latn-CS" altLang="en-US" sz="2200" b="1" dirty="0" err="1">
                <a:solidFill>
                  <a:srgbClr val="FFFF66"/>
                </a:solidFill>
                <a:effectLst>
                  <a:outerShdw blurRad="38100" dist="38100" dir="2700000" algn="tl">
                    <a:srgbClr val="000000"/>
                  </a:outerShdw>
                </a:effectLst>
              </a:rPr>
              <a:t>hepatica</a:t>
            </a:r>
            <a:r>
              <a:rPr lang="sr-Latn-CS" altLang="en-US" sz="2200" b="1" dirty="0">
                <a:solidFill>
                  <a:srgbClr val="FFFF66"/>
                </a:solidFill>
                <a:effectLst>
                  <a:outerShdw blurRad="38100" dist="38100" dir="2700000" algn="tl">
                    <a:srgbClr val="000000"/>
                  </a:outerShdw>
                </a:effectLst>
              </a:rPr>
              <a:t> </a:t>
            </a:r>
            <a:r>
              <a:rPr lang="sr-Latn-CS" altLang="en-US" sz="2200" b="1" dirty="0" err="1">
                <a:solidFill>
                  <a:srgbClr val="FFFF66"/>
                </a:solidFill>
                <a:effectLst>
                  <a:outerShdw blurRad="38100" dist="38100" dir="2700000" algn="tl">
                    <a:srgbClr val="000000"/>
                  </a:outerShdw>
                </a:effectLst>
              </a:rPr>
              <a:t>communis</a:t>
            </a:r>
            <a:r>
              <a:rPr lang="en-GB" altLang="en-US" sz="2200" b="1" dirty="0">
                <a:solidFill>
                  <a:srgbClr val="FFFF66"/>
                </a:solidFill>
                <a:effectLst>
                  <a:outerShdw blurRad="38100" dist="38100" dir="2700000" algn="tl">
                    <a:srgbClr val="000000"/>
                  </a:outerShdw>
                </a:effectLst>
              </a:rPr>
              <a:t> (common hepatic artery)</a:t>
            </a:r>
            <a:endParaRPr lang="sr-Latn-CS" altLang="en-US" sz="2200" b="1" dirty="0">
              <a:solidFill>
                <a:srgbClr val="FFFF66"/>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a:t>
            </a:r>
            <a:endParaRPr lang="en-GB" altLang="en-US" sz="2000" b="1" dirty="0"/>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a)  </a:t>
            </a:r>
            <a:r>
              <a:rPr lang="sr-Latn-CS" altLang="en-US" sz="2000" b="1" u="sng" dirty="0">
                <a:solidFill>
                  <a:srgbClr val="FFE07D"/>
                </a:solidFill>
                <a:effectLst>
                  <a:outerShdw blurRad="38100" dist="38100" dir="2700000" algn="tl">
                    <a:srgbClr val="000000"/>
                  </a:outerShdw>
                </a:effectLst>
              </a:rPr>
              <a:t>a. </a:t>
            </a:r>
            <a:r>
              <a:rPr lang="sr-Latn-CS" altLang="en-US" sz="2000" b="1" u="sng" dirty="0" err="1">
                <a:solidFill>
                  <a:srgbClr val="FFE07D"/>
                </a:solidFill>
                <a:effectLst>
                  <a:outerShdw blurRad="38100" dist="38100" dir="2700000" algn="tl">
                    <a:srgbClr val="000000"/>
                  </a:outerShdw>
                </a:effectLst>
              </a:rPr>
              <a:t>hepatica</a:t>
            </a:r>
            <a:r>
              <a:rPr lang="sr-Latn-CS" altLang="en-US" sz="2000" b="1" u="sng" dirty="0">
                <a:solidFill>
                  <a:srgbClr val="FFE07D"/>
                </a:solidFill>
                <a:effectLst>
                  <a:outerShdw blurRad="38100" dist="38100" dir="2700000" algn="tl">
                    <a:srgbClr val="000000"/>
                  </a:outerShdw>
                </a:effectLst>
              </a:rPr>
              <a:t> </a:t>
            </a:r>
            <a:r>
              <a:rPr lang="sr-Latn-CS" altLang="en-US" sz="2000" b="1" u="sng" dirty="0" err="1">
                <a:solidFill>
                  <a:srgbClr val="FFE07D"/>
                </a:solidFill>
                <a:effectLst>
                  <a:outerShdw blurRad="38100" dist="38100" dir="2700000" algn="tl">
                    <a:srgbClr val="000000"/>
                  </a:outerShdw>
                </a:effectLst>
              </a:rPr>
              <a:t>propria</a:t>
            </a:r>
            <a:r>
              <a:rPr lang="en-GB" altLang="en-US" sz="2000" b="1" u="sng" dirty="0">
                <a:solidFill>
                  <a:srgbClr val="FFE07D"/>
                </a:solidFill>
                <a:effectLst>
                  <a:outerShdw blurRad="38100" dist="38100" dir="2700000" algn="tl">
                    <a:srgbClr val="000000"/>
                  </a:outerShdw>
                </a:effectLst>
              </a:rPr>
              <a:t> (proper hepatic artery)</a:t>
            </a:r>
            <a:endParaRPr lang="sr-Latn-CS" altLang="en-US" sz="2000" b="1" u="sng" dirty="0">
              <a:solidFill>
                <a:srgbClr val="FFE07D"/>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1800" b="1" dirty="0"/>
              <a:t>   </a:t>
            </a:r>
            <a:r>
              <a:rPr lang="en-GB" altLang="en-US" sz="1800" b="1" dirty="0">
                <a:effectLst>
                  <a:outerShdw blurRad="38100" dist="38100" dir="2700000" algn="tl">
                    <a:srgbClr val="000000"/>
                  </a:outerShdw>
                </a:effectLst>
              </a:rPr>
              <a:t>side branches</a:t>
            </a:r>
            <a:r>
              <a:rPr lang="sr-Latn-CS" altLang="en-US" sz="1800" b="1" dirty="0">
                <a:effectLst>
                  <a:outerShdw blurRad="38100" dist="38100" dir="2700000" algn="tl">
                    <a:srgbClr val="000000"/>
                  </a:outerShdw>
                </a:effectLst>
              </a:rPr>
              <a:t>: - a. </a:t>
            </a:r>
            <a:r>
              <a:rPr lang="sr-Latn-CS" altLang="en-US" sz="1800" b="1" dirty="0" err="1">
                <a:effectLst>
                  <a:outerShdw blurRad="38100" dist="38100" dir="2700000" algn="tl">
                    <a:srgbClr val="000000"/>
                  </a:outerShdw>
                </a:effectLst>
              </a:rPr>
              <a:t>gastrica</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dextra</a:t>
            </a:r>
            <a:r>
              <a:rPr lang="en-GB" altLang="en-US" sz="1800" b="1" dirty="0">
                <a:effectLst>
                  <a:outerShdw blurRad="38100" dist="38100" dir="2700000" algn="tl">
                    <a:srgbClr val="000000"/>
                  </a:outerShdw>
                </a:effectLst>
              </a:rPr>
              <a:t> (right gastric)</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 a. </a:t>
            </a:r>
            <a:r>
              <a:rPr lang="sr-Latn-CS" altLang="en-US" sz="1800" b="1" dirty="0" err="1">
                <a:effectLst>
                  <a:outerShdw blurRad="38100" dist="38100" dir="2700000" algn="tl">
                    <a:srgbClr val="000000"/>
                  </a:outerShdw>
                </a:effectLst>
              </a:rPr>
              <a:t>cystica</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1800" b="1" dirty="0"/>
              <a:t>  </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 - r. </a:t>
            </a:r>
            <a:r>
              <a:rPr lang="sr-Latn-CS" altLang="en-US" sz="1800" b="1" dirty="0" err="1">
                <a:effectLst>
                  <a:outerShdw blurRad="38100" dist="38100" dir="2700000" algn="tl">
                    <a:srgbClr val="000000"/>
                  </a:outerShdw>
                </a:effectLst>
              </a:rPr>
              <a:t>dexter</a:t>
            </a:r>
            <a:r>
              <a:rPr lang="en-GB" altLang="en-US" sz="1800" b="1" dirty="0">
                <a:effectLst>
                  <a:outerShdw blurRad="38100" dist="38100" dir="2700000" algn="tl">
                    <a:srgbClr val="000000"/>
                  </a:outerShdw>
                </a:effectLst>
              </a:rPr>
              <a:t> (right branch)</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    </a:t>
            </a:r>
            <a:r>
              <a:rPr lang="sr-Latn-CS" altLang="en-US" sz="1800" b="1" dirty="0">
                <a:effectLst>
                  <a:outerShdw blurRad="38100" dist="38100" dir="2700000" algn="tl">
                    <a:srgbClr val="000000"/>
                  </a:outerShdw>
                </a:effectLst>
              </a:rPr>
              <a:t>- r. </a:t>
            </a:r>
            <a:r>
              <a:rPr lang="en-GB" altLang="en-US" sz="1800" b="1" dirty="0">
                <a:effectLst>
                  <a:outerShdw blurRad="38100" dist="38100" dir="2700000" algn="tl">
                    <a:srgbClr val="000000"/>
                  </a:outerShdw>
                </a:effectLst>
              </a:rPr>
              <a:t>s</a:t>
            </a:r>
            <a:r>
              <a:rPr lang="sr-Latn-CS" altLang="en-US" sz="1800" b="1" dirty="0" err="1">
                <a:effectLst>
                  <a:outerShdw blurRad="38100" dist="38100" dir="2700000" algn="tl">
                    <a:srgbClr val="000000"/>
                  </a:outerShdw>
                </a:effectLst>
              </a:rPr>
              <a:t>inister</a:t>
            </a:r>
            <a:r>
              <a:rPr lang="en-GB" altLang="en-US" sz="1800" b="1" dirty="0">
                <a:effectLst>
                  <a:outerShdw blurRad="38100" dist="38100" dir="2700000" algn="tl">
                    <a:srgbClr val="000000"/>
                  </a:outerShdw>
                </a:effectLst>
              </a:rPr>
              <a:t> (left branch)</a:t>
            </a:r>
            <a:endParaRPr lang="en-GB" altLang="en-US" sz="1800" b="1" dirty="0"/>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b)  </a:t>
            </a:r>
            <a:r>
              <a:rPr lang="sr-Latn-CS" altLang="en-US" sz="2000" b="1" u="sng" dirty="0">
                <a:solidFill>
                  <a:srgbClr val="FFE07D"/>
                </a:solidFill>
                <a:effectLst>
                  <a:outerShdw blurRad="38100" dist="38100" dir="2700000" algn="tl">
                    <a:srgbClr val="000000"/>
                  </a:outerShdw>
                </a:effectLst>
              </a:rPr>
              <a:t>a. </a:t>
            </a:r>
            <a:r>
              <a:rPr lang="sr-Latn-CS" altLang="en-US" sz="2000" b="1" u="sng" dirty="0" err="1">
                <a:solidFill>
                  <a:srgbClr val="FFE07D"/>
                </a:solidFill>
                <a:effectLst>
                  <a:outerShdw blurRad="38100" dist="38100" dir="2700000" algn="tl">
                    <a:srgbClr val="000000"/>
                  </a:outerShdw>
                </a:effectLst>
              </a:rPr>
              <a:t>gastroduodenalis</a:t>
            </a:r>
            <a:r>
              <a:rPr lang="en-GB" altLang="en-US" sz="2000" b="1" u="sng" dirty="0">
                <a:solidFill>
                  <a:srgbClr val="FFE07D"/>
                </a:solidFill>
                <a:effectLst>
                  <a:outerShdw blurRad="38100" dist="38100" dir="2700000" algn="tl">
                    <a:srgbClr val="000000"/>
                  </a:outerShdw>
                </a:effectLst>
              </a:rPr>
              <a:t> (gastroduodenal art.)</a:t>
            </a:r>
            <a:endParaRPr lang="sr-Latn-CS" altLang="en-US" sz="2000" b="1" u="sng" dirty="0">
              <a:solidFill>
                <a:srgbClr val="FFE07D"/>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1800" b="1" dirty="0"/>
              <a:t>   </a:t>
            </a:r>
            <a:r>
              <a:rPr lang="en-GB" altLang="en-US" sz="1800" b="1" dirty="0">
                <a:effectLst>
                  <a:outerShdw blurRad="38100" dist="38100" dir="2700000" algn="tl">
                    <a:srgbClr val="000000"/>
                  </a:outerShdw>
                </a:effectLst>
              </a:rPr>
              <a:t>side branches</a:t>
            </a:r>
            <a:r>
              <a:rPr lang="sr-Latn-CS" altLang="en-US" sz="1800" b="1" dirty="0">
                <a:effectLst>
                  <a:outerShdw blurRad="38100" dist="38100" dir="2700000" algn="tl">
                    <a:srgbClr val="000000"/>
                  </a:outerShdw>
                </a:effectLst>
              </a:rPr>
              <a:t>: - </a:t>
            </a:r>
            <a:r>
              <a:rPr lang="sr-Latn-CS" altLang="en-US" sz="1800" b="1" dirty="0" err="1">
                <a:effectLst>
                  <a:outerShdw blurRad="38100" dist="38100" dir="2700000" algn="tl">
                    <a:srgbClr val="000000"/>
                  </a:outerShdw>
                </a:effectLst>
              </a:rPr>
              <a:t>aa</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supraduodenales</a:t>
            </a:r>
            <a:r>
              <a:rPr lang="en-US" altLang="en-US" sz="1800" b="1" dirty="0">
                <a:effectLst>
                  <a:outerShdw blurRad="38100" dist="38100" dir="2700000" algn="tl">
                    <a:srgbClr val="000000"/>
                  </a:outerShdw>
                </a:effectLst>
              </a:rPr>
              <a:t> </a:t>
            </a:r>
            <a:br>
              <a:rPr lang="en-US" altLang="en-US" sz="1800" b="1" dirty="0">
                <a:effectLst>
                  <a:outerShdw blurRad="38100" dist="38100" dir="2700000" algn="tl">
                    <a:srgbClr val="000000"/>
                  </a:outerShdw>
                </a:effectLst>
              </a:rPr>
            </a:br>
            <a:r>
              <a:rPr lang="en-US" altLang="en-US" sz="1800" b="1" dirty="0">
                <a:effectLst>
                  <a:outerShdw blurRad="38100" dist="38100" dir="2700000" algn="tl">
                    <a:srgbClr val="000000"/>
                  </a:outerShdw>
                </a:effectLst>
              </a:rPr>
              <a:t>		(</a:t>
            </a:r>
            <a:r>
              <a:rPr lang="en-US" altLang="en-US" sz="1800" b="1" dirty="0" err="1">
                <a:effectLst>
                  <a:outerShdw blurRad="38100" dist="38100" dir="2700000" algn="tl">
                    <a:srgbClr val="000000"/>
                  </a:outerShdw>
                </a:effectLst>
              </a:rPr>
              <a:t>retroduodenalaes</a:t>
            </a:r>
            <a:r>
              <a:rPr lang="en-US" altLang="en-US" sz="1800" b="1" dirty="0">
                <a:effectLst>
                  <a:outerShdw blurRad="38100" dist="38100" dir="2700000" algn="tl">
                    <a:srgbClr val="000000"/>
                  </a:outerShdw>
                </a:effectLst>
              </a:rPr>
              <a:t>)</a:t>
            </a:r>
            <a:endParaRPr lang="en-GB" altLang="en-US" sz="1800" b="1" dirty="0"/>
          </a:p>
          <a:p>
            <a:pPr eaLnBrk="1" hangingPunct="1">
              <a:lnSpc>
                <a:spcPct val="80000"/>
              </a:lnSpc>
              <a:buFont typeface="Wingdings" panose="05000000000000000000" pitchFamily="2" charset="2"/>
              <a:buNone/>
            </a:pPr>
            <a:r>
              <a:rPr lang="en-GB" altLang="en-US" sz="1800" b="1" dirty="0">
                <a:effectLst>
                  <a:outerShdw blurRad="38100" dist="38100" dir="2700000" algn="tl">
                    <a:srgbClr val="000000"/>
                  </a:outerShdw>
                </a:effectLst>
              </a:rPr>
              <a:t>  </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 - a. </a:t>
            </a:r>
            <a:r>
              <a:rPr lang="sr-Latn-CS" altLang="en-US" sz="1800" b="1" dirty="0" err="1">
                <a:effectLst>
                  <a:outerShdw blurRad="38100" dist="38100" dir="2700000" algn="tl">
                    <a:srgbClr val="000000"/>
                  </a:outerShdw>
                </a:effectLst>
              </a:rPr>
              <a:t>gastroomentalis</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dextra</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 </a:t>
            </a:r>
            <a:r>
              <a:rPr lang="sr-Latn-CS" altLang="en-US" sz="1800" b="1" dirty="0" err="1">
                <a:effectLst>
                  <a:outerShdw blurRad="38100" dist="38100" dir="2700000" algn="tl">
                    <a:srgbClr val="000000"/>
                  </a:outerShdw>
                </a:effectLst>
              </a:rPr>
              <a:t>a.pancreaticoduodenalis</a:t>
            </a:r>
            <a:r>
              <a:rPr lang="sr-Latn-CS" altLang="en-US" sz="1800" b="1" dirty="0">
                <a:effectLst>
                  <a:outerShdw blurRad="38100" dist="38100" dir="2700000" algn="tl">
                    <a:srgbClr val="000000"/>
                  </a:outerShdw>
                </a:effectLst>
              </a:rPr>
              <a:t> </a:t>
            </a:r>
            <a:br>
              <a:rPr lang="sr-Latn-CS" altLang="en-US" sz="1800" b="1" dirty="0">
                <a:effectLst>
                  <a:outerShdw blurRad="38100" dist="38100" dir="2700000" algn="tl">
                    <a:srgbClr val="000000"/>
                  </a:outerShdw>
                </a:effectLst>
              </a:rPr>
            </a:b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superior</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anterior</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 </a:t>
            </a:r>
            <a:r>
              <a:rPr lang="sr-Latn-CS" altLang="en-US" sz="1800" b="1" dirty="0" err="1">
                <a:effectLst>
                  <a:outerShdw blurRad="38100" dist="38100" dir="2700000" algn="tl">
                    <a:srgbClr val="000000"/>
                  </a:outerShdw>
                </a:effectLst>
              </a:rPr>
              <a:t>a.pancreaticoduodenalis</a:t>
            </a:r>
            <a:r>
              <a:rPr lang="sr-Latn-CS" altLang="en-US" sz="1800" b="1" dirty="0">
                <a:effectLst>
                  <a:outerShdw blurRad="38100" dist="38100" dir="2700000" algn="tl">
                    <a:srgbClr val="000000"/>
                  </a:outerShdw>
                </a:effectLst>
              </a:rPr>
              <a:t> </a:t>
            </a:r>
            <a:br>
              <a:rPr lang="sr-Latn-CS" altLang="en-US" sz="1800" b="1" dirty="0">
                <a:effectLst>
                  <a:outerShdw blurRad="38100" dist="38100" dir="2700000" algn="tl">
                    <a:srgbClr val="000000"/>
                  </a:outerShdw>
                </a:effectLst>
              </a:rPr>
            </a:b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superior</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posterior</a:t>
            </a:r>
            <a:endParaRPr lang="en-US" altLang="en-US" sz="1800" b="1" dirty="0">
              <a:effectLst>
                <a:outerShdw blurRad="38100" dist="38100" dir="2700000" algn="tl">
                  <a:srgbClr val="000000"/>
                </a:outerShdw>
              </a:effectLst>
            </a:endParaRPr>
          </a:p>
        </p:txBody>
      </p:sp>
      <p:sp>
        <p:nvSpPr>
          <p:cNvPr id="11268" name="Rectangle 4">
            <a:extLst>
              <a:ext uri="{FF2B5EF4-FFF2-40B4-BE49-F238E27FC236}">
                <a16:creationId xmlns:a16="http://schemas.microsoft.com/office/drawing/2014/main" id="{E354FD60-A347-40A6-5B94-AAB266195683}"/>
              </a:ext>
            </a:extLst>
          </p:cNvPr>
          <p:cNvSpPr>
            <a:spLocks noGrp="1" noChangeArrowheads="1"/>
          </p:cNvSpPr>
          <p:nvPr>
            <p:ph type="body" sz="half" idx="4294967295"/>
          </p:nvPr>
        </p:nvSpPr>
        <p:spPr>
          <a:xfrm>
            <a:off x="4648200" y="428625"/>
            <a:ext cx="4495800" cy="5954713"/>
          </a:xfrm>
        </p:spPr>
        <p:txBody>
          <a:bodyPr/>
          <a:lstStyle/>
          <a:p>
            <a:pPr eaLnBrk="1" hangingPunct="1">
              <a:lnSpc>
                <a:spcPct val="80000"/>
              </a:lnSpc>
              <a:buFont typeface="Wingdings" panose="05000000000000000000" pitchFamily="2" charset="2"/>
              <a:buNone/>
            </a:pPr>
            <a:endParaRPr lang="sr-Latn-CS" altLang="en-US" sz="24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2400" b="1" dirty="0">
                <a:solidFill>
                  <a:srgbClr val="FFFF66"/>
                </a:solidFill>
                <a:effectLst>
                  <a:outerShdw blurRad="38100" dist="38100" dir="2700000" algn="tl">
                    <a:srgbClr val="000000"/>
                  </a:outerShdw>
                </a:effectLst>
              </a:rPr>
              <a:t>    </a:t>
            </a:r>
            <a:r>
              <a:rPr lang="sr-Latn-CS" altLang="en-US" sz="2400" b="1" dirty="0">
                <a:solidFill>
                  <a:srgbClr val="FFFF66"/>
                </a:solidFill>
                <a:effectLst>
                  <a:outerShdw blurRad="38100" dist="38100" dir="2700000" algn="tl">
                    <a:srgbClr val="000000"/>
                  </a:outerShdw>
                </a:effectLst>
              </a:rPr>
              <a:t>3) a. </a:t>
            </a:r>
            <a:r>
              <a:rPr lang="sr-Latn-CS" altLang="en-US" sz="2400" b="1" dirty="0" err="1">
                <a:solidFill>
                  <a:srgbClr val="FFFF66"/>
                </a:solidFill>
                <a:effectLst>
                  <a:outerShdw blurRad="38100" dist="38100" dir="2700000" algn="tl">
                    <a:srgbClr val="000000"/>
                  </a:outerShdw>
                </a:effectLst>
              </a:rPr>
              <a:t>splenica</a:t>
            </a:r>
            <a:endParaRPr lang="sr-Latn-CS" altLang="en-US" sz="2400" b="1" dirty="0">
              <a:solidFill>
                <a:srgbClr val="FFFF66"/>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2000" b="1" dirty="0">
                <a:effectLst>
                  <a:outerShdw blurRad="38100" dist="38100" dir="2700000" algn="tl">
                    <a:srgbClr val="000000"/>
                  </a:outerShdw>
                </a:effectLst>
              </a:rPr>
              <a:t>  Side branches</a:t>
            </a:r>
            <a:r>
              <a:rPr lang="sr-Latn-CS" altLang="en-US" sz="2000" b="1" dirty="0">
                <a:effectLst>
                  <a:outerShdw blurRad="38100" dist="38100" dir="2700000" algn="tl">
                    <a:srgbClr val="000000"/>
                  </a:outerShdw>
                </a:effectLst>
              </a:rPr>
              <a:t>: - </a:t>
            </a:r>
            <a:r>
              <a:rPr lang="sr-Latn-CS" altLang="en-US" sz="2000" b="1" dirty="0" err="1">
                <a:effectLst>
                  <a:outerShdw blurRad="38100" dist="38100" dir="2700000" algn="tl">
                    <a:srgbClr val="000000"/>
                  </a:outerShdw>
                </a:effectLst>
              </a:rPr>
              <a:t>rr</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pancreatici</a:t>
            </a:r>
            <a:endParaRPr lang="sr-Latn-CS" altLang="en-US" sz="20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2000" b="1" dirty="0">
                <a:effectLst>
                  <a:outerShdw blurRad="38100" dist="38100" dir="2700000" algn="tl">
                    <a:srgbClr val="000000"/>
                  </a:outerShdw>
                </a:effectLst>
              </a:rPr>
              <a:t>   </a:t>
            </a:r>
            <a:r>
              <a:rPr lang="sr-Latn-CS" altLang="en-US" sz="2000" b="1" dirty="0">
                <a:effectLst>
                  <a:outerShdw blurRad="38100" dist="38100" dir="2700000" algn="tl">
                    <a:srgbClr val="000000"/>
                  </a:outerShdw>
                </a:effectLst>
              </a:rPr>
              <a:t> - a. </a:t>
            </a:r>
            <a:r>
              <a:rPr lang="sr-Latn-CS" altLang="en-US" sz="2000" b="1" dirty="0" err="1">
                <a:effectLst>
                  <a:outerShdw blurRad="38100" dist="38100" dir="2700000" algn="tl">
                    <a:srgbClr val="000000"/>
                  </a:outerShdw>
                </a:effectLst>
              </a:rPr>
              <a:t>pancreatica</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dorsalis</a:t>
            </a:r>
            <a:endParaRPr lang="sr-Latn-CS" altLang="en-US" sz="20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2000" b="1" dirty="0">
                <a:effectLst>
                  <a:outerShdw blurRad="38100" dist="38100" dir="2700000" algn="tl">
                    <a:srgbClr val="000000"/>
                  </a:outerShdw>
                </a:effectLst>
              </a:rPr>
              <a:t>   </a:t>
            </a:r>
            <a:r>
              <a:rPr lang="sr-Latn-CS" altLang="en-US" sz="2000" b="1" dirty="0">
                <a:effectLst>
                  <a:outerShdw blurRad="38100" dist="38100" dir="2700000" algn="tl">
                    <a:srgbClr val="000000"/>
                  </a:outerShdw>
                </a:effectLst>
              </a:rPr>
              <a:t>- a. </a:t>
            </a:r>
            <a:r>
              <a:rPr lang="sr-Latn-CS" altLang="en-US" sz="2000" b="1" dirty="0" err="1">
                <a:effectLst>
                  <a:outerShdw blurRad="38100" dist="38100" dir="2700000" algn="tl">
                    <a:srgbClr val="000000"/>
                  </a:outerShdw>
                </a:effectLst>
              </a:rPr>
              <a:t>gastroomentalis</a:t>
            </a:r>
            <a:r>
              <a:rPr lang="sr-Latn-CS" altLang="en-US" sz="2000" b="1" dirty="0">
                <a:effectLst>
                  <a:outerShdw blurRad="38100" dist="38100" dir="2700000" algn="tl">
                    <a:srgbClr val="000000"/>
                  </a:outerShdw>
                </a:effectLst>
              </a:rPr>
              <a:t> sin.</a:t>
            </a: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2000" b="1" dirty="0">
                <a:effectLst>
                  <a:outerShdw blurRad="38100" dist="38100" dir="2700000" algn="tl">
                    <a:srgbClr val="000000"/>
                  </a:outerShdw>
                </a:effectLst>
              </a:rPr>
              <a:t>   </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aa</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gastricae</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breves</a:t>
            </a:r>
            <a:endParaRPr lang="sr-Latn-CS" altLang="en-US" sz="20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2000" b="1" dirty="0">
                <a:effectLst>
                  <a:outerShdw blurRad="38100" dist="38100" dir="2700000" algn="tl">
                    <a:srgbClr val="000000"/>
                  </a:outerShdw>
                </a:effectLst>
              </a:rPr>
              <a:t>   Terminal branches</a:t>
            </a:r>
            <a:r>
              <a:rPr lang="en-GB" altLang="en-US" sz="2000" b="1" dirty="0"/>
              <a:t> (for spleen):</a:t>
            </a:r>
            <a:endParaRPr lang="sr-Latn-CS" altLang="en-US" sz="20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2000" b="1" dirty="0">
                <a:effectLst>
                  <a:outerShdw blurRad="38100" dist="38100" dir="2700000" algn="tl">
                    <a:srgbClr val="000000"/>
                  </a:outerShdw>
                </a:effectLst>
              </a:rPr>
              <a:t>          </a:t>
            </a:r>
            <a:r>
              <a:rPr lang="sr-Latn-CS" altLang="en-US" sz="2000" b="1" dirty="0">
                <a:effectLst>
                  <a:outerShdw blurRad="38100" dist="38100" dir="2700000" algn="tl">
                    <a:srgbClr val="000000"/>
                  </a:outerShdw>
                </a:effectLst>
              </a:rPr>
              <a:t> - </a:t>
            </a:r>
            <a:r>
              <a:rPr lang="en-GB" altLang="en-US" sz="2000" b="1" dirty="0">
                <a:effectLst>
                  <a:outerShdw blurRad="38100" dist="38100" dir="2700000" algn="tl">
                    <a:srgbClr val="000000"/>
                  </a:outerShdw>
                </a:effectLst>
              </a:rPr>
              <a:t>superior (upper)</a:t>
            </a:r>
            <a:br>
              <a:rPr lang="en-GB" altLang="en-US" sz="2000" b="1" dirty="0">
                <a:effectLst>
                  <a:outerShdw blurRad="38100" dist="38100" dir="2700000" algn="tl">
                    <a:srgbClr val="000000"/>
                  </a:outerShdw>
                </a:effectLst>
              </a:rPr>
            </a:br>
            <a:r>
              <a:rPr lang="en-GB" altLang="en-US" sz="2000" b="1" dirty="0">
                <a:effectLst>
                  <a:outerShdw blurRad="38100" dist="38100" dir="2700000" algn="tl">
                    <a:srgbClr val="000000"/>
                  </a:outerShdw>
                </a:effectLst>
              </a:rPr>
              <a:t>		         - inferior (lower)</a:t>
            </a:r>
            <a:endParaRPr lang="en-US" altLang="en-US" sz="2000" b="1" dirty="0">
              <a:effectLst>
                <a:outerShdw blurRad="38100" dist="38100" dir="2700000" algn="tl">
                  <a:srgbClr val="000000"/>
                </a:outerShdw>
              </a:effectLst>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rrowheads="1"/>
          </p:cNvSpPr>
          <p:nvPr>
            <p:ph type="title"/>
          </p:nvPr>
        </p:nvSpPr>
        <p:spPr>
          <a:xfrm>
            <a:off x="457200" y="274638"/>
            <a:ext cx="8229600" cy="633412"/>
          </a:xfrm>
        </p:spPr>
        <p:txBody>
          <a:bodyPr/>
          <a:lstStyle/>
          <a:p>
            <a:pPr eaLnBrk="1" hangingPunct="1">
              <a:defRPr/>
            </a:pPr>
            <a:r>
              <a:rPr lang="en-GB" sz="3200" dirty="0"/>
              <a:t>Arterial supply of stomach</a:t>
            </a:r>
            <a:endParaRPr lang="en-US" sz="3200" dirty="0"/>
          </a:p>
        </p:txBody>
      </p:sp>
      <p:sp>
        <p:nvSpPr>
          <p:cNvPr id="93187" name="Rectangle 3"/>
          <p:cNvSpPr>
            <a:spLocks noGrp="1" noChangeArrowheads="1"/>
          </p:cNvSpPr>
          <p:nvPr>
            <p:ph type="body" idx="1"/>
          </p:nvPr>
        </p:nvSpPr>
        <p:spPr>
          <a:xfrm>
            <a:off x="0" y="908050"/>
            <a:ext cx="8713788" cy="5905326"/>
          </a:xfrm>
        </p:spPr>
        <p:txBody>
          <a:bodyPr/>
          <a:lstStyle/>
          <a:p>
            <a:pPr eaLnBrk="1" hangingPunct="1"/>
            <a:r>
              <a:rPr lang="en-GB" sz="2000" b="1" dirty="0">
                <a:solidFill>
                  <a:srgbClr val="FFC000"/>
                </a:solidFill>
                <a:effectLst/>
              </a:rPr>
              <a:t>Body and pyloric part</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sr-Latn-CS" sz="2000" b="1" dirty="0" err="1">
                <a:effectLst/>
              </a:rPr>
              <a:t>a.gastrica</a:t>
            </a:r>
            <a:r>
              <a:rPr lang="sr-Latn-CS" sz="2000" b="1" dirty="0">
                <a:effectLst/>
              </a:rPr>
              <a:t> </a:t>
            </a:r>
            <a:r>
              <a:rPr lang="sr-Latn-CS" sz="2000" b="1" dirty="0" err="1">
                <a:effectLst/>
              </a:rPr>
              <a:t>sinistra</a:t>
            </a:r>
            <a:r>
              <a:rPr lang="sr-Latn-CS" sz="2000" b="1" dirty="0">
                <a:effectLst/>
              </a:rPr>
              <a:t> (</a:t>
            </a:r>
            <a:r>
              <a:rPr lang="sr-Latn-CS" sz="2000" b="1" dirty="0" err="1">
                <a:effectLst/>
              </a:rPr>
              <a:t>truncus</a:t>
            </a:r>
            <a:r>
              <a:rPr lang="sr-Latn-CS" sz="2000" b="1" dirty="0">
                <a:effectLst/>
              </a:rPr>
              <a:t> </a:t>
            </a:r>
            <a:r>
              <a:rPr lang="sr-Latn-CS" sz="2000" b="1" dirty="0" err="1">
                <a:effectLst/>
              </a:rPr>
              <a:t>celiacus</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a.gastrica</a:t>
            </a:r>
            <a:r>
              <a:rPr lang="sr-Latn-CS" sz="2000" b="1" dirty="0">
                <a:effectLst/>
              </a:rPr>
              <a:t> </a:t>
            </a:r>
            <a:r>
              <a:rPr lang="sr-Latn-CS" sz="2000" b="1" dirty="0" err="1">
                <a:effectLst/>
              </a:rPr>
              <a:t>dextra</a:t>
            </a:r>
            <a:r>
              <a:rPr lang="sr-Latn-CS" sz="2000" b="1" dirty="0">
                <a:effectLst/>
              </a:rPr>
              <a:t> (</a:t>
            </a:r>
            <a:r>
              <a:rPr lang="sr-Latn-CS" sz="2000" b="1" dirty="0" err="1">
                <a:effectLst/>
              </a:rPr>
              <a:t>a.hepatica</a:t>
            </a:r>
            <a:r>
              <a:rPr lang="sr-Latn-CS" sz="2000" b="1" dirty="0">
                <a:effectLst/>
              </a:rPr>
              <a:t> </a:t>
            </a:r>
            <a:r>
              <a:rPr lang="sr-Latn-CS" sz="2000" b="1" dirty="0" err="1">
                <a:effectLst/>
              </a:rPr>
              <a:t>propria</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a.gastroomentalis</a:t>
            </a:r>
            <a:r>
              <a:rPr lang="sr-Latn-CS" sz="2000" b="1" dirty="0">
                <a:effectLst/>
              </a:rPr>
              <a:t> sin. (</a:t>
            </a:r>
            <a:r>
              <a:rPr lang="sr-Latn-CS" sz="2000" b="1" dirty="0" err="1">
                <a:effectLst/>
              </a:rPr>
              <a:t>a.splenica</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a.gastroomentalis</a:t>
            </a:r>
            <a:r>
              <a:rPr lang="sr-Latn-CS" sz="2000" b="1" dirty="0">
                <a:effectLst/>
              </a:rPr>
              <a:t> </a:t>
            </a:r>
            <a:r>
              <a:rPr lang="sr-Latn-CS" sz="2000" b="1" dirty="0" err="1">
                <a:effectLst/>
              </a:rPr>
              <a:t>dex</a:t>
            </a:r>
            <a:r>
              <a:rPr lang="sr-Latn-CS" sz="2000" b="1" dirty="0">
                <a:effectLst/>
              </a:rPr>
              <a:t>. (</a:t>
            </a:r>
            <a:r>
              <a:rPr lang="sr-Latn-CS" sz="2000" b="1" dirty="0" err="1">
                <a:effectLst/>
              </a:rPr>
              <a:t>a.gastro</a:t>
            </a:r>
            <a:r>
              <a:rPr lang="sr-Latn-CS" sz="2000" b="1" dirty="0">
                <a:effectLst/>
              </a:rPr>
              <a:t>-</a:t>
            </a:r>
            <a:br>
              <a:rPr lang="sr-Latn-CS" sz="2000" b="1" dirty="0">
                <a:effectLst/>
              </a:rPr>
            </a:br>
            <a:r>
              <a:rPr lang="sr-Latn-CS" sz="2000" b="1" dirty="0">
                <a:effectLst/>
              </a:rPr>
              <a:t>			</a:t>
            </a:r>
            <a:r>
              <a:rPr lang="sr-Latn-CS" sz="2000" b="1" dirty="0" err="1">
                <a:effectLst/>
              </a:rPr>
              <a:t>duodenalis</a:t>
            </a:r>
            <a:r>
              <a:rPr lang="sr-Latn-CS" sz="2000" b="1" dirty="0">
                <a:effectLst/>
              </a:rPr>
              <a:t>)</a:t>
            </a:r>
          </a:p>
          <a:p>
            <a:pPr eaLnBrk="1" hangingPunct="1"/>
            <a:r>
              <a:rPr lang="en-GB" sz="2000" b="1" dirty="0">
                <a:solidFill>
                  <a:srgbClr val="FFC000"/>
                </a:solidFill>
                <a:effectLst/>
              </a:rPr>
              <a:t>Cardia</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sr-Latn-CS" sz="2000" b="1" dirty="0" err="1">
                <a:effectLst/>
              </a:rPr>
              <a:t>a.gastrica</a:t>
            </a:r>
            <a:r>
              <a:rPr lang="sr-Latn-CS" sz="2000" b="1" dirty="0">
                <a:effectLst/>
              </a:rPr>
              <a:t> </a:t>
            </a:r>
            <a:r>
              <a:rPr lang="sr-Latn-CS" sz="2000" b="1" dirty="0" err="1">
                <a:effectLst/>
              </a:rPr>
              <a:t>sinistra</a:t>
            </a:r>
            <a:r>
              <a:rPr lang="sr-Latn-CS" sz="2000" b="1" dirty="0">
                <a:effectLst/>
              </a:rPr>
              <a:t> (</a:t>
            </a:r>
            <a:r>
              <a:rPr lang="sr-Latn-CS" sz="2000" b="1" dirty="0" err="1">
                <a:effectLst/>
              </a:rPr>
              <a:t>truncus</a:t>
            </a:r>
            <a:r>
              <a:rPr lang="sr-Latn-CS" sz="2000" b="1" dirty="0">
                <a:effectLst/>
              </a:rPr>
              <a:t> </a:t>
            </a:r>
            <a:r>
              <a:rPr lang="sr-Latn-CS" sz="2000" b="1" dirty="0" err="1">
                <a:effectLst/>
              </a:rPr>
              <a:t>celiacus</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aa.gastricae</a:t>
            </a:r>
            <a:r>
              <a:rPr lang="sr-Latn-CS" sz="2000" b="1" dirty="0">
                <a:effectLst/>
              </a:rPr>
              <a:t> </a:t>
            </a:r>
            <a:r>
              <a:rPr lang="sr-Latn-CS" sz="2000" b="1" dirty="0" err="1">
                <a:effectLst/>
              </a:rPr>
              <a:t>breves</a:t>
            </a:r>
            <a:r>
              <a:rPr lang="sr-Latn-CS" sz="2000" b="1" dirty="0">
                <a:effectLst/>
              </a:rPr>
              <a:t> (</a:t>
            </a:r>
            <a:r>
              <a:rPr lang="sr-Latn-CS" sz="2000" b="1" dirty="0" err="1">
                <a:effectLst/>
              </a:rPr>
              <a:t>a.splenica</a:t>
            </a:r>
            <a:r>
              <a:rPr lang="sr-Latn-CS" sz="2000" b="1" dirty="0">
                <a:effectLst/>
              </a:rPr>
              <a:t>)</a:t>
            </a:r>
          </a:p>
          <a:p>
            <a:pPr eaLnBrk="1" hangingPunct="1">
              <a:buFont typeface="Wingdings" panose="05000000000000000000" pitchFamily="2" charset="2"/>
              <a:buNone/>
            </a:pPr>
            <a:r>
              <a:rPr lang="sr-Latn-CS" sz="2000" b="1" dirty="0">
                <a:effectLst/>
              </a:rPr>
              <a:t>	- </a:t>
            </a:r>
            <a:r>
              <a:rPr lang="sr-Latn-CS" sz="2000" b="1" dirty="0" err="1">
                <a:effectLst/>
              </a:rPr>
              <a:t>a.phrenica</a:t>
            </a:r>
            <a:r>
              <a:rPr lang="sr-Latn-CS" sz="2000" b="1" dirty="0">
                <a:effectLst/>
              </a:rPr>
              <a:t> </a:t>
            </a:r>
            <a:r>
              <a:rPr lang="sr-Latn-CS" sz="2000" b="1" dirty="0" err="1">
                <a:effectLst/>
              </a:rPr>
              <a:t>inferior</a:t>
            </a:r>
            <a:r>
              <a:rPr lang="sr-Latn-CS" sz="2000" b="1" dirty="0">
                <a:effectLst/>
              </a:rPr>
              <a:t> </a:t>
            </a:r>
            <a:r>
              <a:rPr lang="sr-Latn-CS" sz="2000" b="1" dirty="0" err="1">
                <a:effectLst/>
              </a:rPr>
              <a:t>sinistra</a:t>
            </a:r>
            <a:r>
              <a:rPr lang="sr-Latn-CS" sz="2000" b="1" dirty="0">
                <a:effectLst/>
              </a:rPr>
              <a:t> (aorta </a:t>
            </a:r>
            <a:r>
              <a:rPr lang="sr-Latn-CS" sz="2000" b="1" dirty="0" err="1">
                <a:effectLst/>
              </a:rPr>
              <a:t>abd</a:t>
            </a:r>
            <a:r>
              <a:rPr lang="sr-Latn-CS" sz="2000" b="1" dirty="0">
                <a:effectLst/>
              </a:rPr>
              <a:t>.)</a:t>
            </a:r>
          </a:p>
          <a:p>
            <a:pPr eaLnBrk="1" hangingPunct="1"/>
            <a:r>
              <a:rPr lang="en-GB" sz="2000" b="1" dirty="0">
                <a:solidFill>
                  <a:srgbClr val="FFC000"/>
                </a:solidFill>
                <a:effectLst/>
              </a:rPr>
              <a:t>Fundus</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sr-Latn-CS" sz="2000" b="1" dirty="0" err="1">
                <a:effectLst/>
              </a:rPr>
              <a:t>aa.gastricae</a:t>
            </a:r>
            <a:r>
              <a:rPr lang="sr-Latn-CS" sz="2000" b="1" dirty="0">
                <a:effectLst/>
              </a:rPr>
              <a:t> </a:t>
            </a:r>
            <a:r>
              <a:rPr lang="sr-Latn-CS" sz="2000" b="1" dirty="0" err="1">
                <a:effectLst/>
              </a:rPr>
              <a:t>breves</a:t>
            </a:r>
            <a:r>
              <a:rPr lang="sr-Latn-CS" sz="2000" b="1" dirty="0">
                <a:effectLst/>
              </a:rPr>
              <a:t> (</a:t>
            </a:r>
            <a:r>
              <a:rPr lang="sr-Latn-CS" sz="2000" b="1" dirty="0" err="1">
                <a:effectLst/>
              </a:rPr>
              <a:t>a.splenica</a:t>
            </a:r>
            <a:r>
              <a:rPr lang="sr-Latn-CS" sz="2000" b="1" dirty="0">
                <a:effectLst/>
              </a:rPr>
              <a:t>)</a:t>
            </a:r>
            <a:endParaRPr lang="en-GB" sz="2000" b="1" dirty="0">
              <a:effectLst/>
            </a:endParaRPr>
          </a:p>
          <a:p>
            <a:pPr eaLnBrk="1" hangingPunct="1">
              <a:buFont typeface="Wingdings" panose="05000000000000000000" pitchFamily="2" charset="2"/>
              <a:buNone/>
            </a:pPr>
            <a:r>
              <a:rPr lang="en-GB" sz="2000" b="1" dirty="0">
                <a:effectLst/>
              </a:rPr>
              <a:t>      - posterior gastric artery (a</a:t>
            </a:r>
            <a:r>
              <a:rPr lang="sr-Latn-CS" sz="2000" b="1" dirty="0">
                <a:effectLst/>
              </a:rPr>
              <a:t>.</a:t>
            </a:r>
            <a:r>
              <a:rPr lang="sr-Latn-CS" sz="2000" b="1" dirty="0" err="1">
                <a:effectLst/>
              </a:rPr>
              <a:t>splenica</a:t>
            </a:r>
            <a:r>
              <a:rPr lang="sr-Latn-CS" sz="2000" b="1" dirty="0">
                <a:effectLst/>
              </a:rPr>
              <a:t>)</a:t>
            </a:r>
          </a:p>
          <a:p>
            <a:pPr eaLnBrk="1" hangingPunct="1"/>
            <a:r>
              <a:rPr lang="en-GB" sz="2000" b="1" dirty="0">
                <a:solidFill>
                  <a:srgbClr val="FFC000"/>
                </a:solidFill>
                <a:effectLst/>
              </a:rPr>
              <a:t>Pyloric orifice</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sr-Latn-CS" sz="2000" b="1" dirty="0" err="1">
                <a:effectLst/>
              </a:rPr>
              <a:t>a.gastroduodenalis</a:t>
            </a:r>
            <a:endParaRPr lang="sr-Latn-CS" sz="2000" b="1" dirty="0">
              <a:effectLst/>
            </a:endParaRPr>
          </a:p>
          <a:p>
            <a:pPr eaLnBrk="1" hangingPunct="1">
              <a:buFont typeface="Wingdings" panose="05000000000000000000" pitchFamily="2" charset="2"/>
              <a:buNone/>
            </a:pPr>
            <a:r>
              <a:rPr lang="sr-Latn-CS" sz="2000" b="1" dirty="0">
                <a:effectLst/>
              </a:rPr>
              <a:t>	- </a:t>
            </a:r>
            <a:r>
              <a:rPr lang="en-GB" sz="2000" b="1" dirty="0">
                <a:effectLst/>
              </a:rPr>
              <a:t>branches of pancreaticoduodenal arterial arcades</a:t>
            </a:r>
            <a:endParaRPr lang="en-US" sz="2000" b="1" dirty="0">
              <a:effectLst/>
            </a:endParaRPr>
          </a:p>
        </p:txBody>
      </p:sp>
      <p:pic>
        <p:nvPicPr>
          <p:cNvPr id="93188"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1250" r="27344" b="6250"/>
          <a:stretch>
            <a:fillRect/>
          </a:stretch>
        </p:blipFill>
        <p:spPr bwMode="auto">
          <a:xfrm>
            <a:off x="4857750" y="1214438"/>
            <a:ext cx="428625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630603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rrowheads="1"/>
          </p:cNvSpPr>
          <p:nvPr>
            <p:ph type="title"/>
          </p:nvPr>
        </p:nvSpPr>
        <p:spPr>
          <a:xfrm>
            <a:off x="3779912" y="44624"/>
            <a:ext cx="4906888" cy="633412"/>
          </a:xfrm>
        </p:spPr>
        <p:txBody>
          <a:bodyPr/>
          <a:lstStyle/>
          <a:p>
            <a:pPr eaLnBrk="1" hangingPunct="1">
              <a:defRPr/>
            </a:pPr>
            <a:r>
              <a:rPr lang="en-GB" sz="3200" dirty="0"/>
              <a:t>Arterial supply of stomach</a:t>
            </a:r>
            <a:endParaRPr lang="en-US" sz="3200" dirty="0"/>
          </a:p>
        </p:txBody>
      </p:sp>
      <p:sp>
        <p:nvSpPr>
          <p:cNvPr id="93187" name="Rectangle 3"/>
          <p:cNvSpPr>
            <a:spLocks noGrp="1" noChangeArrowheads="1"/>
          </p:cNvSpPr>
          <p:nvPr>
            <p:ph type="body" idx="1"/>
          </p:nvPr>
        </p:nvSpPr>
        <p:spPr>
          <a:xfrm>
            <a:off x="-50092" y="260648"/>
            <a:ext cx="9177851" cy="5905326"/>
          </a:xfrm>
        </p:spPr>
        <p:txBody>
          <a:bodyPr/>
          <a:lstStyle/>
          <a:p>
            <a:pPr eaLnBrk="1" hangingPunct="1"/>
            <a:r>
              <a:rPr lang="en-GB" sz="2000" b="1" dirty="0">
                <a:solidFill>
                  <a:srgbClr val="FFC000"/>
                </a:solidFill>
                <a:effectLst/>
              </a:rPr>
              <a:t>Body and pyloric part </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en-GB" sz="2000" b="1" dirty="0">
                <a:effectLst/>
              </a:rPr>
              <a:t>left gastric artery </a:t>
            </a:r>
            <a:r>
              <a:rPr lang="sr-Latn-CS" sz="2000" b="1" dirty="0">
                <a:effectLst/>
              </a:rPr>
              <a:t>(</a:t>
            </a:r>
            <a:r>
              <a:rPr lang="en-GB" sz="2000" b="1" dirty="0">
                <a:effectLst/>
              </a:rPr>
              <a:t>branch of </a:t>
            </a:r>
            <a:r>
              <a:rPr lang="sr-Latn-CS" sz="2000" b="1" dirty="0" err="1">
                <a:effectLst/>
              </a:rPr>
              <a:t>truncus</a:t>
            </a:r>
            <a:r>
              <a:rPr lang="sr-Latn-CS" sz="2000" b="1" dirty="0">
                <a:effectLst/>
              </a:rPr>
              <a:t> </a:t>
            </a:r>
            <a:r>
              <a:rPr lang="sr-Latn-CS" sz="2000" b="1" dirty="0" err="1">
                <a:effectLst/>
              </a:rPr>
              <a:t>celiacus</a:t>
            </a:r>
            <a:r>
              <a:rPr lang="sr-Latn-CS" sz="2000" b="1" dirty="0">
                <a:effectLst/>
              </a:rPr>
              <a:t>)</a:t>
            </a:r>
            <a:r>
              <a:rPr lang="en-GB" sz="2000" b="1" dirty="0">
                <a:effectLst/>
              </a:rPr>
              <a:t> – </a:t>
            </a:r>
            <a:r>
              <a:rPr lang="en-GB" sz="2000" dirty="0">
                <a:effectLst/>
              </a:rPr>
              <a:t>at lesser curvature</a:t>
            </a:r>
            <a:endParaRPr lang="sr-Latn-CS" sz="2000" dirty="0">
              <a:effectLst/>
            </a:endParaRPr>
          </a:p>
          <a:p>
            <a:pPr eaLnBrk="1" hangingPunct="1">
              <a:buFont typeface="Wingdings" panose="05000000000000000000" pitchFamily="2" charset="2"/>
              <a:buNone/>
            </a:pPr>
            <a:r>
              <a:rPr lang="sr-Latn-CS" sz="2000" b="1" dirty="0">
                <a:effectLst/>
              </a:rPr>
              <a:t>	- </a:t>
            </a:r>
            <a:r>
              <a:rPr lang="en-GB" sz="2000" b="1" dirty="0">
                <a:effectLst/>
              </a:rPr>
              <a:t>right gastric artery </a:t>
            </a:r>
            <a:r>
              <a:rPr lang="sr-Latn-CS" sz="2000" b="1" dirty="0">
                <a:effectLst/>
              </a:rPr>
              <a:t>(</a:t>
            </a:r>
            <a:r>
              <a:rPr lang="en-GB" sz="2000" b="1" dirty="0">
                <a:effectLst/>
              </a:rPr>
              <a:t>branch of proper hepatic artery</a:t>
            </a:r>
            <a:r>
              <a:rPr lang="sr-Latn-CS" sz="2000" b="1" dirty="0">
                <a:effectLst/>
              </a:rPr>
              <a:t>)</a:t>
            </a:r>
            <a:r>
              <a:rPr lang="en-GB" sz="2000" b="1" dirty="0">
                <a:effectLst/>
              </a:rPr>
              <a:t> - </a:t>
            </a:r>
            <a:r>
              <a:rPr lang="en-GB" sz="2000" dirty="0">
                <a:effectLst/>
              </a:rPr>
              <a:t>at lesser curvature</a:t>
            </a:r>
            <a:endParaRPr lang="sr-Latn-CS" sz="2000" b="1" dirty="0">
              <a:effectLst/>
            </a:endParaRPr>
          </a:p>
          <a:p>
            <a:pPr eaLnBrk="1" hangingPunct="1">
              <a:buFont typeface="Wingdings" panose="05000000000000000000" pitchFamily="2" charset="2"/>
              <a:buNone/>
            </a:pPr>
            <a:r>
              <a:rPr lang="sr-Latn-CS" sz="2000" b="1" dirty="0">
                <a:effectLst/>
              </a:rPr>
              <a:t>	- </a:t>
            </a:r>
            <a:r>
              <a:rPr lang="en-GB" sz="2000" b="1" dirty="0">
                <a:effectLst/>
              </a:rPr>
              <a:t>left </a:t>
            </a:r>
            <a:r>
              <a:rPr lang="en-GB" sz="2000" b="1" dirty="0" err="1">
                <a:effectLst/>
              </a:rPr>
              <a:t>gastroomental</a:t>
            </a:r>
            <a:r>
              <a:rPr lang="en-GB" sz="2000" b="1" dirty="0">
                <a:effectLst/>
              </a:rPr>
              <a:t> artery </a:t>
            </a:r>
            <a:r>
              <a:rPr lang="sr-Latn-CS" sz="2000" b="1" dirty="0">
                <a:effectLst/>
              </a:rPr>
              <a:t>(</a:t>
            </a:r>
            <a:r>
              <a:rPr lang="en-GB" sz="2000" b="1" dirty="0">
                <a:effectLst/>
              </a:rPr>
              <a:t>branch of splenic artery</a:t>
            </a:r>
            <a:r>
              <a:rPr lang="sr-Latn-CS" sz="2000" b="1" dirty="0">
                <a:effectLst/>
              </a:rPr>
              <a:t>)</a:t>
            </a:r>
            <a:r>
              <a:rPr lang="en-GB" sz="2000" b="1" dirty="0">
                <a:effectLst/>
              </a:rPr>
              <a:t> - </a:t>
            </a:r>
            <a:r>
              <a:rPr lang="en-GB" sz="2000" dirty="0">
                <a:effectLst/>
              </a:rPr>
              <a:t>at greater curvature</a:t>
            </a:r>
            <a:endParaRPr lang="sr-Latn-CS" sz="2000" b="1" dirty="0">
              <a:effectLst/>
            </a:endParaRPr>
          </a:p>
          <a:p>
            <a:pPr eaLnBrk="1" hangingPunct="1">
              <a:buFont typeface="Wingdings" panose="05000000000000000000" pitchFamily="2" charset="2"/>
              <a:buNone/>
            </a:pPr>
            <a:r>
              <a:rPr lang="sr-Latn-CS" sz="2000" b="1" dirty="0">
                <a:effectLst/>
              </a:rPr>
              <a:t>	- </a:t>
            </a:r>
            <a:r>
              <a:rPr lang="en-GB" sz="2000" b="1" dirty="0">
                <a:effectLst/>
              </a:rPr>
              <a:t>right </a:t>
            </a:r>
            <a:r>
              <a:rPr lang="en-GB" sz="2000" b="1" dirty="0" err="1">
                <a:effectLst/>
              </a:rPr>
              <a:t>gastroomental</a:t>
            </a:r>
            <a:r>
              <a:rPr lang="en-GB" sz="2000" b="1" dirty="0">
                <a:effectLst/>
              </a:rPr>
              <a:t> artery </a:t>
            </a:r>
            <a:r>
              <a:rPr lang="sr-Latn-CS" sz="2000" b="1" dirty="0">
                <a:effectLst/>
              </a:rPr>
              <a:t>(</a:t>
            </a:r>
            <a:r>
              <a:rPr lang="en-GB" sz="2000" b="1" dirty="0">
                <a:effectLst/>
              </a:rPr>
              <a:t>branch of gastroduodenal artery</a:t>
            </a:r>
            <a:r>
              <a:rPr lang="sr-Latn-CS" sz="2000" b="1" dirty="0">
                <a:effectLst/>
              </a:rPr>
              <a:t>)</a:t>
            </a:r>
            <a:r>
              <a:rPr lang="en-GB" sz="2000" b="1" dirty="0">
                <a:effectLst/>
              </a:rPr>
              <a:t>-</a:t>
            </a:r>
            <a:r>
              <a:rPr lang="en-GB" sz="2000" dirty="0">
                <a:effectLst/>
              </a:rPr>
              <a:t>at greater curvature</a:t>
            </a:r>
            <a:endParaRPr lang="en-GB" sz="2000" b="1" dirty="0">
              <a:effectLst/>
            </a:endParaRPr>
          </a:p>
          <a:p>
            <a:pPr eaLnBrk="1" hangingPunct="1">
              <a:buFont typeface="Wingdings" panose="05000000000000000000" pitchFamily="2" charset="2"/>
              <a:buNone/>
            </a:pPr>
            <a:endParaRPr lang="en-GB" sz="2000" b="1" dirty="0">
              <a:effectLst/>
            </a:endParaRPr>
          </a:p>
          <a:p>
            <a:pPr eaLnBrk="1" hangingPunct="1">
              <a:buFont typeface="Wingdings" panose="05000000000000000000" pitchFamily="2" charset="2"/>
              <a:buNone/>
            </a:pPr>
            <a:endParaRPr lang="sr-Latn-CS" sz="2000" b="1" dirty="0">
              <a:effectLst/>
            </a:endParaRPr>
          </a:p>
          <a:p>
            <a:pPr eaLnBrk="1" hangingPunct="1"/>
            <a:r>
              <a:rPr lang="en-GB" sz="2000" b="1" dirty="0">
                <a:solidFill>
                  <a:srgbClr val="FFC000"/>
                </a:solidFill>
                <a:effectLst/>
              </a:rPr>
              <a:t>Cardia</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en-GB" sz="2000" b="1" dirty="0">
                <a:effectLst/>
              </a:rPr>
              <a:t>left gastric artery </a:t>
            </a:r>
            <a:r>
              <a:rPr lang="sr-Latn-CS" sz="2000" b="1" dirty="0">
                <a:effectLst/>
              </a:rPr>
              <a:t>(</a:t>
            </a:r>
            <a:r>
              <a:rPr lang="en-GB" sz="2000" b="1" dirty="0">
                <a:effectLst/>
              </a:rPr>
              <a:t>branch of </a:t>
            </a:r>
            <a:r>
              <a:rPr lang="sr-Latn-CS" sz="2000" b="1" dirty="0" err="1">
                <a:effectLst/>
              </a:rPr>
              <a:t>truncus</a:t>
            </a:r>
            <a:r>
              <a:rPr lang="sr-Latn-CS" sz="2000" b="1" dirty="0">
                <a:effectLst/>
              </a:rPr>
              <a:t> </a:t>
            </a:r>
            <a:r>
              <a:rPr lang="sr-Latn-CS" sz="2000" b="1" dirty="0" err="1">
                <a:effectLst/>
              </a:rPr>
              <a:t>celiacus</a:t>
            </a:r>
            <a:r>
              <a:rPr lang="sr-Latn-CS" sz="2000" b="1" dirty="0">
                <a:effectLst/>
              </a:rPr>
              <a:t>)</a:t>
            </a:r>
            <a:r>
              <a:rPr lang="en-GB" sz="2000" b="1" dirty="0">
                <a:effectLst/>
              </a:rPr>
              <a:t> </a:t>
            </a:r>
          </a:p>
          <a:p>
            <a:pPr eaLnBrk="1" hangingPunct="1">
              <a:buFont typeface="Wingdings" panose="05000000000000000000" pitchFamily="2" charset="2"/>
              <a:buNone/>
            </a:pPr>
            <a:r>
              <a:rPr lang="sr-Latn-CS" sz="2000" b="1" dirty="0">
                <a:effectLst/>
              </a:rPr>
              <a:t>	- </a:t>
            </a:r>
            <a:r>
              <a:rPr lang="en-GB" sz="2000" b="1" dirty="0">
                <a:effectLst/>
              </a:rPr>
              <a:t>short gastric arteries </a:t>
            </a:r>
            <a:r>
              <a:rPr lang="sr-Latn-CS" sz="2000" b="1" dirty="0">
                <a:effectLst/>
              </a:rPr>
              <a:t>(</a:t>
            </a:r>
            <a:r>
              <a:rPr lang="en-GB" sz="2000" b="1" dirty="0">
                <a:effectLst/>
              </a:rPr>
              <a:t>branch of splenic artery</a:t>
            </a:r>
            <a:r>
              <a:rPr lang="sr-Latn-CS" sz="2000" b="1" dirty="0">
                <a:effectLst/>
              </a:rPr>
              <a:t>)</a:t>
            </a:r>
          </a:p>
          <a:p>
            <a:pPr eaLnBrk="1" hangingPunct="1">
              <a:buFont typeface="Wingdings" panose="05000000000000000000" pitchFamily="2" charset="2"/>
              <a:buNone/>
            </a:pPr>
            <a:r>
              <a:rPr lang="en-GB" sz="2000" b="1" dirty="0">
                <a:effectLst/>
              </a:rPr>
              <a:t> </a:t>
            </a:r>
            <a:r>
              <a:rPr lang="sr-Latn-CS" sz="2000" b="1" dirty="0">
                <a:effectLst/>
              </a:rPr>
              <a:t>- </a:t>
            </a:r>
            <a:r>
              <a:rPr lang="en-GB" sz="2000" b="1" dirty="0">
                <a:effectLst/>
              </a:rPr>
              <a:t>left inferior phrenic artery </a:t>
            </a:r>
            <a:r>
              <a:rPr lang="sr-Latn-CS" sz="2000" b="1" dirty="0">
                <a:effectLst/>
              </a:rPr>
              <a:t>(</a:t>
            </a:r>
            <a:r>
              <a:rPr lang="en-GB" sz="2000" b="1" dirty="0">
                <a:effectLst/>
              </a:rPr>
              <a:t>branch of </a:t>
            </a:r>
            <a:r>
              <a:rPr lang="sr-Latn-CS" sz="2000" b="1" dirty="0">
                <a:effectLst/>
              </a:rPr>
              <a:t>aorta </a:t>
            </a:r>
            <a:r>
              <a:rPr lang="sr-Latn-CS" sz="2000" b="1" dirty="0" err="1">
                <a:effectLst/>
              </a:rPr>
              <a:t>abd</a:t>
            </a:r>
            <a:r>
              <a:rPr lang="en-GB" sz="2000" b="1" dirty="0">
                <a:effectLst/>
              </a:rPr>
              <a:t>om</a:t>
            </a:r>
            <a:r>
              <a:rPr lang="sr-Latn-CS" sz="2000" b="1" dirty="0">
                <a:effectLst/>
              </a:rPr>
              <a:t>)</a:t>
            </a:r>
          </a:p>
          <a:p>
            <a:pPr eaLnBrk="1" hangingPunct="1"/>
            <a:r>
              <a:rPr lang="en-GB" sz="2000" b="1" dirty="0">
                <a:solidFill>
                  <a:srgbClr val="FFC000"/>
                </a:solidFill>
                <a:effectLst/>
              </a:rPr>
              <a:t>Fundus</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en-GB" sz="2000" b="1" dirty="0">
                <a:effectLst/>
              </a:rPr>
              <a:t>left gastric artery </a:t>
            </a:r>
            <a:r>
              <a:rPr lang="sr-Latn-CS" sz="2000" b="1" dirty="0">
                <a:effectLst/>
              </a:rPr>
              <a:t>(</a:t>
            </a:r>
            <a:r>
              <a:rPr lang="en-GB" sz="2000" b="1" dirty="0">
                <a:effectLst/>
              </a:rPr>
              <a:t>branch of </a:t>
            </a:r>
            <a:r>
              <a:rPr lang="sr-Latn-CS" sz="2000" b="1" dirty="0" err="1">
                <a:effectLst/>
              </a:rPr>
              <a:t>truncus</a:t>
            </a:r>
            <a:r>
              <a:rPr lang="sr-Latn-CS" sz="2000" b="1" dirty="0">
                <a:effectLst/>
              </a:rPr>
              <a:t> </a:t>
            </a:r>
            <a:r>
              <a:rPr lang="sr-Latn-CS" sz="2000" b="1" dirty="0" err="1">
                <a:effectLst/>
              </a:rPr>
              <a:t>celiacus</a:t>
            </a:r>
            <a:r>
              <a:rPr lang="sr-Latn-CS" sz="2000" b="1" dirty="0">
                <a:effectLst/>
              </a:rPr>
              <a:t>)</a:t>
            </a:r>
            <a:r>
              <a:rPr lang="en-GB" sz="2000" b="1" dirty="0">
                <a:effectLst/>
              </a:rPr>
              <a:t> </a:t>
            </a:r>
          </a:p>
          <a:p>
            <a:pPr eaLnBrk="1" hangingPunct="1">
              <a:buFont typeface="Wingdings" panose="05000000000000000000" pitchFamily="2" charset="2"/>
              <a:buNone/>
            </a:pPr>
            <a:r>
              <a:rPr lang="en-GB" sz="2000" b="1" dirty="0">
                <a:effectLst/>
              </a:rPr>
              <a:t>      - posterior gastric artery ( branch of </a:t>
            </a:r>
            <a:r>
              <a:rPr lang="sr-Latn-CS" sz="2000" b="1" dirty="0" err="1">
                <a:effectLst/>
              </a:rPr>
              <a:t>splenic</a:t>
            </a:r>
            <a:r>
              <a:rPr lang="en-GB" sz="2000" b="1" dirty="0">
                <a:effectLst/>
              </a:rPr>
              <a:t> art</a:t>
            </a:r>
            <a:r>
              <a:rPr lang="sr-Latn-CS" sz="2000" b="1" dirty="0">
                <a:effectLst/>
              </a:rPr>
              <a:t>)</a:t>
            </a:r>
          </a:p>
          <a:p>
            <a:pPr eaLnBrk="1" hangingPunct="1"/>
            <a:r>
              <a:rPr lang="en-GB" sz="2000" b="1" dirty="0">
                <a:solidFill>
                  <a:srgbClr val="FFC000"/>
                </a:solidFill>
                <a:effectLst/>
              </a:rPr>
              <a:t>Pyloric orifice</a:t>
            </a:r>
            <a:endParaRPr lang="sr-Latn-CS" sz="2000" b="1" dirty="0">
              <a:solidFill>
                <a:srgbClr val="FFC000"/>
              </a:solidFill>
              <a:effectLst/>
            </a:endParaRPr>
          </a:p>
          <a:p>
            <a:pPr eaLnBrk="1" hangingPunct="1">
              <a:buFont typeface="Wingdings" panose="05000000000000000000" pitchFamily="2" charset="2"/>
              <a:buNone/>
            </a:pPr>
            <a:r>
              <a:rPr lang="sr-Latn-CS" sz="2000" b="1" dirty="0">
                <a:effectLst/>
              </a:rPr>
              <a:t>	- </a:t>
            </a:r>
            <a:r>
              <a:rPr lang="en-GB" sz="2000" b="1" dirty="0">
                <a:effectLst/>
              </a:rPr>
              <a:t>gastroduodenal artery </a:t>
            </a:r>
            <a:br>
              <a:rPr lang="en-GB" sz="2000" b="1" dirty="0">
                <a:effectLst/>
              </a:rPr>
            </a:br>
            <a:r>
              <a:rPr lang="en-GB" sz="2000" b="1" dirty="0">
                <a:effectLst/>
              </a:rPr>
              <a:t>(branch of common hepatic artery)</a:t>
            </a:r>
            <a:endParaRPr lang="sr-Latn-CS" sz="2000" b="1" dirty="0">
              <a:effectLst/>
            </a:endParaRPr>
          </a:p>
          <a:p>
            <a:pPr eaLnBrk="1" hangingPunct="1">
              <a:buFont typeface="Wingdings" panose="05000000000000000000" pitchFamily="2" charset="2"/>
              <a:buNone/>
            </a:pPr>
            <a:r>
              <a:rPr lang="sr-Latn-CS" sz="2000" b="1" dirty="0">
                <a:effectLst/>
              </a:rPr>
              <a:t>	- </a:t>
            </a:r>
            <a:r>
              <a:rPr lang="en-GB" sz="2000" b="1" dirty="0">
                <a:effectLst/>
              </a:rPr>
              <a:t>branches of pancreaticoduodenal arterial arcades</a:t>
            </a:r>
            <a:endParaRPr lang="en-US" sz="2000" b="1" dirty="0">
              <a:effectLst/>
            </a:endParaRPr>
          </a:p>
        </p:txBody>
      </p:sp>
      <p:pic>
        <p:nvPicPr>
          <p:cNvPr id="93188"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1250" r="27344" b="6250"/>
          <a:stretch>
            <a:fillRect/>
          </a:stretch>
        </p:blipFill>
        <p:spPr bwMode="auto">
          <a:xfrm>
            <a:off x="5635552" y="2263037"/>
            <a:ext cx="3508448" cy="411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10446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Gaster krv">
            <a:extLst>
              <a:ext uri="{FF2B5EF4-FFF2-40B4-BE49-F238E27FC236}">
                <a16:creationId xmlns:a16="http://schemas.microsoft.com/office/drawing/2014/main" id="{32889FD9-095B-00E8-3CF8-7F806CFFC21A}"/>
              </a:ext>
            </a:extLst>
          </p:cNvPr>
          <p:cNvPicPr>
            <a:picLocks noGrp="1" noChangeAspect="1" noChangeArrowheads="1"/>
          </p:cNvPicPr>
          <p:nvPr>
            <p:ph idx="4294967295"/>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900113" y="0"/>
            <a:ext cx="7489825" cy="6858000"/>
          </a:xfrm>
          <a:noFill/>
          <a:ln/>
        </p:spPr>
      </p:pic>
      <p:sp>
        <p:nvSpPr>
          <p:cNvPr id="13315" name="Text Box 3">
            <a:extLst>
              <a:ext uri="{FF2B5EF4-FFF2-40B4-BE49-F238E27FC236}">
                <a16:creationId xmlns:a16="http://schemas.microsoft.com/office/drawing/2014/main" id="{221FA42B-FD44-A85A-742B-240FAE3AB94D}"/>
              </a:ext>
            </a:extLst>
          </p:cNvPr>
          <p:cNvSpPr txBox="1">
            <a:spLocks noChangeArrowheads="1"/>
          </p:cNvSpPr>
          <p:nvPr/>
        </p:nvSpPr>
        <p:spPr bwMode="auto">
          <a:xfrm>
            <a:off x="6588125" y="5589588"/>
            <a:ext cx="33686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9pPr>
          </a:lstStyle>
          <a:p>
            <a:pPr eaLnBrk="1" hangingPunct="1"/>
            <a:r>
              <a:rPr lang="sr-Latn-CS" altLang="en-US" sz="2000" b="1">
                <a:solidFill>
                  <a:srgbClr val="000000"/>
                </a:solidFill>
                <a:effectLst>
                  <a:outerShdw blurRad="38100" dist="38100" dir="2700000" algn="tl">
                    <a:srgbClr val="FFFFFF"/>
                  </a:outerShdw>
                </a:effectLst>
                <a:latin typeface="Arial" panose="020B0604020202020204" pitchFamily="34" charset="0"/>
              </a:rPr>
              <a:t>A. gastro-omentalis sinistra (</a:t>
            </a:r>
            <a:r>
              <a:rPr lang="sr-Latn-CS" altLang="en-US" b="1" i="1">
                <a:solidFill>
                  <a:srgbClr val="000000"/>
                </a:solidFill>
                <a:effectLst>
                  <a:outerShdw blurRad="38100" dist="38100" dir="2700000" algn="tl">
                    <a:srgbClr val="FFFFFF"/>
                  </a:outerShdw>
                </a:effectLst>
                <a:latin typeface="Arial" panose="020B0604020202020204" pitchFamily="34" charset="0"/>
              </a:rPr>
              <a:t>a. lienalis)</a:t>
            </a:r>
            <a:endParaRPr lang="en-US" altLang="en-US" sz="2000" b="1">
              <a:solidFill>
                <a:srgbClr val="000000"/>
              </a:solidFill>
              <a:effectLst>
                <a:outerShdw blurRad="38100" dist="38100" dir="2700000" algn="tl">
                  <a:srgbClr val="FFFFFF"/>
                </a:outerShdw>
              </a:effectLst>
              <a:latin typeface="Arial" panose="020B0604020202020204" pitchFamily="34" charset="0"/>
            </a:endParaRPr>
          </a:p>
        </p:txBody>
      </p:sp>
      <p:sp>
        <p:nvSpPr>
          <p:cNvPr id="13316" name="Rectangle 4">
            <a:extLst>
              <a:ext uri="{FF2B5EF4-FFF2-40B4-BE49-F238E27FC236}">
                <a16:creationId xmlns:a16="http://schemas.microsoft.com/office/drawing/2014/main" id="{C3A1FDF9-D199-3D19-1292-F112C81925ED}"/>
              </a:ext>
            </a:extLst>
          </p:cNvPr>
          <p:cNvSpPr>
            <a:spLocks noChangeArrowheads="1"/>
          </p:cNvSpPr>
          <p:nvPr/>
        </p:nvSpPr>
        <p:spPr bwMode="auto">
          <a:xfrm>
            <a:off x="179388" y="5734050"/>
            <a:ext cx="34480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9pPr>
          </a:lstStyle>
          <a:p>
            <a:pPr eaLnBrk="1" hangingPunct="1"/>
            <a:r>
              <a:rPr lang="sr-Latn-CS" altLang="en-US" sz="2000" b="1">
                <a:solidFill>
                  <a:srgbClr val="000000"/>
                </a:solidFill>
                <a:effectLst>
                  <a:outerShdw blurRad="38100" dist="38100" dir="2700000" algn="tl">
                    <a:srgbClr val="FFFFFF"/>
                  </a:outerShdw>
                </a:effectLst>
                <a:latin typeface="Arial" panose="020B0604020202020204" pitchFamily="34" charset="0"/>
              </a:rPr>
              <a:t>A. gastro-omentalis dextra</a:t>
            </a:r>
            <a:r>
              <a:rPr lang="sr-Latn-CS" altLang="en-US" b="1">
                <a:solidFill>
                  <a:srgbClr val="000000"/>
                </a:solidFill>
                <a:effectLst>
                  <a:outerShdw blurRad="38100" dist="38100" dir="2700000" algn="tl">
                    <a:srgbClr val="FFFFFF"/>
                  </a:outerShdw>
                </a:effectLst>
                <a:latin typeface="Arial" panose="020B0604020202020204" pitchFamily="34" charset="0"/>
              </a:rPr>
              <a:t> </a:t>
            </a:r>
            <a:endParaRPr lang="en-US" altLang="en-US" b="1" i="1">
              <a:solidFill>
                <a:srgbClr val="000000"/>
              </a:solidFill>
              <a:effectLst>
                <a:outerShdw blurRad="38100" dist="38100" dir="2700000" algn="tl">
                  <a:srgbClr val="FFFFFF"/>
                </a:outerShdw>
              </a:effectLst>
              <a:latin typeface="Arial" panose="020B0604020202020204" pitchFamily="34" charset="0"/>
            </a:endParaRPr>
          </a:p>
        </p:txBody>
      </p:sp>
      <p:sp>
        <p:nvSpPr>
          <p:cNvPr id="13317" name="AutoShape 5">
            <a:extLst>
              <a:ext uri="{FF2B5EF4-FFF2-40B4-BE49-F238E27FC236}">
                <a16:creationId xmlns:a16="http://schemas.microsoft.com/office/drawing/2014/main" id="{622170B2-7190-8E35-738A-55CBAD2702E3}"/>
              </a:ext>
            </a:extLst>
          </p:cNvPr>
          <p:cNvSpPr>
            <a:spLocks noChangeArrowheads="1"/>
          </p:cNvSpPr>
          <p:nvPr/>
        </p:nvSpPr>
        <p:spPr bwMode="auto">
          <a:xfrm rot="19349293">
            <a:off x="2555875" y="5516563"/>
            <a:ext cx="720725" cy="73025"/>
          </a:xfrm>
          <a:prstGeom prst="rightArrow">
            <a:avLst>
              <a:gd name="adj1" fmla="val 50000"/>
              <a:gd name="adj2" fmla="val 246739"/>
            </a:avLst>
          </a:prstGeom>
          <a:solidFill>
            <a:srgbClr val="000000"/>
          </a:solidFill>
          <a:ln w="9525" cmpd="sng">
            <a:solidFill>
              <a:srgbClr val="000000"/>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9pPr>
          </a:lstStyle>
          <a:p>
            <a:endParaRPr lang="sr-Latn-CS" altLang="en-US"/>
          </a:p>
        </p:txBody>
      </p:sp>
      <p:sp>
        <p:nvSpPr>
          <p:cNvPr id="13318" name="AutoShape 6">
            <a:extLst>
              <a:ext uri="{FF2B5EF4-FFF2-40B4-BE49-F238E27FC236}">
                <a16:creationId xmlns:a16="http://schemas.microsoft.com/office/drawing/2014/main" id="{348E6F39-AAFF-74E5-83E8-B1ECBF291C45}"/>
              </a:ext>
            </a:extLst>
          </p:cNvPr>
          <p:cNvSpPr>
            <a:spLocks noChangeArrowheads="1"/>
          </p:cNvSpPr>
          <p:nvPr/>
        </p:nvSpPr>
        <p:spPr bwMode="auto">
          <a:xfrm rot="1971172">
            <a:off x="6383338" y="5259388"/>
            <a:ext cx="1027112" cy="74612"/>
          </a:xfrm>
          <a:prstGeom prst="leftArrow">
            <a:avLst>
              <a:gd name="adj1" fmla="val 50000"/>
              <a:gd name="adj2" fmla="val 344151"/>
            </a:avLst>
          </a:prstGeom>
          <a:solidFill>
            <a:srgbClr val="000000"/>
          </a:solidFill>
          <a:ln w="9525" cmpd="sng">
            <a:solidFill>
              <a:srgbClr val="000000"/>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9pPr>
          </a:lstStyle>
          <a:p>
            <a:endParaRPr lang="sr-Latn-CS" altLang="en-US"/>
          </a:p>
        </p:txBody>
      </p:sp>
      <p:sp>
        <p:nvSpPr>
          <p:cNvPr id="13319" name="Text Box 7">
            <a:extLst>
              <a:ext uri="{FF2B5EF4-FFF2-40B4-BE49-F238E27FC236}">
                <a16:creationId xmlns:a16="http://schemas.microsoft.com/office/drawing/2014/main" id="{7BE3058A-7D84-B12B-771D-3E3B05B043B6}"/>
              </a:ext>
            </a:extLst>
          </p:cNvPr>
          <p:cNvSpPr txBox="1">
            <a:spLocks noChangeArrowheads="1"/>
          </p:cNvSpPr>
          <p:nvPr/>
        </p:nvSpPr>
        <p:spPr bwMode="auto">
          <a:xfrm>
            <a:off x="5148263" y="2781300"/>
            <a:ext cx="2540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9pPr>
          </a:lstStyle>
          <a:p>
            <a:pPr eaLnBrk="1" hangingPunct="1"/>
            <a:r>
              <a:rPr lang="sr-Latn-CS" altLang="en-US" sz="2000" b="1">
                <a:solidFill>
                  <a:srgbClr val="000000"/>
                </a:solidFill>
                <a:effectLst>
                  <a:outerShdw blurRad="38100" dist="38100" dir="2700000" algn="tl">
                    <a:srgbClr val="FFFFFF"/>
                  </a:outerShdw>
                </a:effectLst>
                <a:latin typeface="Arial" panose="020B0604020202020204" pitchFamily="34" charset="0"/>
              </a:rPr>
              <a:t>A. gastrica sinistra</a:t>
            </a:r>
            <a:endParaRPr lang="en-US" altLang="en-US" sz="2000" b="1">
              <a:solidFill>
                <a:srgbClr val="000000"/>
              </a:solidFill>
              <a:effectLst>
                <a:outerShdw blurRad="38100" dist="38100" dir="2700000" algn="tl">
                  <a:srgbClr val="FFFFFF"/>
                </a:outerShdw>
              </a:effectLst>
              <a:latin typeface="Arial" panose="020B0604020202020204" pitchFamily="34" charset="0"/>
            </a:endParaRPr>
          </a:p>
        </p:txBody>
      </p:sp>
      <p:sp>
        <p:nvSpPr>
          <p:cNvPr id="13320" name="AutoShape 8">
            <a:extLst>
              <a:ext uri="{FF2B5EF4-FFF2-40B4-BE49-F238E27FC236}">
                <a16:creationId xmlns:a16="http://schemas.microsoft.com/office/drawing/2014/main" id="{929D8244-7042-CA2E-D718-4298A7FA1C93}"/>
              </a:ext>
            </a:extLst>
          </p:cNvPr>
          <p:cNvSpPr>
            <a:spLocks noChangeArrowheads="1"/>
          </p:cNvSpPr>
          <p:nvPr/>
        </p:nvSpPr>
        <p:spPr bwMode="auto">
          <a:xfrm rot="19891547">
            <a:off x="4787900" y="3141663"/>
            <a:ext cx="431800" cy="73025"/>
          </a:xfrm>
          <a:prstGeom prst="leftArrow">
            <a:avLst>
              <a:gd name="adj1" fmla="val 50000"/>
              <a:gd name="adj2" fmla="val 147826"/>
            </a:avLst>
          </a:prstGeom>
          <a:solidFill>
            <a:srgbClr val="000000"/>
          </a:solidFill>
          <a:ln w="9525" cmpd="sng">
            <a:solidFill>
              <a:srgbClr val="000000"/>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9pPr>
          </a:lstStyle>
          <a:p>
            <a:pPr algn="ctr"/>
            <a:endParaRPr lang="sr-Latn-CS" altLang="en-US"/>
          </a:p>
        </p:txBody>
      </p:sp>
      <p:sp>
        <p:nvSpPr>
          <p:cNvPr id="13321" name="Text Box 9">
            <a:extLst>
              <a:ext uri="{FF2B5EF4-FFF2-40B4-BE49-F238E27FC236}">
                <a16:creationId xmlns:a16="http://schemas.microsoft.com/office/drawing/2014/main" id="{39B10563-32EA-C08E-A805-CDB748E9661C}"/>
              </a:ext>
            </a:extLst>
          </p:cNvPr>
          <p:cNvSpPr txBox="1">
            <a:spLocks noChangeArrowheads="1"/>
          </p:cNvSpPr>
          <p:nvPr/>
        </p:nvSpPr>
        <p:spPr bwMode="auto">
          <a:xfrm>
            <a:off x="3348038" y="4508500"/>
            <a:ext cx="29003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9pPr>
          </a:lstStyle>
          <a:p>
            <a:pPr eaLnBrk="1" hangingPunct="1"/>
            <a:r>
              <a:rPr lang="sr-Latn-CS" altLang="en-US" sz="2000" b="1">
                <a:solidFill>
                  <a:srgbClr val="000000"/>
                </a:solidFill>
                <a:effectLst>
                  <a:outerShdw blurRad="38100" dist="38100" dir="2700000" algn="tl">
                    <a:srgbClr val="FFFFFF"/>
                  </a:outerShdw>
                </a:effectLst>
                <a:latin typeface="Arial" panose="020B0604020202020204" pitchFamily="34" charset="0"/>
              </a:rPr>
              <a:t>A. gastrica dextra</a:t>
            </a:r>
            <a:endParaRPr lang="en-US" altLang="en-US" sz="2000" b="1">
              <a:solidFill>
                <a:srgbClr val="000000"/>
              </a:solidFill>
              <a:effectLst>
                <a:outerShdw blurRad="38100" dist="38100" dir="2700000" algn="tl">
                  <a:srgbClr val="FFFFFF"/>
                </a:outerShdw>
              </a:effectLst>
              <a:latin typeface="Arial" panose="020B0604020202020204" pitchFamily="34" charset="0"/>
            </a:endParaRPr>
          </a:p>
        </p:txBody>
      </p:sp>
      <p:sp>
        <p:nvSpPr>
          <p:cNvPr id="13322" name="AutoShape 10">
            <a:extLst>
              <a:ext uri="{FF2B5EF4-FFF2-40B4-BE49-F238E27FC236}">
                <a16:creationId xmlns:a16="http://schemas.microsoft.com/office/drawing/2014/main" id="{20BEC3B6-6A9C-3781-9454-46C02EF9B9B4}"/>
              </a:ext>
            </a:extLst>
          </p:cNvPr>
          <p:cNvSpPr>
            <a:spLocks noChangeArrowheads="1"/>
          </p:cNvSpPr>
          <p:nvPr/>
        </p:nvSpPr>
        <p:spPr bwMode="auto">
          <a:xfrm>
            <a:off x="4067175" y="4221163"/>
            <a:ext cx="71438" cy="431800"/>
          </a:xfrm>
          <a:prstGeom prst="upArrow">
            <a:avLst>
              <a:gd name="adj1" fmla="val 50000"/>
              <a:gd name="adj2" fmla="val 151110"/>
            </a:avLst>
          </a:prstGeom>
          <a:solidFill>
            <a:srgbClr val="000000"/>
          </a:solidFill>
          <a:ln w="9525" cmpd="sng">
            <a:solidFill>
              <a:srgbClr val="000000"/>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defRPr>
            </a:lvl9pPr>
          </a:lstStyle>
          <a:p>
            <a:endParaRPr lang="sr-Latn-C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3320"/>
                                        </p:tgtEl>
                                        <p:attrNameLst>
                                          <p:attrName>style.visibility</p:attrName>
                                        </p:attrNameLst>
                                      </p:cBhvr>
                                      <p:to>
                                        <p:strVal val="visible"/>
                                      </p:to>
                                    </p:set>
                                    <p:animScale>
                                      <p:cBhvr>
                                        <p:cTn id="7" dur="1000" decel="50000" fill="hold">
                                          <p:stCondLst>
                                            <p:cond delay="0"/>
                                          </p:stCondLst>
                                        </p:cTn>
                                        <p:tgtEl>
                                          <p:spTgt spid="133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3320"/>
                                        </p:tgtEl>
                                        <p:attrNameLst>
                                          <p:attrName>ppt_x,ppt_y</p:attrName>
                                        </p:attrNameLst>
                                      </p:cBhvr>
                                      <p:rCtr x="0" y="0"/>
                                    </p:animMotion>
                                    <p:animEffect transition="in" filter="fade">
                                      <p:cBhvr>
                                        <p:cTn id="9" dur="1000"/>
                                        <p:tgtEl>
                                          <p:spTgt spid="13320"/>
                                        </p:tgtEl>
                                      </p:cBhvr>
                                    </p:animEffect>
                                  </p:childTnLst>
                                </p:cTn>
                              </p:par>
                              <p:par>
                                <p:cTn id="10" presetID="52" presetClass="entr" presetSubtype="0" fill="hold" nodeType="withEffect">
                                  <p:stCondLst>
                                    <p:cond delay="0"/>
                                  </p:stCondLst>
                                  <p:childTnLst>
                                    <p:set>
                                      <p:cBhvr>
                                        <p:cTn id="11" dur="1" fill="hold">
                                          <p:stCondLst>
                                            <p:cond delay="0"/>
                                          </p:stCondLst>
                                        </p:cTn>
                                        <p:tgtEl>
                                          <p:spTgt spid="13319"/>
                                        </p:tgtEl>
                                        <p:attrNameLst>
                                          <p:attrName>style.visibility</p:attrName>
                                        </p:attrNameLst>
                                      </p:cBhvr>
                                      <p:to>
                                        <p:strVal val="visible"/>
                                      </p:to>
                                    </p:set>
                                    <p:animScale>
                                      <p:cBhvr>
                                        <p:cTn id="12" dur="1000" decel="50000" fill="hold">
                                          <p:stCondLst>
                                            <p:cond delay="0"/>
                                          </p:stCondLst>
                                        </p:cTn>
                                        <p:tgtEl>
                                          <p:spTgt spid="133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3319"/>
                                        </p:tgtEl>
                                        <p:attrNameLst>
                                          <p:attrName>ppt_x,ppt_y</p:attrName>
                                        </p:attrNameLst>
                                      </p:cBhvr>
                                      <p:rCtr x="0" y="0"/>
                                    </p:animMotion>
                                    <p:animEffect transition="in" filter="fade">
                                      <p:cBhvr>
                                        <p:cTn id="14" dur="1000"/>
                                        <p:tgtEl>
                                          <p:spTgt spid="1331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2" presetClass="entr" presetSubtype="0" fill="hold" nodeType="clickEffect">
                                  <p:stCondLst>
                                    <p:cond delay="0"/>
                                  </p:stCondLst>
                                  <p:childTnLst>
                                    <p:set>
                                      <p:cBhvr>
                                        <p:cTn id="18" dur="1" fill="hold">
                                          <p:stCondLst>
                                            <p:cond delay="0"/>
                                          </p:stCondLst>
                                        </p:cTn>
                                        <p:tgtEl>
                                          <p:spTgt spid="13322"/>
                                        </p:tgtEl>
                                        <p:attrNameLst>
                                          <p:attrName>style.visibility</p:attrName>
                                        </p:attrNameLst>
                                      </p:cBhvr>
                                      <p:to>
                                        <p:strVal val="visible"/>
                                      </p:to>
                                    </p:set>
                                    <p:animScale>
                                      <p:cBhvr>
                                        <p:cTn id="19" dur="1000" decel="50000" fill="hold">
                                          <p:stCondLst>
                                            <p:cond delay="0"/>
                                          </p:stCondLst>
                                        </p:cTn>
                                        <p:tgtEl>
                                          <p:spTgt spid="133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13322"/>
                                        </p:tgtEl>
                                        <p:attrNameLst>
                                          <p:attrName>ppt_x,ppt_y</p:attrName>
                                        </p:attrNameLst>
                                      </p:cBhvr>
                                      <p:rCtr x="0" y="0"/>
                                    </p:animMotion>
                                    <p:animEffect transition="in" filter="fade">
                                      <p:cBhvr>
                                        <p:cTn id="21" dur="1000"/>
                                        <p:tgtEl>
                                          <p:spTgt spid="13322"/>
                                        </p:tgtEl>
                                      </p:cBhvr>
                                    </p:animEffect>
                                  </p:childTnLst>
                                </p:cTn>
                              </p:par>
                              <p:par>
                                <p:cTn id="22" presetID="52" presetClass="entr" presetSubtype="0" fill="hold" nodeType="withEffect">
                                  <p:stCondLst>
                                    <p:cond delay="0"/>
                                  </p:stCondLst>
                                  <p:childTnLst>
                                    <p:set>
                                      <p:cBhvr>
                                        <p:cTn id="23" dur="1" fill="hold">
                                          <p:stCondLst>
                                            <p:cond delay="0"/>
                                          </p:stCondLst>
                                        </p:cTn>
                                        <p:tgtEl>
                                          <p:spTgt spid="13321"/>
                                        </p:tgtEl>
                                        <p:attrNameLst>
                                          <p:attrName>style.visibility</p:attrName>
                                        </p:attrNameLst>
                                      </p:cBhvr>
                                      <p:to>
                                        <p:strVal val="visible"/>
                                      </p:to>
                                    </p:set>
                                    <p:animScale>
                                      <p:cBhvr>
                                        <p:cTn id="24" dur="1000" decel="50000" fill="hold">
                                          <p:stCondLst>
                                            <p:cond delay="0"/>
                                          </p:stCondLst>
                                        </p:cTn>
                                        <p:tgtEl>
                                          <p:spTgt spid="133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13321"/>
                                        </p:tgtEl>
                                        <p:attrNameLst>
                                          <p:attrName>ppt_x,ppt_y</p:attrName>
                                        </p:attrNameLst>
                                      </p:cBhvr>
                                      <p:rCtr x="0" y="0"/>
                                    </p:animMotion>
                                    <p:animEffect transition="in" filter="fade">
                                      <p:cBhvr>
                                        <p:cTn id="26" dur="1000"/>
                                        <p:tgtEl>
                                          <p:spTgt spid="1332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52" presetClass="entr" presetSubtype="0" fill="hold" nodeType="clickEffect">
                                  <p:stCondLst>
                                    <p:cond delay="0"/>
                                  </p:stCondLst>
                                  <p:childTnLst>
                                    <p:set>
                                      <p:cBhvr>
                                        <p:cTn id="30" dur="1" fill="hold">
                                          <p:stCondLst>
                                            <p:cond delay="0"/>
                                          </p:stCondLst>
                                        </p:cTn>
                                        <p:tgtEl>
                                          <p:spTgt spid="13317"/>
                                        </p:tgtEl>
                                        <p:attrNameLst>
                                          <p:attrName>style.visibility</p:attrName>
                                        </p:attrNameLst>
                                      </p:cBhvr>
                                      <p:to>
                                        <p:strVal val="visible"/>
                                      </p:to>
                                    </p:set>
                                    <p:animScale>
                                      <p:cBhvr>
                                        <p:cTn id="31" dur="1000" decel="50000" fill="hold">
                                          <p:stCondLst>
                                            <p:cond delay="0"/>
                                          </p:stCondLst>
                                        </p:cTn>
                                        <p:tgtEl>
                                          <p:spTgt spid="133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3317"/>
                                        </p:tgtEl>
                                        <p:attrNameLst>
                                          <p:attrName>ppt_x,ppt_y</p:attrName>
                                        </p:attrNameLst>
                                      </p:cBhvr>
                                      <p:rCtr x="0" y="0"/>
                                    </p:animMotion>
                                    <p:animEffect transition="in" filter="fade">
                                      <p:cBhvr>
                                        <p:cTn id="33" dur="1000"/>
                                        <p:tgtEl>
                                          <p:spTgt spid="13317"/>
                                        </p:tgtEl>
                                      </p:cBhvr>
                                    </p:animEffect>
                                  </p:childTnLst>
                                </p:cTn>
                              </p:par>
                              <p:par>
                                <p:cTn id="34" presetID="52" presetClass="entr" presetSubtype="0" fill="hold" nodeType="withEffect">
                                  <p:stCondLst>
                                    <p:cond delay="0"/>
                                  </p:stCondLst>
                                  <p:childTnLst>
                                    <p:set>
                                      <p:cBhvr>
                                        <p:cTn id="35" dur="1" fill="hold">
                                          <p:stCondLst>
                                            <p:cond delay="0"/>
                                          </p:stCondLst>
                                        </p:cTn>
                                        <p:tgtEl>
                                          <p:spTgt spid="13316"/>
                                        </p:tgtEl>
                                        <p:attrNameLst>
                                          <p:attrName>style.visibility</p:attrName>
                                        </p:attrNameLst>
                                      </p:cBhvr>
                                      <p:to>
                                        <p:strVal val="visible"/>
                                      </p:to>
                                    </p:set>
                                    <p:animScale>
                                      <p:cBhvr>
                                        <p:cTn id="36" dur="1000" decel="50000" fill="hold">
                                          <p:stCondLst>
                                            <p:cond delay="0"/>
                                          </p:stCondLst>
                                        </p:cTn>
                                        <p:tgtEl>
                                          <p:spTgt spid="133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3316"/>
                                        </p:tgtEl>
                                        <p:attrNameLst>
                                          <p:attrName>ppt_x,ppt_y</p:attrName>
                                        </p:attrNameLst>
                                      </p:cBhvr>
                                      <p:rCtr x="0" y="0"/>
                                    </p:animMotion>
                                    <p:animEffect transition="in" filter="fade">
                                      <p:cBhvr>
                                        <p:cTn id="38" dur="1000"/>
                                        <p:tgtEl>
                                          <p:spTgt spid="1331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2" presetClass="entr" presetSubtype="0" fill="hold" nodeType="clickEffect">
                                  <p:stCondLst>
                                    <p:cond delay="0"/>
                                  </p:stCondLst>
                                  <p:childTnLst>
                                    <p:set>
                                      <p:cBhvr>
                                        <p:cTn id="42" dur="1" fill="hold">
                                          <p:stCondLst>
                                            <p:cond delay="0"/>
                                          </p:stCondLst>
                                        </p:cTn>
                                        <p:tgtEl>
                                          <p:spTgt spid="13318"/>
                                        </p:tgtEl>
                                        <p:attrNameLst>
                                          <p:attrName>style.visibility</p:attrName>
                                        </p:attrNameLst>
                                      </p:cBhvr>
                                      <p:to>
                                        <p:strVal val="visible"/>
                                      </p:to>
                                    </p:set>
                                    <p:animScale>
                                      <p:cBhvr>
                                        <p:cTn id="43" dur="1000" decel="50000" fill="hold">
                                          <p:stCondLst>
                                            <p:cond delay="0"/>
                                          </p:stCondLst>
                                        </p:cTn>
                                        <p:tgtEl>
                                          <p:spTgt spid="133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13318"/>
                                        </p:tgtEl>
                                        <p:attrNameLst>
                                          <p:attrName>ppt_x,ppt_y</p:attrName>
                                        </p:attrNameLst>
                                      </p:cBhvr>
                                      <p:rCtr x="0" y="0"/>
                                    </p:animMotion>
                                    <p:animEffect transition="in" filter="fade">
                                      <p:cBhvr>
                                        <p:cTn id="45" dur="1000"/>
                                        <p:tgtEl>
                                          <p:spTgt spid="13318"/>
                                        </p:tgtEl>
                                      </p:cBhvr>
                                    </p:animEffect>
                                  </p:childTnLst>
                                </p:cTn>
                              </p:par>
                              <p:par>
                                <p:cTn id="46" presetID="52" presetClass="entr" presetSubtype="0" fill="hold" nodeType="withEffect">
                                  <p:stCondLst>
                                    <p:cond delay="0"/>
                                  </p:stCondLst>
                                  <p:childTnLst>
                                    <p:set>
                                      <p:cBhvr>
                                        <p:cTn id="47" dur="1" fill="hold">
                                          <p:stCondLst>
                                            <p:cond delay="0"/>
                                          </p:stCondLst>
                                        </p:cTn>
                                        <p:tgtEl>
                                          <p:spTgt spid="13315"/>
                                        </p:tgtEl>
                                        <p:attrNameLst>
                                          <p:attrName>style.visibility</p:attrName>
                                        </p:attrNameLst>
                                      </p:cBhvr>
                                      <p:to>
                                        <p:strVal val="visible"/>
                                      </p:to>
                                    </p:set>
                                    <p:animScale>
                                      <p:cBhvr>
                                        <p:cTn id="48" dur="1000" decel="50000" fill="hold">
                                          <p:stCondLst>
                                            <p:cond delay="0"/>
                                          </p:stCondLst>
                                        </p:cTn>
                                        <p:tgtEl>
                                          <p:spTgt spid="133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13315"/>
                                        </p:tgtEl>
                                        <p:attrNameLst>
                                          <p:attrName>ppt_x,ppt_y</p:attrName>
                                        </p:attrNameLst>
                                      </p:cBhvr>
                                      <p:rCtr x="0" y="0"/>
                                    </p:animMotion>
                                    <p:animEffect transition="in" filter="fade">
                                      <p:cBhvr>
                                        <p:cTn id="50" dur="10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P spid="13316" grpId="0" autoUpdateAnimBg="0"/>
      <p:bldP spid="13317" grpId="0" animBg="1" autoUpdateAnimBg="0"/>
      <p:bldP spid="13318" grpId="0" animBg="1" autoUpdateAnimBg="0"/>
      <p:bldP spid="13319" grpId="0" autoUpdateAnimBg="0"/>
      <p:bldP spid="13320" grpId="0" animBg="1" autoUpdateAnimBg="0"/>
      <p:bldP spid="13321" grpId="0" autoUpdateAnimBg="0"/>
      <p:bldP spid="13322"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3"/>
          <p:cNvPicPr>
            <a:picLocks noChangeAspect="1" noChangeArrowheads="1"/>
          </p:cNvPicPr>
          <p:nvPr/>
        </p:nvPicPr>
        <p:blipFill>
          <a:blip r:embed="rId2">
            <a:extLst>
              <a:ext uri="{28A0092B-C50C-407E-A947-70E740481C1C}">
                <a14:useLocalDpi xmlns:a14="http://schemas.microsoft.com/office/drawing/2010/main" val="0"/>
              </a:ext>
            </a:extLst>
          </a:blip>
          <a:srcRect l="43288" t="13214" r="10748" b="47244"/>
          <a:stretch>
            <a:fillRect/>
          </a:stretch>
        </p:blipFill>
        <p:spPr bwMode="auto">
          <a:xfrm>
            <a:off x="323850" y="620713"/>
            <a:ext cx="8402638" cy="578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type="body" sz="half" idx="1"/>
          </p:nvPr>
        </p:nvSpPr>
        <p:spPr>
          <a:xfrm>
            <a:off x="76200" y="404813"/>
            <a:ext cx="8384232" cy="3816275"/>
          </a:xfrm>
        </p:spPr>
        <p:txBody>
          <a:bodyPr/>
          <a:lstStyle/>
          <a:p>
            <a:pPr eaLnBrk="1" hangingPunct="1">
              <a:defRPr/>
            </a:pPr>
            <a:r>
              <a:rPr lang="en-GB" sz="2000" dirty="0">
                <a:solidFill>
                  <a:srgbClr val="FFC000"/>
                </a:solidFill>
              </a:rPr>
              <a:t>Tributaries to v</a:t>
            </a:r>
            <a:r>
              <a:rPr lang="sr-Latn-CS" sz="2000" dirty="0">
                <a:solidFill>
                  <a:srgbClr val="FFC000"/>
                </a:solidFill>
              </a:rPr>
              <a:t>. </a:t>
            </a:r>
            <a:r>
              <a:rPr lang="sr-Latn-CS" sz="2000" dirty="0" err="1">
                <a:solidFill>
                  <a:srgbClr val="FFC000"/>
                </a:solidFill>
              </a:rPr>
              <a:t>portae</a:t>
            </a:r>
            <a:r>
              <a:rPr lang="en-GB" sz="2000" dirty="0">
                <a:solidFill>
                  <a:srgbClr val="FFC000"/>
                </a:solidFill>
              </a:rPr>
              <a:t> (hepatic portal vein)</a:t>
            </a:r>
            <a:endParaRPr lang="sr-Latn-CS" sz="2000" dirty="0">
              <a:solidFill>
                <a:srgbClr val="FFC000"/>
              </a:solidFill>
            </a:endParaRPr>
          </a:p>
          <a:p>
            <a:pPr eaLnBrk="1" hangingPunct="1">
              <a:buFont typeface="Wingdings" panose="05000000000000000000" pitchFamily="2" charset="2"/>
              <a:buNone/>
              <a:defRPr/>
            </a:pPr>
            <a:r>
              <a:rPr lang="sr-Latn-CS" sz="2000" dirty="0">
                <a:solidFill>
                  <a:schemeClr val="hlink"/>
                </a:solidFill>
              </a:rPr>
              <a:t>	</a:t>
            </a:r>
            <a:r>
              <a:rPr lang="sr-Latn-CS" sz="2000" dirty="0"/>
              <a:t>- </a:t>
            </a:r>
            <a:r>
              <a:rPr lang="sr-Latn-CS" sz="2000" dirty="0" err="1"/>
              <a:t>v.gastrica</a:t>
            </a:r>
            <a:r>
              <a:rPr lang="sr-Latn-CS" sz="2000" dirty="0"/>
              <a:t> </a:t>
            </a:r>
            <a:r>
              <a:rPr lang="sr-Latn-CS" sz="2000" dirty="0" err="1"/>
              <a:t>sinistra</a:t>
            </a:r>
            <a:r>
              <a:rPr lang="en-GB" sz="2000" dirty="0"/>
              <a:t> (left gastric vein)</a:t>
            </a:r>
            <a:endParaRPr lang="sr-Latn-CS" sz="2000" dirty="0"/>
          </a:p>
          <a:p>
            <a:pPr eaLnBrk="1" hangingPunct="1">
              <a:buFont typeface="Wingdings" panose="05000000000000000000" pitchFamily="2" charset="2"/>
              <a:buNone/>
              <a:defRPr/>
            </a:pPr>
            <a:r>
              <a:rPr lang="sr-Latn-CS" sz="2000" dirty="0"/>
              <a:t>	- </a:t>
            </a:r>
            <a:r>
              <a:rPr lang="sr-Latn-CS" sz="2000" dirty="0" err="1"/>
              <a:t>v.gastrica</a:t>
            </a:r>
            <a:r>
              <a:rPr lang="sr-Latn-CS" sz="2000" dirty="0"/>
              <a:t> </a:t>
            </a:r>
            <a:r>
              <a:rPr lang="sr-Latn-CS" sz="2000" dirty="0" err="1"/>
              <a:t>dextra</a:t>
            </a:r>
            <a:r>
              <a:rPr lang="en-GB" sz="2000" dirty="0"/>
              <a:t> (right gastric vein)</a:t>
            </a:r>
          </a:p>
          <a:p>
            <a:pPr eaLnBrk="1" hangingPunct="1">
              <a:buFont typeface="Wingdings" panose="05000000000000000000" pitchFamily="2" charset="2"/>
              <a:buNone/>
              <a:defRPr/>
            </a:pPr>
            <a:r>
              <a:rPr lang="en-GB" sz="2000" dirty="0"/>
              <a:t>- prepyloric vein (tributary to right gastric vein)</a:t>
            </a:r>
            <a:br>
              <a:rPr lang="en-GB" sz="2000" dirty="0"/>
            </a:br>
            <a:endParaRPr lang="sr-Latn-CS" sz="2000" dirty="0"/>
          </a:p>
          <a:p>
            <a:pPr eaLnBrk="1" hangingPunct="1">
              <a:defRPr/>
            </a:pPr>
            <a:r>
              <a:rPr lang="en-GB" sz="2000" dirty="0">
                <a:solidFill>
                  <a:srgbClr val="FFC000"/>
                </a:solidFill>
              </a:rPr>
              <a:t>Tributaries to v</a:t>
            </a:r>
            <a:r>
              <a:rPr lang="sr-Latn-CS" sz="2000" dirty="0">
                <a:solidFill>
                  <a:srgbClr val="FFC000"/>
                </a:solidFill>
              </a:rPr>
              <a:t>. </a:t>
            </a:r>
            <a:r>
              <a:rPr lang="sr-Latn-CS" sz="2000" dirty="0" err="1">
                <a:solidFill>
                  <a:srgbClr val="FFC000"/>
                </a:solidFill>
              </a:rPr>
              <a:t>splenica</a:t>
            </a:r>
            <a:r>
              <a:rPr lang="en-GB" sz="2000" dirty="0">
                <a:solidFill>
                  <a:srgbClr val="FFC000"/>
                </a:solidFill>
              </a:rPr>
              <a:t> (splenic vein)</a:t>
            </a:r>
            <a:endParaRPr lang="sr-Latn-CS" sz="2000" dirty="0">
              <a:solidFill>
                <a:srgbClr val="FFC000"/>
              </a:solidFill>
            </a:endParaRPr>
          </a:p>
          <a:p>
            <a:pPr eaLnBrk="1" hangingPunct="1">
              <a:buFont typeface="Wingdings" panose="05000000000000000000" pitchFamily="2" charset="2"/>
              <a:buNone/>
              <a:defRPr/>
            </a:pPr>
            <a:r>
              <a:rPr lang="sr-Latn-CS" sz="2000" dirty="0"/>
              <a:t>- </a:t>
            </a:r>
            <a:r>
              <a:rPr lang="sr-Latn-CS" sz="2000" dirty="0" err="1"/>
              <a:t>v.gastroomentalis</a:t>
            </a:r>
            <a:r>
              <a:rPr lang="sr-Latn-CS" sz="2000" dirty="0"/>
              <a:t> </a:t>
            </a:r>
            <a:r>
              <a:rPr lang="sr-Latn-CS" sz="2000" dirty="0" err="1"/>
              <a:t>sinistra</a:t>
            </a:r>
            <a:r>
              <a:rPr lang="en-GB" sz="2000" dirty="0"/>
              <a:t> (left </a:t>
            </a:r>
            <a:r>
              <a:rPr lang="en-GB" sz="2000" dirty="0" err="1"/>
              <a:t>gastroomental</a:t>
            </a:r>
            <a:r>
              <a:rPr lang="en-GB" sz="2000" dirty="0"/>
              <a:t>)</a:t>
            </a:r>
            <a:endParaRPr lang="sr-Latn-CS" sz="2000" dirty="0"/>
          </a:p>
          <a:p>
            <a:pPr eaLnBrk="1" hangingPunct="1">
              <a:buFont typeface="Wingdings" panose="05000000000000000000" pitchFamily="2" charset="2"/>
              <a:buNone/>
              <a:defRPr/>
            </a:pPr>
            <a:r>
              <a:rPr lang="sr-Latn-CS" sz="2000" dirty="0"/>
              <a:t>- v</a:t>
            </a:r>
            <a:r>
              <a:rPr lang="en-GB" sz="2000" dirty="0"/>
              <a:t>v</a:t>
            </a:r>
            <a:r>
              <a:rPr lang="sr-Latn-CS" sz="2000" dirty="0"/>
              <a:t>.</a:t>
            </a:r>
            <a:r>
              <a:rPr lang="sr-Latn-CS" sz="2000" dirty="0" err="1"/>
              <a:t>gastricae</a:t>
            </a:r>
            <a:r>
              <a:rPr lang="sr-Latn-CS" sz="2000" dirty="0"/>
              <a:t> </a:t>
            </a:r>
            <a:r>
              <a:rPr lang="sr-Latn-CS" sz="2000" dirty="0" err="1"/>
              <a:t>breves</a:t>
            </a:r>
            <a:r>
              <a:rPr lang="en-GB" sz="2000" dirty="0"/>
              <a:t> (short gastric veins)</a:t>
            </a:r>
            <a:endParaRPr lang="sr-Latn-CS" sz="2000" dirty="0"/>
          </a:p>
          <a:p>
            <a:pPr eaLnBrk="1" hangingPunct="1">
              <a:defRPr/>
            </a:pPr>
            <a:r>
              <a:rPr lang="en-GB" sz="2000" dirty="0">
                <a:solidFill>
                  <a:srgbClr val="FFC000"/>
                </a:solidFill>
              </a:rPr>
              <a:t>Tributaries to v</a:t>
            </a:r>
            <a:r>
              <a:rPr lang="sr-Latn-CS" sz="2000" dirty="0">
                <a:solidFill>
                  <a:srgbClr val="FFC000"/>
                </a:solidFill>
              </a:rPr>
              <a:t>. </a:t>
            </a:r>
            <a:r>
              <a:rPr lang="sr-Latn-CS" sz="2000" dirty="0" err="1">
                <a:solidFill>
                  <a:srgbClr val="FFC000"/>
                </a:solidFill>
              </a:rPr>
              <a:t>mesenterica</a:t>
            </a:r>
            <a:r>
              <a:rPr lang="sr-Latn-CS" sz="2000" dirty="0">
                <a:solidFill>
                  <a:srgbClr val="FFC000"/>
                </a:solidFill>
              </a:rPr>
              <a:t> </a:t>
            </a:r>
            <a:r>
              <a:rPr lang="sr-Latn-CS" sz="2000" dirty="0" err="1">
                <a:solidFill>
                  <a:srgbClr val="FFC000"/>
                </a:solidFill>
              </a:rPr>
              <a:t>superior</a:t>
            </a:r>
            <a:r>
              <a:rPr lang="en-GB" sz="2000" dirty="0">
                <a:solidFill>
                  <a:srgbClr val="FFC000"/>
                </a:solidFill>
              </a:rPr>
              <a:t> (superior mesenteric vein)</a:t>
            </a:r>
            <a:endParaRPr lang="sr-Latn-CS" sz="2000" dirty="0">
              <a:solidFill>
                <a:srgbClr val="FFC000"/>
              </a:solidFill>
            </a:endParaRPr>
          </a:p>
          <a:p>
            <a:pPr eaLnBrk="1" hangingPunct="1">
              <a:buFont typeface="Wingdings" panose="05000000000000000000" pitchFamily="2" charset="2"/>
              <a:buNone/>
              <a:defRPr/>
            </a:pPr>
            <a:r>
              <a:rPr lang="sr-Latn-CS" sz="2000" dirty="0"/>
              <a:t>-</a:t>
            </a:r>
            <a:r>
              <a:rPr lang="en-GB" sz="2000" dirty="0"/>
              <a:t> v.</a:t>
            </a:r>
            <a:r>
              <a:rPr lang="sr-Latn-CS" sz="2000" dirty="0"/>
              <a:t> </a:t>
            </a:r>
            <a:r>
              <a:rPr lang="sr-Latn-CS" sz="2000" dirty="0" err="1"/>
              <a:t>gastroomentalis</a:t>
            </a:r>
            <a:r>
              <a:rPr lang="sr-Latn-CS" sz="2000" dirty="0"/>
              <a:t> </a:t>
            </a:r>
            <a:r>
              <a:rPr lang="sr-Latn-CS" sz="2000" dirty="0" err="1"/>
              <a:t>dextra</a:t>
            </a:r>
            <a:r>
              <a:rPr lang="en-GB" sz="2000" dirty="0"/>
              <a:t> (right </a:t>
            </a:r>
            <a:r>
              <a:rPr lang="en-GB" sz="2000" dirty="0" err="1"/>
              <a:t>gastroomental</a:t>
            </a:r>
            <a:r>
              <a:rPr lang="en-GB" sz="2000" dirty="0"/>
              <a:t>)</a:t>
            </a:r>
            <a:br>
              <a:rPr lang="en-GB" sz="2000" dirty="0"/>
            </a:br>
            <a:endParaRPr lang="en-GB" sz="2000" dirty="0"/>
          </a:p>
        </p:txBody>
      </p:sp>
      <p:sp>
        <p:nvSpPr>
          <p:cNvPr id="96261" name="Text Box 8"/>
          <p:cNvSpPr txBox="1">
            <a:spLocks noChangeArrowheads="1"/>
          </p:cNvSpPr>
          <p:nvPr/>
        </p:nvSpPr>
        <p:spPr bwMode="auto">
          <a:xfrm>
            <a:off x="447675" y="-19050"/>
            <a:ext cx="20756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000" b="1" dirty="0">
                <a:solidFill>
                  <a:srgbClr val="FFC000"/>
                </a:solidFill>
              </a:rPr>
              <a:t>Veins of stomach</a:t>
            </a:r>
            <a:endParaRPr lang="en-US" sz="2000" b="1" dirty="0">
              <a:solidFill>
                <a:srgbClr val="FFC000"/>
              </a:solidFill>
            </a:endParaRPr>
          </a:p>
        </p:txBody>
      </p:sp>
      <p:pic>
        <p:nvPicPr>
          <p:cNvPr id="96262" name="Picture 2"/>
          <p:cNvPicPr>
            <a:picLocks noChangeAspect="1" noChangeArrowheads="1"/>
          </p:cNvPicPr>
          <p:nvPr/>
        </p:nvPicPr>
        <p:blipFill>
          <a:blip r:embed="rId2">
            <a:extLst>
              <a:ext uri="{28A0092B-C50C-407E-A947-70E740481C1C}">
                <a14:useLocalDpi xmlns:a14="http://schemas.microsoft.com/office/drawing/2010/main" val="0"/>
              </a:ext>
            </a:extLst>
          </a:blip>
          <a:srcRect l="28125" t="19687" r="27344" b="28751"/>
          <a:stretch>
            <a:fillRect/>
          </a:stretch>
        </p:blipFill>
        <p:spPr bwMode="auto">
          <a:xfrm>
            <a:off x="4799984" y="15199"/>
            <a:ext cx="43434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5C2CD102-BE62-1C11-5D7F-DDFC20D19BA4}"/>
              </a:ext>
            </a:extLst>
          </p:cNvPr>
          <p:cNvPicPr>
            <a:picLocks noChangeAspect="1"/>
          </p:cNvPicPr>
          <p:nvPr/>
        </p:nvPicPr>
        <p:blipFill>
          <a:blip r:embed="rId3"/>
          <a:stretch>
            <a:fillRect/>
          </a:stretch>
        </p:blipFill>
        <p:spPr>
          <a:xfrm>
            <a:off x="3866113" y="4005064"/>
            <a:ext cx="5314399" cy="2852936"/>
          </a:xfrm>
          <a:prstGeom prst="rect">
            <a:avLst/>
          </a:prstGeom>
        </p:spPr>
      </p:pic>
      <p:sp>
        <p:nvSpPr>
          <p:cNvPr id="7" name="TextBox 6">
            <a:extLst>
              <a:ext uri="{FF2B5EF4-FFF2-40B4-BE49-F238E27FC236}">
                <a16:creationId xmlns:a16="http://schemas.microsoft.com/office/drawing/2014/main" id="{FF6F3DAA-730C-39E9-4EEC-7648AA65C72C}"/>
              </a:ext>
            </a:extLst>
          </p:cNvPr>
          <p:cNvSpPr txBox="1"/>
          <p:nvPr/>
        </p:nvSpPr>
        <p:spPr>
          <a:xfrm>
            <a:off x="0" y="4467538"/>
            <a:ext cx="3923928" cy="1569660"/>
          </a:xfrm>
          <a:prstGeom prst="rect">
            <a:avLst/>
          </a:prstGeom>
          <a:noFill/>
          <a:ln>
            <a:solidFill>
              <a:srgbClr val="FFC000"/>
            </a:solidFill>
          </a:ln>
        </p:spPr>
        <p:txBody>
          <a:bodyPr wrap="square">
            <a:spAutoFit/>
          </a:bodyPr>
          <a:lstStyle/>
          <a:p>
            <a:pPr eaLnBrk="1" hangingPunct="1">
              <a:buFont typeface="Wingdings" panose="05000000000000000000" pitchFamily="2" charset="2"/>
              <a:buNone/>
              <a:defRPr/>
            </a:pPr>
            <a:r>
              <a:rPr lang="en-GB" sz="2400" dirty="0"/>
              <a:t>Splenic vein joins the </a:t>
            </a:r>
          </a:p>
          <a:p>
            <a:pPr eaLnBrk="1" hangingPunct="1">
              <a:buFont typeface="Wingdings" panose="05000000000000000000" pitchFamily="2" charset="2"/>
              <a:buNone/>
              <a:defRPr/>
            </a:pPr>
            <a:r>
              <a:rPr lang="en-GB" sz="2400" dirty="0"/>
              <a:t>superior mesenteric vein </a:t>
            </a:r>
          </a:p>
          <a:p>
            <a:pPr eaLnBrk="1" hangingPunct="1">
              <a:buFont typeface="Wingdings" panose="05000000000000000000" pitchFamily="2" charset="2"/>
              <a:buNone/>
              <a:defRPr/>
            </a:pPr>
            <a:r>
              <a:rPr lang="en-GB" sz="2400" dirty="0"/>
              <a:t>to form the hepatic portal vein</a:t>
            </a:r>
            <a:br>
              <a:rPr lang="en-GB" sz="2400" dirty="0"/>
            </a:br>
            <a:r>
              <a:rPr lang="en-GB" sz="2400" dirty="0"/>
              <a:t>(v. portae)</a:t>
            </a:r>
            <a:endParaRPr lang="en-US" sz="2400" dirty="0"/>
          </a:p>
        </p:txBody>
      </p:sp>
    </p:spTree>
    <p:extLst>
      <p:ext uri="{BB962C8B-B14F-4D97-AF65-F5344CB8AC3E}">
        <p14:creationId xmlns:p14="http://schemas.microsoft.com/office/powerpoint/2010/main" val="295363814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4"/>
          <p:cNvSpPr>
            <a:spLocks noGrp="1" noChangeArrowheads="1"/>
          </p:cNvSpPr>
          <p:nvPr>
            <p:ph type="body" sz="half" idx="2"/>
          </p:nvPr>
        </p:nvSpPr>
        <p:spPr>
          <a:xfrm>
            <a:off x="34062" y="188640"/>
            <a:ext cx="9109937" cy="5649913"/>
          </a:xfrm>
        </p:spPr>
        <p:txBody>
          <a:bodyPr/>
          <a:lstStyle/>
          <a:p>
            <a:pPr algn="ctr" eaLnBrk="1" hangingPunct="1">
              <a:defRPr/>
            </a:pPr>
            <a:r>
              <a:rPr lang="en-GB" sz="2000" dirty="0">
                <a:solidFill>
                  <a:srgbClr val="00B0F0"/>
                </a:solidFill>
              </a:rPr>
              <a:t>Lymph drainage of the stomach</a:t>
            </a:r>
          </a:p>
          <a:p>
            <a:pPr eaLnBrk="1" hangingPunct="1">
              <a:defRPr/>
            </a:pPr>
            <a:endParaRPr lang="en-GB" sz="2000" dirty="0">
              <a:solidFill>
                <a:schemeClr val="hlink"/>
              </a:solidFill>
            </a:endParaRPr>
          </a:p>
          <a:p>
            <a:pPr marL="0" indent="0" eaLnBrk="1" hangingPunct="1">
              <a:buNone/>
              <a:defRPr/>
            </a:pPr>
            <a:r>
              <a:rPr lang="en-GB" sz="1800" dirty="0"/>
              <a:t>The gastric lymphatic vessels accompany the arteries along the greater and lesser curvatures of the stomach. They drain lymph from its anterior and posterior surfaces toward its curvatures, where the gastric and </a:t>
            </a:r>
            <a:r>
              <a:rPr lang="en-GB" sz="1800" dirty="0" err="1"/>
              <a:t>gastroomental</a:t>
            </a:r>
            <a:r>
              <a:rPr lang="en-GB" sz="1800" dirty="0"/>
              <a:t> lymph nodes are located. The following is a summary of the lymphatic drainage of the stomach:</a:t>
            </a:r>
          </a:p>
          <a:p>
            <a:pPr eaLnBrk="1" hangingPunct="1">
              <a:buFont typeface="Arial" panose="020B0604020202020204" pitchFamily="34" charset="0"/>
              <a:buChar char="•"/>
              <a:defRPr/>
            </a:pPr>
            <a:r>
              <a:rPr lang="en-GB" sz="1800" dirty="0"/>
              <a:t>lymph from the superior two thirds of the stomach drains along the right and left gastric vessels to the </a:t>
            </a:r>
            <a:r>
              <a:rPr lang="en-GB" sz="1800" dirty="0">
                <a:solidFill>
                  <a:srgbClr val="FFFF00"/>
                </a:solidFill>
              </a:rPr>
              <a:t>right and left gastric lymph nodes (</a:t>
            </a:r>
            <a:r>
              <a:rPr lang="sr-Latn-CS" sz="1800" dirty="0" err="1">
                <a:solidFill>
                  <a:srgbClr val="FFFF00"/>
                </a:solidFill>
              </a:rPr>
              <a:t>nodi</a:t>
            </a:r>
            <a:r>
              <a:rPr lang="sr-Latn-CS" sz="1800" dirty="0">
                <a:solidFill>
                  <a:srgbClr val="FFFF00"/>
                </a:solidFill>
              </a:rPr>
              <a:t> </a:t>
            </a:r>
            <a:r>
              <a:rPr lang="sr-Latn-CS" sz="1800" dirty="0" err="1">
                <a:solidFill>
                  <a:srgbClr val="FFFF00"/>
                </a:solidFill>
              </a:rPr>
              <a:t>gastrici</a:t>
            </a:r>
            <a:r>
              <a:rPr lang="sr-Latn-CS" sz="1800" dirty="0">
                <a:solidFill>
                  <a:srgbClr val="FFFF00"/>
                </a:solidFill>
              </a:rPr>
              <a:t> </a:t>
            </a:r>
            <a:r>
              <a:rPr lang="en-GB" sz="1800" dirty="0" err="1">
                <a:solidFill>
                  <a:srgbClr val="FFFF00"/>
                </a:solidFill>
              </a:rPr>
              <a:t>dextri</a:t>
            </a:r>
            <a:r>
              <a:rPr lang="en-GB" sz="1800" dirty="0">
                <a:solidFill>
                  <a:srgbClr val="FFFF00"/>
                </a:solidFill>
              </a:rPr>
              <a:t> and nodi </a:t>
            </a:r>
            <a:r>
              <a:rPr lang="en-GB" sz="1800" dirty="0" err="1">
                <a:solidFill>
                  <a:srgbClr val="FFFF00"/>
                </a:solidFill>
              </a:rPr>
              <a:t>gastrici</a:t>
            </a:r>
            <a:r>
              <a:rPr lang="en-GB" sz="1800" dirty="0">
                <a:solidFill>
                  <a:srgbClr val="FFFF00"/>
                </a:solidFill>
              </a:rPr>
              <a:t> </a:t>
            </a:r>
            <a:r>
              <a:rPr lang="sr-Latn-CS" sz="1800" dirty="0" err="1">
                <a:solidFill>
                  <a:srgbClr val="FFFF00"/>
                </a:solidFill>
              </a:rPr>
              <a:t>sinistri</a:t>
            </a:r>
            <a:r>
              <a:rPr lang="en-GB" sz="1800" dirty="0">
                <a:solidFill>
                  <a:srgbClr val="FFFF00"/>
                </a:solidFill>
              </a:rPr>
              <a:t>)</a:t>
            </a:r>
            <a:br>
              <a:rPr lang="en-GB" sz="1800" dirty="0">
                <a:solidFill>
                  <a:srgbClr val="FFFF00"/>
                </a:solidFill>
              </a:rPr>
            </a:br>
            <a:r>
              <a:rPr lang="en-GB" sz="1800" dirty="0"/>
              <a:t>lymph from the fundus and superior part of the body of the stomach also drains along the short gastric arteries and left gastro-omental vessels to the </a:t>
            </a:r>
            <a:r>
              <a:rPr lang="en-GB" sz="1800" dirty="0">
                <a:solidFill>
                  <a:srgbClr val="FFFF00"/>
                </a:solidFill>
              </a:rPr>
              <a:t>left </a:t>
            </a:r>
            <a:r>
              <a:rPr lang="en-GB" sz="1800" dirty="0" err="1">
                <a:solidFill>
                  <a:srgbClr val="FFFF00"/>
                </a:solidFill>
              </a:rPr>
              <a:t>gastroomental</a:t>
            </a:r>
            <a:r>
              <a:rPr lang="en-GB" sz="1800" dirty="0">
                <a:solidFill>
                  <a:srgbClr val="FFFF00"/>
                </a:solidFill>
              </a:rPr>
              <a:t> nodes (nodi </a:t>
            </a:r>
            <a:r>
              <a:rPr lang="en-GB" sz="1800" dirty="0" err="1">
                <a:solidFill>
                  <a:srgbClr val="FFFF00"/>
                </a:solidFill>
              </a:rPr>
              <a:t>lymphatici</a:t>
            </a:r>
            <a:r>
              <a:rPr lang="en-GB" sz="1800" dirty="0">
                <a:solidFill>
                  <a:srgbClr val="FFFF00"/>
                </a:solidFill>
              </a:rPr>
              <a:t> </a:t>
            </a:r>
            <a:r>
              <a:rPr lang="en-GB" sz="1800" dirty="0" err="1">
                <a:solidFill>
                  <a:srgbClr val="FFFF00"/>
                </a:solidFill>
              </a:rPr>
              <a:t>gastroomentalis</a:t>
            </a:r>
            <a:r>
              <a:rPr lang="en-GB" sz="1800" dirty="0">
                <a:solidFill>
                  <a:srgbClr val="FFFF00"/>
                </a:solidFill>
              </a:rPr>
              <a:t> </a:t>
            </a:r>
            <a:r>
              <a:rPr lang="en-GB" sz="1800" dirty="0" err="1">
                <a:solidFill>
                  <a:srgbClr val="FFFF00"/>
                </a:solidFill>
              </a:rPr>
              <a:t>sinistri</a:t>
            </a:r>
            <a:r>
              <a:rPr lang="en-GB" sz="1800" dirty="0">
                <a:solidFill>
                  <a:srgbClr val="FFFF00"/>
                </a:solidFill>
              </a:rPr>
              <a:t>) </a:t>
            </a:r>
            <a:r>
              <a:rPr lang="en-GB" sz="1800" dirty="0"/>
              <a:t>and </a:t>
            </a:r>
            <a:r>
              <a:rPr lang="en-GB" sz="1800" dirty="0" err="1">
                <a:solidFill>
                  <a:srgbClr val="FFFF00"/>
                </a:solidFill>
              </a:rPr>
              <a:t>pancreaticosplenic</a:t>
            </a:r>
            <a:r>
              <a:rPr lang="en-GB" sz="1800" dirty="0">
                <a:solidFill>
                  <a:srgbClr val="FFFF00"/>
                </a:solidFill>
              </a:rPr>
              <a:t> lymph nodes</a:t>
            </a:r>
            <a:r>
              <a:rPr lang="en-GB" sz="1800" dirty="0"/>
              <a:t>. </a:t>
            </a:r>
          </a:p>
          <a:p>
            <a:pPr eaLnBrk="1" hangingPunct="1">
              <a:buFont typeface="Arial" panose="020B0604020202020204" pitchFamily="34" charset="0"/>
              <a:buChar char="•"/>
              <a:defRPr/>
            </a:pPr>
            <a:r>
              <a:rPr lang="en-GB" sz="1800" dirty="0"/>
              <a:t>lymph from the right two thirds of the inferior third of the stomach drains along the right gastro-omental vessels </a:t>
            </a:r>
            <a:r>
              <a:rPr lang="en-GB" sz="1800" dirty="0">
                <a:solidFill>
                  <a:srgbClr val="FFFF00"/>
                </a:solidFill>
              </a:rPr>
              <a:t>to right </a:t>
            </a:r>
            <a:r>
              <a:rPr lang="en-GB" sz="1800" dirty="0" err="1">
                <a:solidFill>
                  <a:srgbClr val="FFFF00"/>
                </a:solidFill>
              </a:rPr>
              <a:t>gastroomentalis</a:t>
            </a:r>
            <a:r>
              <a:rPr lang="en-GB" sz="1800" dirty="0">
                <a:solidFill>
                  <a:srgbClr val="FFFF00"/>
                </a:solidFill>
              </a:rPr>
              <a:t> nodes (nodi </a:t>
            </a:r>
            <a:r>
              <a:rPr lang="en-GB" sz="1800" dirty="0" err="1">
                <a:solidFill>
                  <a:srgbClr val="FFFF00"/>
                </a:solidFill>
              </a:rPr>
              <a:t>lymphoidei</a:t>
            </a:r>
            <a:r>
              <a:rPr lang="en-GB" sz="1800" dirty="0">
                <a:solidFill>
                  <a:srgbClr val="FFFF00"/>
                </a:solidFill>
              </a:rPr>
              <a:t> </a:t>
            </a:r>
            <a:r>
              <a:rPr lang="en-GB" sz="1800" dirty="0" err="1">
                <a:solidFill>
                  <a:srgbClr val="FFFF00"/>
                </a:solidFill>
              </a:rPr>
              <a:t>dextri</a:t>
            </a:r>
            <a:r>
              <a:rPr lang="en-GB" sz="1800" dirty="0">
                <a:solidFill>
                  <a:srgbClr val="FFFF00"/>
                </a:solidFill>
              </a:rPr>
              <a:t>) </a:t>
            </a:r>
            <a:r>
              <a:rPr lang="en-GB" sz="1800" dirty="0"/>
              <a:t>and the </a:t>
            </a:r>
            <a:r>
              <a:rPr lang="en-GB" sz="1800" dirty="0">
                <a:solidFill>
                  <a:srgbClr val="FFFF00"/>
                </a:solidFill>
              </a:rPr>
              <a:t>pyloric lymph nodes (nodi </a:t>
            </a:r>
            <a:r>
              <a:rPr lang="en-GB" sz="1800" dirty="0" err="1">
                <a:solidFill>
                  <a:srgbClr val="FFFF00"/>
                </a:solidFill>
              </a:rPr>
              <a:t>lymphatici</a:t>
            </a:r>
            <a:r>
              <a:rPr lang="en-GB" sz="1800" dirty="0">
                <a:solidFill>
                  <a:srgbClr val="FFFF00"/>
                </a:solidFill>
              </a:rPr>
              <a:t> </a:t>
            </a:r>
            <a:r>
              <a:rPr lang="en-GB" sz="1800" dirty="0" err="1">
                <a:solidFill>
                  <a:srgbClr val="FFFF00"/>
                </a:solidFill>
              </a:rPr>
              <a:t>pylorici</a:t>
            </a:r>
            <a:r>
              <a:rPr lang="en-GB" sz="1800" dirty="0">
                <a:solidFill>
                  <a:srgbClr val="FFFF00"/>
                </a:solidFill>
              </a:rPr>
              <a:t>)</a:t>
            </a:r>
            <a:r>
              <a:rPr lang="en-GB" sz="1800" dirty="0"/>
              <a:t> </a:t>
            </a:r>
          </a:p>
          <a:p>
            <a:pPr eaLnBrk="1" hangingPunct="1">
              <a:buFont typeface="Arial" panose="020B0604020202020204" pitchFamily="34" charset="0"/>
              <a:buChar char="•"/>
              <a:defRPr/>
            </a:pPr>
            <a:r>
              <a:rPr lang="en-GB" sz="1800" dirty="0"/>
              <a:t>Lymph from the left one third of the greater curvature drains to the pancreaticoduodenal lymph nodes, which are located along the short gastric and splenic vessels. </a:t>
            </a:r>
            <a:endParaRPr lang="sr-Latn-CS" sz="2000" dirty="0"/>
          </a:p>
          <a:p>
            <a:pPr eaLnBrk="1" hangingPunct="1">
              <a:buFont typeface="Wingdings" panose="05000000000000000000" pitchFamily="2" charset="2"/>
              <a:buNone/>
              <a:defRPr/>
            </a:pPr>
            <a:r>
              <a:rPr lang="sr-Latn-CS" sz="2000" dirty="0"/>
              <a:t>	</a:t>
            </a:r>
            <a:endParaRPr lang="en-GB" sz="2000" dirty="0"/>
          </a:p>
          <a:p>
            <a:pPr eaLnBrk="1" hangingPunct="1">
              <a:buFont typeface="Wingdings" panose="05000000000000000000" pitchFamily="2" charset="2"/>
              <a:buNone/>
              <a:defRPr/>
            </a:pPr>
            <a:r>
              <a:rPr lang="en-GB" sz="2000" dirty="0"/>
              <a:t>The efferent vessels from these nodes accompany the large arteries to the celiac lymph</a:t>
            </a:r>
          </a:p>
          <a:p>
            <a:pPr eaLnBrk="1" hangingPunct="1">
              <a:buFont typeface="Wingdings" panose="05000000000000000000" pitchFamily="2" charset="2"/>
              <a:buNone/>
              <a:defRPr/>
            </a:pPr>
            <a:r>
              <a:rPr lang="en-GB" sz="2000" dirty="0"/>
              <a:t>nodes (nodi </a:t>
            </a:r>
            <a:r>
              <a:rPr lang="en-GB" sz="2000" dirty="0" err="1"/>
              <a:t>lymphatici</a:t>
            </a:r>
            <a:r>
              <a:rPr lang="en-GB" sz="2000" dirty="0"/>
              <a:t> </a:t>
            </a:r>
            <a:r>
              <a:rPr lang="en-GB" sz="2000" dirty="0" err="1"/>
              <a:t>celiaci</a:t>
            </a:r>
            <a:r>
              <a:rPr lang="en-GB" sz="2000" dirty="0"/>
              <a:t>), from these nodes to lumbar nodes (near abdominal aorta </a:t>
            </a:r>
          </a:p>
          <a:p>
            <a:pPr eaLnBrk="1" hangingPunct="1">
              <a:buFont typeface="Wingdings" panose="05000000000000000000" pitchFamily="2" charset="2"/>
              <a:buNone/>
              <a:defRPr/>
            </a:pPr>
            <a:r>
              <a:rPr lang="en-GB" sz="2000" dirty="0"/>
              <a:t>and inferior </a:t>
            </a:r>
            <a:r>
              <a:rPr lang="en-GB" sz="2000" dirty="0" err="1"/>
              <a:t>caval</a:t>
            </a:r>
            <a:r>
              <a:rPr lang="en-GB" sz="2000" dirty="0"/>
              <a:t> vein). The efferent vessels from lumbar nodes are lumbar right and left</a:t>
            </a:r>
          </a:p>
          <a:p>
            <a:pPr eaLnBrk="1" hangingPunct="1">
              <a:buFont typeface="Wingdings" panose="05000000000000000000" pitchFamily="2" charset="2"/>
              <a:buNone/>
              <a:defRPr/>
            </a:pPr>
            <a:r>
              <a:rPr lang="en-GB" sz="2000" dirty="0"/>
              <a:t>lumbar trunk, which join and form thoracic duct (ductus </a:t>
            </a:r>
            <a:r>
              <a:rPr lang="en-GB" sz="2000" dirty="0" err="1"/>
              <a:t>thoracicus</a:t>
            </a:r>
            <a:r>
              <a:rPr lang="en-GB" sz="2000" dirty="0"/>
              <a:t>).</a:t>
            </a:r>
            <a:endParaRPr lang="en-US" sz="2000"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2">
            <a:extLst>
              <a:ext uri="{28A0092B-C50C-407E-A947-70E740481C1C}">
                <a14:useLocalDpi xmlns:a14="http://schemas.microsoft.com/office/drawing/2010/main" val="0"/>
              </a:ext>
            </a:extLst>
          </a:blip>
          <a:srcRect l="24609" t="33749" r="22070" b="13750"/>
          <a:stretch>
            <a:fillRect/>
          </a:stretch>
        </p:blipFill>
        <p:spPr bwMode="auto">
          <a:xfrm>
            <a:off x="428625" y="1000125"/>
            <a:ext cx="845185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rrowheads="1"/>
          </p:cNvSpPr>
          <p:nvPr>
            <p:ph type="title"/>
          </p:nvPr>
        </p:nvSpPr>
        <p:spPr>
          <a:xfrm>
            <a:off x="457200" y="274638"/>
            <a:ext cx="8229600" cy="633412"/>
          </a:xfrm>
        </p:spPr>
        <p:txBody>
          <a:bodyPr/>
          <a:lstStyle/>
          <a:p>
            <a:pPr eaLnBrk="1" hangingPunct="1">
              <a:defRPr/>
            </a:pPr>
            <a:r>
              <a:rPr lang="en-GB" sz="4000" dirty="0"/>
              <a:t>Innervation of the stomach</a:t>
            </a:r>
            <a:endParaRPr lang="en-US" sz="4000" dirty="0"/>
          </a:p>
        </p:txBody>
      </p:sp>
      <p:sp>
        <p:nvSpPr>
          <p:cNvPr id="128003" name="Rectangle 3"/>
          <p:cNvSpPr>
            <a:spLocks noGrp="1" noChangeArrowheads="1"/>
          </p:cNvSpPr>
          <p:nvPr>
            <p:ph type="body" idx="1"/>
          </p:nvPr>
        </p:nvSpPr>
        <p:spPr>
          <a:xfrm>
            <a:off x="107504" y="1000125"/>
            <a:ext cx="8407846" cy="5616575"/>
          </a:xfrm>
        </p:spPr>
        <p:txBody>
          <a:bodyPr/>
          <a:lstStyle/>
          <a:p>
            <a:pPr eaLnBrk="1" hangingPunct="1">
              <a:buFont typeface="Wingdings" panose="05000000000000000000" pitchFamily="2" charset="2"/>
              <a:buNone/>
              <a:defRPr/>
            </a:pPr>
            <a:r>
              <a:rPr lang="sr-Latn-CS" sz="2000" b="1" dirty="0">
                <a:solidFill>
                  <a:srgbClr val="FFC000"/>
                </a:solidFill>
              </a:rPr>
              <a:t>*</a:t>
            </a:r>
            <a:r>
              <a:rPr lang="sr-Latn-CS" sz="2000" dirty="0">
                <a:solidFill>
                  <a:srgbClr val="FFC000"/>
                </a:solidFill>
              </a:rPr>
              <a:t> Plexus celiacus</a:t>
            </a:r>
          </a:p>
          <a:p>
            <a:pPr eaLnBrk="1" hangingPunct="1">
              <a:buFont typeface="Wingdings" panose="05000000000000000000" pitchFamily="2" charset="2"/>
              <a:buNone/>
              <a:defRPr/>
            </a:pPr>
            <a:r>
              <a:rPr lang="sr-Latn-CS" sz="2000" dirty="0"/>
              <a:t>	- plexus gastric</a:t>
            </a:r>
            <a:r>
              <a:rPr lang="en-GB" sz="2000" dirty="0" err="1"/>
              <a:t>i</a:t>
            </a:r>
            <a:endParaRPr lang="sr-Latn-CS" sz="2000" dirty="0"/>
          </a:p>
          <a:p>
            <a:pPr eaLnBrk="1" hangingPunct="1">
              <a:buFont typeface="Wingdings" panose="05000000000000000000" pitchFamily="2" charset="2"/>
              <a:buNone/>
              <a:defRPr/>
            </a:pPr>
            <a:r>
              <a:rPr lang="sr-Latn-CS" sz="2000" dirty="0"/>
              <a:t>	- plexus splenicus</a:t>
            </a:r>
          </a:p>
          <a:p>
            <a:pPr eaLnBrk="1" hangingPunct="1">
              <a:buFont typeface="Wingdings" panose="05000000000000000000" pitchFamily="2" charset="2"/>
              <a:buNone/>
              <a:defRPr/>
            </a:pPr>
            <a:r>
              <a:rPr lang="sr-Latn-CS" sz="2000" dirty="0"/>
              <a:t>	- plexus hepaticus</a:t>
            </a:r>
          </a:p>
          <a:p>
            <a:pPr eaLnBrk="1" hangingPunct="1">
              <a:buFont typeface="Wingdings" panose="05000000000000000000" pitchFamily="2" charset="2"/>
              <a:buNone/>
              <a:defRPr/>
            </a:pPr>
            <a:r>
              <a:rPr lang="sr-Latn-CS" sz="2000" b="1" dirty="0">
                <a:solidFill>
                  <a:srgbClr val="FFC000"/>
                </a:solidFill>
              </a:rPr>
              <a:t>*</a:t>
            </a:r>
            <a:r>
              <a:rPr lang="sr-Latn-CS" sz="2000" dirty="0">
                <a:solidFill>
                  <a:srgbClr val="FFC000"/>
                </a:solidFill>
              </a:rPr>
              <a:t> </a:t>
            </a:r>
            <a:r>
              <a:rPr lang="en-GB" sz="2000" dirty="0">
                <a:solidFill>
                  <a:srgbClr val="FFC000"/>
                </a:solidFill>
              </a:rPr>
              <a:t>Direct branches of the anterior (left) and </a:t>
            </a:r>
          </a:p>
          <a:p>
            <a:pPr eaLnBrk="1" hangingPunct="1">
              <a:buFont typeface="Wingdings" panose="05000000000000000000" pitchFamily="2" charset="2"/>
              <a:buNone/>
              <a:defRPr/>
            </a:pPr>
            <a:r>
              <a:rPr lang="en-GB" sz="2000" dirty="0">
                <a:solidFill>
                  <a:srgbClr val="FFC000"/>
                </a:solidFill>
              </a:rPr>
              <a:t>  posterior (right) vagal trunk</a:t>
            </a:r>
            <a:endParaRPr lang="sr-Latn-CS" sz="2000" dirty="0">
              <a:solidFill>
                <a:srgbClr val="FFC000"/>
              </a:solidFill>
            </a:endParaRPr>
          </a:p>
          <a:p>
            <a:pPr eaLnBrk="1" hangingPunct="1">
              <a:defRPr/>
            </a:pPr>
            <a:endParaRPr lang="sr-Latn-CS" sz="2000" dirty="0">
              <a:solidFill>
                <a:schemeClr val="hlink"/>
              </a:solidFill>
            </a:endParaRPr>
          </a:p>
          <a:p>
            <a:pPr eaLnBrk="1" hangingPunct="1">
              <a:buFont typeface="Wingdings" panose="05000000000000000000" pitchFamily="2" charset="2"/>
              <a:buNone/>
              <a:defRPr/>
            </a:pPr>
            <a:r>
              <a:rPr lang="sr-Latn-CS" sz="2000" b="1" dirty="0">
                <a:solidFill>
                  <a:srgbClr val="FFC000"/>
                </a:solidFill>
              </a:rPr>
              <a:t>*</a:t>
            </a:r>
            <a:r>
              <a:rPr lang="sr-Latn-CS" sz="2000" dirty="0">
                <a:solidFill>
                  <a:srgbClr val="FFFFCC"/>
                </a:solidFill>
              </a:rPr>
              <a:t> </a:t>
            </a:r>
            <a:r>
              <a:rPr lang="en-GB" sz="2000" dirty="0">
                <a:solidFill>
                  <a:srgbClr val="FFFFCC"/>
                </a:solidFill>
              </a:rPr>
              <a:t>The branches of celiac plexus and vagal trunks</a:t>
            </a:r>
          </a:p>
          <a:p>
            <a:pPr eaLnBrk="1" hangingPunct="1">
              <a:buFont typeface="Wingdings" panose="05000000000000000000" pitchFamily="2" charset="2"/>
              <a:buNone/>
              <a:defRPr/>
            </a:pPr>
            <a:r>
              <a:rPr lang="en-GB" sz="2000" dirty="0">
                <a:solidFill>
                  <a:srgbClr val="FFFFCC"/>
                </a:solidFill>
              </a:rPr>
              <a:t> enter in the layers of the stomach wall and form</a:t>
            </a:r>
          </a:p>
          <a:p>
            <a:pPr eaLnBrk="1" hangingPunct="1">
              <a:buFont typeface="Wingdings" panose="05000000000000000000" pitchFamily="2" charset="2"/>
              <a:buNone/>
              <a:defRPr/>
            </a:pPr>
            <a:r>
              <a:rPr lang="en-GB" sz="2000" dirty="0">
                <a:solidFill>
                  <a:srgbClr val="FFFFCC"/>
                </a:solidFill>
              </a:rPr>
              <a:t>- muscular plexus (plexus </a:t>
            </a:r>
            <a:r>
              <a:rPr lang="en-GB" sz="2000" dirty="0" err="1">
                <a:solidFill>
                  <a:srgbClr val="FFFFCC"/>
                </a:solidFill>
              </a:rPr>
              <a:t>myentericus</a:t>
            </a:r>
            <a:r>
              <a:rPr lang="en-GB" sz="2000" dirty="0">
                <a:solidFill>
                  <a:srgbClr val="FFFFCC"/>
                </a:solidFill>
              </a:rPr>
              <a:t>) –</a:t>
            </a:r>
          </a:p>
          <a:p>
            <a:pPr eaLnBrk="1" hangingPunct="1">
              <a:buFont typeface="Wingdings" panose="05000000000000000000" pitchFamily="2" charset="2"/>
              <a:buNone/>
              <a:defRPr/>
            </a:pPr>
            <a:r>
              <a:rPr lang="en-GB" sz="2000" dirty="0">
                <a:solidFill>
                  <a:srgbClr val="FFFFCC"/>
                </a:solidFill>
              </a:rPr>
              <a:t>  nerves located in muscular layer</a:t>
            </a:r>
          </a:p>
          <a:p>
            <a:pPr eaLnBrk="1" hangingPunct="1">
              <a:buFont typeface="Wingdings" panose="05000000000000000000" pitchFamily="2" charset="2"/>
              <a:buNone/>
              <a:defRPr/>
            </a:pPr>
            <a:r>
              <a:rPr lang="en-GB" sz="2000" dirty="0">
                <a:solidFill>
                  <a:srgbClr val="FFFFCC"/>
                </a:solidFill>
              </a:rPr>
              <a:t>- </a:t>
            </a:r>
            <a:r>
              <a:rPr lang="en-GB" sz="2000" dirty="0" err="1">
                <a:solidFill>
                  <a:srgbClr val="FFFFCC"/>
                </a:solidFill>
              </a:rPr>
              <a:t>submucosus</a:t>
            </a:r>
            <a:r>
              <a:rPr lang="en-GB" sz="2000" dirty="0">
                <a:solidFill>
                  <a:srgbClr val="FFFFCC"/>
                </a:solidFill>
              </a:rPr>
              <a:t> plexus (plexus </a:t>
            </a:r>
            <a:r>
              <a:rPr lang="en-GB" sz="2000" dirty="0" err="1">
                <a:solidFill>
                  <a:srgbClr val="FFFFCC"/>
                </a:solidFill>
              </a:rPr>
              <a:t>submucosus</a:t>
            </a:r>
            <a:r>
              <a:rPr lang="en-GB" sz="2000" dirty="0">
                <a:solidFill>
                  <a:srgbClr val="FFFFCC"/>
                </a:solidFill>
              </a:rPr>
              <a:t>) –</a:t>
            </a:r>
          </a:p>
          <a:p>
            <a:pPr eaLnBrk="1" hangingPunct="1">
              <a:buFont typeface="Wingdings" panose="05000000000000000000" pitchFamily="2" charset="2"/>
              <a:buNone/>
              <a:defRPr/>
            </a:pPr>
            <a:r>
              <a:rPr lang="en-GB" sz="2000" dirty="0">
                <a:solidFill>
                  <a:srgbClr val="FFFFCC"/>
                </a:solidFill>
              </a:rPr>
              <a:t> nerves located in </a:t>
            </a:r>
            <a:r>
              <a:rPr lang="en-GB" sz="2000" dirty="0" err="1">
                <a:solidFill>
                  <a:srgbClr val="FFFFCC"/>
                </a:solidFill>
              </a:rPr>
              <a:t>submucosus</a:t>
            </a:r>
            <a:r>
              <a:rPr lang="en-GB" sz="2000" dirty="0">
                <a:solidFill>
                  <a:srgbClr val="FFFFCC"/>
                </a:solidFill>
              </a:rPr>
              <a:t> layer</a:t>
            </a:r>
          </a:p>
        </p:txBody>
      </p:sp>
      <p:pic>
        <p:nvPicPr>
          <p:cNvPr id="98308" name="Picture 2"/>
          <p:cNvPicPr>
            <a:picLocks noChangeAspect="1" noChangeArrowheads="1"/>
          </p:cNvPicPr>
          <p:nvPr/>
        </p:nvPicPr>
        <p:blipFill>
          <a:blip r:embed="rId2">
            <a:extLst>
              <a:ext uri="{28A0092B-C50C-407E-A947-70E740481C1C}">
                <a14:useLocalDpi xmlns:a14="http://schemas.microsoft.com/office/drawing/2010/main" val="0"/>
              </a:ext>
            </a:extLst>
          </a:blip>
          <a:srcRect l="28125" t="13126" r="27344" b="6250"/>
          <a:stretch>
            <a:fillRect/>
          </a:stretch>
        </p:blipFill>
        <p:spPr bwMode="auto">
          <a:xfrm>
            <a:off x="5122299" y="1772816"/>
            <a:ext cx="3914197" cy="4429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9"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7187"/>
          <a:stretch>
            <a:fillRect/>
          </a:stretch>
        </p:blipFill>
        <p:spPr bwMode="auto">
          <a:xfrm>
            <a:off x="5332559" y="2479333"/>
            <a:ext cx="3832295" cy="4394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2" name="Rectangle 2"/>
          <p:cNvSpPr>
            <a:spLocks noGrp="1" noRot="1" noChangeArrowheads="1"/>
          </p:cNvSpPr>
          <p:nvPr>
            <p:ph type="title"/>
          </p:nvPr>
        </p:nvSpPr>
        <p:spPr>
          <a:xfrm>
            <a:off x="2424425" y="116632"/>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0" y="750044"/>
            <a:ext cx="8705525" cy="6024726"/>
          </a:xfrm>
          <a:prstGeom prst="rect">
            <a:avLst/>
          </a:prstGeom>
          <a:noFill/>
        </p:spPr>
        <p:txBody>
          <a:bodyPr wrap="none">
            <a:spAutoFit/>
          </a:bodyPr>
          <a:lstStyle/>
          <a:p>
            <a:pPr algn="l"/>
            <a:r>
              <a:rPr lang="en-GB" sz="2000" b="0" i="0" dirty="0">
                <a:effectLst/>
                <a:latin typeface="+mn-lt"/>
              </a:rPr>
              <a:t>The celiac (solar) plexus is an </a:t>
            </a:r>
            <a:r>
              <a:rPr lang="en-GB" sz="2000" b="0" i="0" u="sng" dirty="0">
                <a:effectLst/>
                <a:latin typeface="+mn-lt"/>
                <a:hlinkClick r:id="rId3">
                  <a:extLst>
                    <a:ext uri="{A12FA001-AC4F-418D-AE19-62706E023703}">
                      <ahyp:hlinkClr xmlns:ahyp="http://schemas.microsoft.com/office/drawing/2018/hyperlinkcolor" val="tx"/>
                    </a:ext>
                  </a:extLst>
                </a:hlinkClick>
              </a:rPr>
              <a:t>autonomic</a:t>
            </a:r>
            <a:r>
              <a:rPr lang="en-GB" sz="2000" b="0" i="0" dirty="0">
                <a:effectLst/>
                <a:latin typeface="+mn-lt"/>
              </a:rPr>
              <a:t> nervous plexus consisting of interconnected</a:t>
            </a:r>
          </a:p>
          <a:p>
            <a:pPr algn="l"/>
            <a:r>
              <a:rPr lang="en-GB" sz="2000" b="0" i="0" dirty="0">
                <a:effectLst/>
                <a:latin typeface="+mn-lt"/>
              </a:rPr>
              <a:t>paraaortic ganglia, located around the roots of the major abdominal </a:t>
            </a:r>
            <a:r>
              <a:rPr lang="en-GB" sz="2000" b="0" i="0" u="sng" dirty="0">
                <a:effectLst/>
                <a:latin typeface="+mn-lt"/>
                <a:hlinkClick r:id="rId4">
                  <a:extLst>
                    <a:ext uri="{A12FA001-AC4F-418D-AE19-62706E023703}">
                      <ahyp:hlinkClr xmlns:ahyp="http://schemas.microsoft.com/office/drawing/2018/hyperlinkcolor" val="tx"/>
                    </a:ext>
                  </a:extLst>
                </a:hlinkClick>
              </a:rPr>
              <a:t>aorta</a:t>
            </a:r>
            <a:r>
              <a:rPr lang="en-GB" sz="2000" b="0" i="0" dirty="0">
                <a:effectLst/>
                <a:latin typeface="+mn-lt"/>
              </a:rPr>
              <a:t> branches</a:t>
            </a:r>
            <a:br>
              <a:rPr lang="en-GB" sz="2000" b="0" i="0" dirty="0">
                <a:effectLst/>
                <a:latin typeface="+mn-lt"/>
              </a:rPr>
            </a:br>
            <a:r>
              <a:rPr lang="en-GB" sz="2000" b="0" i="0" dirty="0">
                <a:effectLst/>
                <a:latin typeface="+mn-lt"/>
              </a:rPr>
              <a:t>(truncu</a:t>
            </a:r>
            <a:r>
              <a:rPr lang="en-GB" sz="2000" dirty="0">
                <a:latin typeface="+mn-lt"/>
              </a:rPr>
              <a:t>s celiacus, superior mesenteric artery and renal arteries)</a:t>
            </a:r>
            <a:r>
              <a:rPr lang="en-GB" sz="2000" b="0" i="0" dirty="0">
                <a:effectLst/>
                <a:latin typeface="+mn-lt"/>
              </a:rPr>
              <a:t>. </a:t>
            </a:r>
          </a:p>
          <a:p>
            <a:pPr algn="l"/>
            <a:r>
              <a:rPr lang="en-GB" sz="2000" b="0" i="0" dirty="0">
                <a:effectLst/>
                <a:latin typeface="+mn-lt"/>
              </a:rPr>
              <a:t>The function of the celiac plexus is to receive both </a:t>
            </a:r>
            <a:r>
              <a:rPr lang="en-GB" sz="2000" b="0" i="0" u="sng" dirty="0">
                <a:effectLst/>
                <a:latin typeface="+mn-lt"/>
                <a:hlinkClick r:id="rId5">
                  <a:extLst>
                    <a:ext uri="{A12FA001-AC4F-418D-AE19-62706E023703}">
                      <ahyp:hlinkClr xmlns:ahyp="http://schemas.microsoft.com/office/drawing/2018/hyperlinkcolor" val="tx"/>
                    </a:ext>
                  </a:extLst>
                </a:hlinkClick>
              </a:rPr>
              <a:t>parasympathetic</a:t>
            </a:r>
            <a:r>
              <a:rPr lang="en-GB" sz="2000" b="0" i="0" dirty="0">
                <a:effectLst/>
                <a:latin typeface="+mn-lt"/>
              </a:rPr>
              <a:t> and </a:t>
            </a:r>
            <a:r>
              <a:rPr lang="en-GB" sz="2000" b="0" i="0" u="sng" dirty="0">
                <a:effectLst/>
                <a:latin typeface="+mn-lt"/>
                <a:hlinkClick r:id="rId6">
                  <a:extLst>
                    <a:ext uri="{A12FA001-AC4F-418D-AE19-62706E023703}">
                      <ahyp:hlinkClr xmlns:ahyp="http://schemas.microsoft.com/office/drawing/2018/hyperlinkcolor" val="tx"/>
                    </a:ext>
                  </a:extLst>
                </a:hlinkClick>
              </a:rPr>
              <a:t>sympathetic</a:t>
            </a:r>
            <a:r>
              <a:rPr lang="en-GB" sz="2000" b="0" i="0" dirty="0">
                <a:effectLst/>
                <a:latin typeface="+mn-lt"/>
              </a:rPr>
              <a:t> </a:t>
            </a:r>
            <a:br>
              <a:rPr lang="en-GB" sz="2000" b="0" i="0" dirty="0">
                <a:effectLst/>
                <a:latin typeface="+mn-lt"/>
              </a:rPr>
            </a:br>
            <a:r>
              <a:rPr lang="en-GB" sz="2000" b="0" i="0" dirty="0">
                <a:effectLst/>
                <a:latin typeface="+mn-lt"/>
              </a:rPr>
              <a:t>inputs from the </a:t>
            </a:r>
            <a:r>
              <a:rPr lang="en-GB" sz="2000" b="0" i="0" u="sng" dirty="0" err="1">
                <a:effectLst/>
                <a:latin typeface="+mn-lt"/>
                <a:hlinkClick r:id="rId7">
                  <a:extLst>
                    <a:ext uri="{A12FA001-AC4F-418D-AE19-62706E023703}">
                      <ahyp:hlinkClr xmlns:ahyp="http://schemas.microsoft.com/office/drawing/2018/hyperlinkcolor" val="tx"/>
                    </a:ext>
                  </a:extLst>
                </a:hlinkClick>
              </a:rPr>
              <a:t>vagus</a:t>
            </a:r>
            <a:r>
              <a:rPr lang="en-GB" sz="2000" b="0" i="0" u="sng" dirty="0">
                <a:effectLst/>
                <a:latin typeface="+mn-lt"/>
                <a:hlinkClick r:id="rId7">
                  <a:extLst>
                    <a:ext uri="{A12FA001-AC4F-418D-AE19-62706E023703}">
                      <ahyp:hlinkClr xmlns:ahyp="http://schemas.microsoft.com/office/drawing/2018/hyperlinkcolor" val="tx"/>
                    </a:ext>
                  </a:extLst>
                </a:hlinkClick>
              </a:rPr>
              <a:t> (CN X)</a:t>
            </a:r>
            <a:r>
              <a:rPr lang="en-GB" sz="2000" b="0" i="0" dirty="0">
                <a:effectLst/>
                <a:latin typeface="+mn-lt"/>
              </a:rPr>
              <a:t> and splanchnic nerves, and to convey their respective </a:t>
            </a:r>
            <a:br>
              <a:rPr lang="en-GB" sz="2000" b="0" i="0" dirty="0">
                <a:effectLst/>
                <a:latin typeface="+mn-lt"/>
              </a:rPr>
            </a:br>
            <a:r>
              <a:rPr lang="en-GB" sz="2000" b="0" i="0" dirty="0">
                <a:effectLst/>
                <a:latin typeface="+mn-lt"/>
              </a:rPr>
              <a:t>postsynaptic outputs to the </a:t>
            </a:r>
            <a:r>
              <a:rPr lang="en-GB" sz="2000" b="0" i="0" u="sng" dirty="0">
                <a:effectLst/>
                <a:latin typeface="+mn-lt"/>
                <a:hlinkClick r:id="rId8">
                  <a:extLst>
                    <a:ext uri="{A12FA001-AC4F-418D-AE19-62706E023703}">
                      <ahyp:hlinkClr xmlns:ahyp="http://schemas.microsoft.com/office/drawing/2018/hyperlinkcolor" val="tx"/>
                    </a:ext>
                  </a:extLst>
                </a:hlinkClick>
              </a:rPr>
              <a:t>abdominal viscera</a:t>
            </a:r>
            <a:r>
              <a:rPr lang="en-GB" sz="2000" b="0" i="0" dirty="0">
                <a:effectLst/>
                <a:latin typeface="+mn-lt"/>
              </a:rPr>
              <a:t>. </a:t>
            </a:r>
          </a:p>
          <a:p>
            <a:pPr algn="l"/>
            <a:endParaRPr lang="en-GB" sz="2000" b="0" i="0" dirty="0">
              <a:effectLst/>
              <a:latin typeface="+mn-lt"/>
            </a:endParaRPr>
          </a:p>
          <a:p>
            <a:pPr>
              <a:spcBef>
                <a:spcPts val="600"/>
              </a:spcBef>
              <a:defRPr/>
            </a:pPr>
            <a:r>
              <a:rPr lang="en-GB" sz="2000" b="1" i="0" u="sng" dirty="0">
                <a:effectLst/>
                <a:latin typeface="+mn-lt"/>
              </a:rPr>
              <a:t>It consists of</a:t>
            </a:r>
            <a:r>
              <a:rPr lang="en-GB" sz="2000" b="1" i="0" u="sng" dirty="0">
                <a:effectLst/>
                <a:latin typeface="+mn-lt"/>
                <a:sym typeface="Wingdings" panose="05000000000000000000" pitchFamily="2" charset="2"/>
              </a:rPr>
              <a:t>:</a:t>
            </a:r>
            <a:endParaRPr lang="sr-Cyrl-RS" sz="2000" b="1" u="sng" dirty="0">
              <a:ln>
                <a:solidFill>
                  <a:srgbClr val="FFC000"/>
                </a:solidFill>
              </a:ln>
            </a:endParaRPr>
          </a:p>
          <a:p>
            <a:pPr>
              <a:spcBef>
                <a:spcPts val="600"/>
              </a:spcBef>
              <a:buFont typeface="Arial" pitchFamily="34" charset="0"/>
              <a:buChar char="•"/>
              <a:defRPr/>
            </a:pPr>
            <a:r>
              <a:rPr lang="en-GB" sz="2000" b="1" dirty="0">
                <a:ln>
                  <a:solidFill>
                    <a:srgbClr val="FFC000"/>
                  </a:solidFill>
                </a:ln>
              </a:rPr>
              <a:t> Prevertebral ganglia (paraaortic ganglia)</a:t>
            </a:r>
            <a:endParaRPr lang="sr-Cyrl-RS" sz="2000" b="1" dirty="0">
              <a:ln>
                <a:solidFill>
                  <a:srgbClr val="FFC000"/>
                </a:solidFill>
              </a:ln>
            </a:endParaRPr>
          </a:p>
          <a:p>
            <a:pPr>
              <a:spcBef>
                <a:spcPts val="600"/>
              </a:spcBef>
              <a:defRPr/>
            </a:pPr>
            <a:r>
              <a:rPr lang="sr-Latn-CS" sz="2000" b="1" dirty="0"/>
              <a:t> </a:t>
            </a:r>
            <a:r>
              <a:rPr lang="sr-Latn-CS" sz="2000" b="1" dirty="0">
                <a:solidFill>
                  <a:srgbClr val="FFC000"/>
                </a:solidFill>
              </a:rPr>
              <a:t>- </a:t>
            </a:r>
            <a:r>
              <a:rPr lang="en-GB" sz="2000" b="1" dirty="0">
                <a:solidFill>
                  <a:srgbClr val="FFC000"/>
                </a:solidFill>
              </a:rPr>
              <a:t>celiac ganglia (2)</a:t>
            </a:r>
            <a:endParaRPr lang="sr-Latn-CS" sz="2000" b="1" dirty="0">
              <a:solidFill>
                <a:srgbClr val="FFC000"/>
              </a:solidFill>
            </a:endParaRPr>
          </a:p>
          <a:p>
            <a:pPr>
              <a:spcBef>
                <a:spcPts val="600"/>
              </a:spcBef>
              <a:defRPr/>
            </a:pPr>
            <a:r>
              <a:rPr lang="sr-Latn-CS" sz="2000" b="1" dirty="0">
                <a:solidFill>
                  <a:srgbClr val="FFC000"/>
                </a:solidFill>
              </a:rPr>
              <a:t> - </a:t>
            </a:r>
            <a:r>
              <a:rPr lang="en-GB" sz="2000" b="1" dirty="0">
                <a:solidFill>
                  <a:srgbClr val="FFC000"/>
                </a:solidFill>
              </a:rPr>
              <a:t>superior mesenteric ganglion (1)</a:t>
            </a:r>
            <a:endParaRPr lang="sr-Latn-CS" sz="2000" b="1" dirty="0">
              <a:solidFill>
                <a:srgbClr val="FFC000"/>
              </a:solidFill>
            </a:endParaRPr>
          </a:p>
          <a:p>
            <a:pPr>
              <a:spcBef>
                <a:spcPts val="600"/>
              </a:spcBef>
              <a:defRPr/>
            </a:pPr>
            <a:r>
              <a:rPr lang="sr-Latn-CS" sz="2000" b="1" dirty="0">
                <a:solidFill>
                  <a:srgbClr val="FFC000"/>
                </a:solidFill>
              </a:rPr>
              <a:t> - </a:t>
            </a:r>
            <a:r>
              <a:rPr lang="en-GB" sz="2000" b="1" dirty="0" err="1">
                <a:solidFill>
                  <a:srgbClr val="FFC000"/>
                </a:solidFill>
              </a:rPr>
              <a:t>aorticorenal</a:t>
            </a:r>
            <a:r>
              <a:rPr lang="en-GB" sz="2000" b="1" dirty="0">
                <a:solidFill>
                  <a:srgbClr val="FFC000"/>
                </a:solidFill>
              </a:rPr>
              <a:t> ganglia</a:t>
            </a:r>
            <a:r>
              <a:rPr lang="sr-Latn-CS" sz="2000" b="1" dirty="0">
                <a:solidFill>
                  <a:srgbClr val="FFC000"/>
                </a:solidFill>
              </a:rPr>
              <a:t> </a:t>
            </a:r>
            <a:r>
              <a:rPr lang="en-GB" sz="2000" b="1" dirty="0">
                <a:solidFill>
                  <a:srgbClr val="FFC000"/>
                </a:solidFill>
              </a:rPr>
              <a:t>(2)</a:t>
            </a:r>
            <a:endParaRPr lang="sr-Cyrl-RS" sz="2000" b="1" dirty="0">
              <a:ln>
                <a:solidFill>
                  <a:srgbClr val="FFC000"/>
                </a:solidFill>
              </a:ln>
            </a:endParaRPr>
          </a:p>
          <a:p>
            <a:pPr>
              <a:spcBef>
                <a:spcPts val="600"/>
              </a:spcBef>
              <a:defRPr/>
            </a:pPr>
            <a:endParaRPr lang="en-GB" sz="1000" b="1" dirty="0">
              <a:ln>
                <a:solidFill>
                  <a:srgbClr val="FFC000"/>
                </a:solidFill>
              </a:ln>
            </a:endParaRPr>
          </a:p>
          <a:p>
            <a:pPr>
              <a:spcBef>
                <a:spcPts val="600"/>
              </a:spcBef>
              <a:buFont typeface="Arial" pitchFamily="34" charset="0"/>
              <a:buChar char="•"/>
              <a:defRPr/>
            </a:pPr>
            <a:r>
              <a:rPr lang="en-GB" sz="2000" b="1" dirty="0">
                <a:ln>
                  <a:solidFill>
                    <a:srgbClr val="FFC000"/>
                  </a:solidFill>
                </a:ln>
              </a:rPr>
              <a:t> Sympathetic and parasympathetic presynaptic</a:t>
            </a:r>
            <a:br>
              <a:rPr lang="en-GB" sz="2000" b="1" dirty="0">
                <a:ln>
                  <a:solidFill>
                    <a:srgbClr val="FFC000"/>
                  </a:solidFill>
                </a:ln>
              </a:rPr>
            </a:br>
            <a:r>
              <a:rPr lang="en-GB" sz="2000" b="1" dirty="0">
                <a:ln>
                  <a:solidFill>
                    <a:srgbClr val="FFC000"/>
                  </a:solidFill>
                </a:ln>
              </a:rPr>
              <a:t>  (preganglionic) </a:t>
            </a:r>
            <a:r>
              <a:rPr lang="en-GB" sz="2000" b="1" dirty="0" err="1">
                <a:ln>
                  <a:solidFill>
                    <a:srgbClr val="FFC000"/>
                  </a:solidFill>
                </a:ln>
              </a:rPr>
              <a:t>fibers</a:t>
            </a:r>
            <a:r>
              <a:rPr lang="en-GB" sz="2000" b="1" dirty="0">
                <a:ln>
                  <a:solidFill>
                    <a:srgbClr val="FFC000"/>
                  </a:solidFill>
                </a:ln>
              </a:rPr>
              <a:t> (inputs)</a:t>
            </a:r>
          </a:p>
          <a:p>
            <a:pPr>
              <a:spcBef>
                <a:spcPts val="600"/>
              </a:spcBef>
              <a:defRPr/>
            </a:pPr>
            <a:endParaRPr lang="sr-Cyrl-RS" sz="1050" b="1" u="sng" dirty="0">
              <a:ln>
                <a:solidFill>
                  <a:srgbClr val="FFC000"/>
                </a:solidFill>
              </a:ln>
            </a:endParaRPr>
          </a:p>
          <a:p>
            <a:pPr>
              <a:spcBef>
                <a:spcPts val="600"/>
              </a:spcBef>
              <a:buFont typeface="Arial" pitchFamily="34" charset="0"/>
              <a:buChar char="•"/>
              <a:defRPr/>
            </a:pPr>
            <a:r>
              <a:rPr lang="en-GB" sz="2000" b="1" dirty="0">
                <a:ln>
                  <a:solidFill>
                    <a:srgbClr val="FFC000"/>
                  </a:solidFill>
                </a:ln>
              </a:rPr>
              <a:t> Postsynaptic (postganglionic, peri-arterial) </a:t>
            </a:r>
            <a:br>
              <a:rPr lang="en-GB" sz="2000" b="1" dirty="0">
                <a:ln>
                  <a:solidFill>
                    <a:srgbClr val="FFC000"/>
                  </a:solidFill>
                </a:ln>
              </a:rPr>
            </a:br>
            <a:r>
              <a:rPr lang="en-GB" sz="2000" b="1" dirty="0">
                <a:ln>
                  <a:solidFill>
                    <a:srgbClr val="FFC000"/>
                  </a:solidFill>
                </a:ln>
              </a:rPr>
              <a:t>  plexuses (outputs)</a:t>
            </a:r>
            <a:endParaRPr lang="sr-Latn-CS" sz="2000" b="1" dirty="0"/>
          </a:p>
        </p:txBody>
      </p:sp>
      <p:sp>
        <p:nvSpPr>
          <p:cNvPr id="7" name="TextBox 6"/>
          <p:cNvSpPr txBox="1"/>
          <p:nvPr/>
        </p:nvSpPr>
        <p:spPr>
          <a:xfrm>
            <a:off x="3274907" y="5251555"/>
            <a:ext cx="248786" cy="707886"/>
          </a:xfrm>
          <a:prstGeom prst="rect">
            <a:avLst/>
          </a:prstGeom>
          <a:noFill/>
        </p:spPr>
        <p:txBody>
          <a:bodyPr wrap="none">
            <a:spAutoFit/>
          </a:bodyPr>
          <a:lstStyle/>
          <a:p>
            <a:pPr>
              <a:spcBef>
                <a:spcPts val="600"/>
              </a:spcBef>
              <a:defRPr/>
            </a:pPr>
            <a:r>
              <a:rPr lang="sr-Latn-CS" sz="2000" b="1" dirty="0"/>
              <a:t> </a:t>
            </a:r>
            <a:br>
              <a:rPr lang="sr-Latn-CS" sz="2000" dirty="0"/>
            </a:br>
            <a:endParaRPr lang="sr-Latn-CS" sz="2000" dirty="0"/>
          </a:p>
        </p:txBody>
      </p:sp>
    </p:spTree>
    <p:extLst>
      <p:ext uri="{BB962C8B-B14F-4D97-AF65-F5344CB8AC3E}">
        <p14:creationId xmlns:p14="http://schemas.microsoft.com/office/powerpoint/2010/main" val="73836261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E9B15A-48F9-AEFE-1C4E-7D684138B794}"/>
              </a:ext>
            </a:extLst>
          </p:cNvPr>
          <p:cNvSpPr txBox="1"/>
          <p:nvPr/>
        </p:nvSpPr>
        <p:spPr>
          <a:xfrm>
            <a:off x="0" y="980728"/>
            <a:ext cx="9144000" cy="5355312"/>
          </a:xfrm>
          <a:prstGeom prst="rect">
            <a:avLst/>
          </a:prstGeom>
          <a:noFill/>
        </p:spPr>
        <p:txBody>
          <a:bodyPr wrap="square" rtlCol="0">
            <a:spAutoFit/>
          </a:bodyPr>
          <a:lstStyle/>
          <a:p>
            <a:r>
              <a:rPr lang="en-GB" sz="1800" b="1" dirty="0">
                <a:ln>
                  <a:solidFill>
                    <a:srgbClr val="FFC000"/>
                  </a:solidFill>
                </a:ln>
              </a:rPr>
              <a:t>Prevertebral ganglia (paraaortic ganglia)</a:t>
            </a:r>
            <a:endParaRPr lang="sr-Cyrl-RS" sz="1800" b="1" dirty="0">
              <a:ln>
                <a:solidFill>
                  <a:srgbClr val="FFC000"/>
                </a:solidFill>
              </a:ln>
            </a:endParaRPr>
          </a:p>
          <a:p>
            <a:endParaRPr lang="en-GB" dirty="0"/>
          </a:p>
          <a:p>
            <a:r>
              <a:rPr lang="en-GB" dirty="0"/>
              <a:t>- The cell bodies of postsynaptic sympathetic neurons constitute the major prevertebral ganglia that </a:t>
            </a:r>
            <a:br>
              <a:rPr lang="en-GB" dirty="0"/>
            </a:br>
            <a:r>
              <a:rPr lang="en-GB" dirty="0"/>
              <a:t>  cluster around the roots of the major branches of the abdominal aorta: </a:t>
            </a:r>
            <a:br>
              <a:rPr lang="en-GB" dirty="0"/>
            </a:br>
            <a:r>
              <a:rPr lang="en-GB" dirty="0"/>
              <a:t>  </a:t>
            </a:r>
            <a:r>
              <a:rPr lang="en-GB" dirty="0">
                <a:solidFill>
                  <a:srgbClr val="FFFF00"/>
                </a:solidFill>
              </a:rPr>
              <a:t>- the celiac ganglia</a:t>
            </a:r>
            <a:br>
              <a:rPr lang="en-GB" dirty="0">
                <a:solidFill>
                  <a:srgbClr val="FFFF00"/>
                </a:solidFill>
              </a:rPr>
            </a:br>
            <a:r>
              <a:rPr lang="en-GB" dirty="0">
                <a:solidFill>
                  <a:srgbClr val="FFFF00"/>
                </a:solidFill>
              </a:rPr>
              <a:t>  - superior mesenteric ganglion</a:t>
            </a:r>
            <a:br>
              <a:rPr lang="en-GB" dirty="0">
                <a:solidFill>
                  <a:srgbClr val="FFFF00"/>
                </a:solidFill>
              </a:rPr>
            </a:br>
            <a:r>
              <a:rPr lang="en-GB" dirty="0">
                <a:solidFill>
                  <a:srgbClr val="FFFF00"/>
                </a:solidFill>
              </a:rPr>
              <a:t>  - </a:t>
            </a:r>
            <a:r>
              <a:rPr lang="en-GB" dirty="0" err="1">
                <a:solidFill>
                  <a:srgbClr val="FFFF00"/>
                </a:solidFill>
              </a:rPr>
              <a:t>aorticorenal</a:t>
            </a:r>
            <a:r>
              <a:rPr lang="en-GB" dirty="0">
                <a:solidFill>
                  <a:srgbClr val="FFFF00"/>
                </a:solidFill>
              </a:rPr>
              <a:t> ganglia</a:t>
            </a:r>
            <a:br>
              <a:rPr lang="en-GB" dirty="0">
                <a:solidFill>
                  <a:srgbClr val="FFFF00"/>
                </a:solidFill>
              </a:rPr>
            </a:br>
            <a:r>
              <a:rPr lang="en-GB" dirty="0"/>
              <a:t>With the exception of the innervation of the suprarenal medulla, the synapse between  presynaptic </a:t>
            </a:r>
            <a:br>
              <a:rPr lang="en-GB" dirty="0"/>
            </a:br>
            <a:r>
              <a:rPr lang="en-GB" dirty="0"/>
              <a:t>and postsynaptic sympathetic neurons occurs in the prevertebral ganglia.</a:t>
            </a:r>
          </a:p>
          <a:p>
            <a:r>
              <a:rPr lang="en-GB" dirty="0"/>
              <a:t> </a:t>
            </a:r>
          </a:p>
          <a:p>
            <a:r>
              <a:rPr lang="en-GB" dirty="0"/>
              <a:t>- </a:t>
            </a:r>
            <a:r>
              <a:rPr lang="en-GB" dirty="0">
                <a:solidFill>
                  <a:srgbClr val="FFFF00"/>
                </a:solidFill>
              </a:rPr>
              <a:t>In addition to these ganglia of celiac plexus , there is also </a:t>
            </a:r>
            <a:r>
              <a:rPr lang="en-GB" u="sng" dirty="0">
                <a:solidFill>
                  <a:srgbClr val="FFFF00"/>
                </a:solidFill>
              </a:rPr>
              <a:t>inferior mesenteric ganglia </a:t>
            </a:r>
            <a:r>
              <a:rPr lang="en-GB" dirty="0"/>
              <a:t>around the</a:t>
            </a:r>
            <a:br>
              <a:rPr lang="en-GB" dirty="0"/>
            </a:br>
            <a:r>
              <a:rPr lang="en-GB" dirty="0"/>
              <a:t>  root of the inferior mesenteric artery which get sympathetic innervation from lumbar splanchnic</a:t>
            </a:r>
            <a:br>
              <a:rPr lang="en-GB" dirty="0"/>
            </a:br>
            <a:r>
              <a:rPr lang="en-GB" dirty="0"/>
              <a:t>  nerves and parasympathetic innervation from pelvic splanchnic (parasympathetic) nerves. </a:t>
            </a:r>
          </a:p>
          <a:p>
            <a:endParaRPr lang="en-GB" dirty="0"/>
          </a:p>
          <a:p>
            <a:r>
              <a:rPr lang="en-GB" dirty="0"/>
              <a:t>- Postsynaptic sympathetic nerve </a:t>
            </a:r>
            <a:r>
              <a:rPr lang="en-GB" dirty="0" err="1"/>
              <a:t>fibers</a:t>
            </a:r>
            <a:r>
              <a:rPr lang="en-GB" dirty="0"/>
              <a:t> pass from the prevertebral ganglia to the abdominal viscera</a:t>
            </a:r>
            <a:br>
              <a:rPr lang="en-GB" dirty="0"/>
            </a:br>
            <a:r>
              <a:rPr lang="en-GB" dirty="0"/>
              <a:t>  by means of the peri-arterial plexuses associated with the branches of the abdominal aorta.</a:t>
            </a:r>
          </a:p>
          <a:p>
            <a:endParaRPr lang="en-GB" dirty="0"/>
          </a:p>
          <a:p>
            <a:r>
              <a:rPr lang="en-GB" u="sng" dirty="0"/>
              <a:t>- The nerve plexuses are mixed, shared with the parasympathetic nervous system and visceral</a:t>
            </a:r>
            <a:br>
              <a:rPr lang="en-GB" u="sng" dirty="0"/>
            </a:br>
            <a:r>
              <a:rPr lang="en-GB" u="sng" dirty="0"/>
              <a:t>  afferent </a:t>
            </a:r>
            <a:r>
              <a:rPr lang="en-GB" u="sng" dirty="0" err="1"/>
              <a:t>fibers</a:t>
            </a:r>
            <a:r>
              <a:rPr lang="en-GB" u="sng" dirty="0"/>
              <a:t> </a:t>
            </a:r>
          </a:p>
        </p:txBody>
      </p:sp>
      <p:sp>
        <p:nvSpPr>
          <p:cNvPr id="3" name="Rectangle 2">
            <a:extLst>
              <a:ext uri="{FF2B5EF4-FFF2-40B4-BE49-F238E27FC236}">
                <a16:creationId xmlns:a16="http://schemas.microsoft.com/office/drawing/2014/main" id="{C8FD6026-5613-EEAE-E6EE-C110646C5856}"/>
              </a:ext>
            </a:extLst>
          </p:cNvPr>
          <p:cNvSpPr txBox="1">
            <a:spLocks noRot="1" noChangeArrowheads="1"/>
          </p:cNvSpPr>
          <p:nvPr/>
        </p:nvSpPr>
        <p:spPr>
          <a:xfrm>
            <a:off x="2411760" y="72008"/>
            <a:ext cx="3900488" cy="548680"/>
          </a:xfrm>
          <a:prstGeom prst="rect">
            <a:avLst/>
          </a:prstGeom>
          <a:ln>
            <a:solidFill>
              <a:srgbClr val="FFC000"/>
            </a:solidFill>
          </a:ln>
        </p:spPr>
        <p:txBody>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a:lstStyle>
          <a:p>
            <a:pPr eaLnBrk="1" hangingPunct="1">
              <a:defRPr/>
            </a:pPr>
            <a:r>
              <a:rPr lang="sr-Latn-CS" sz="2800" kern="0">
                <a:solidFill>
                  <a:srgbClr val="FFC000"/>
                </a:solidFill>
              </a:rPr>
              <a:t>Plexus coeliacus</a:t>
            </a:r>
            <a:endParaRPr lang="en-US" sz="2800" kern="0" dirty="0">
              <a:solidFill>
                <a:srgbClr val="FFC000"/>
              </a:solidFill>
            </a:endParaRPr>
          </a:p>
        </p:txBody>
      </p:sp>
    </p:spTree>
    <p:extLst>
      <p:ext uri="{BB962C8B-B14F-4D97-AF65-F5344CB8AC3E}">
        <p14:creationId xmlns:p14="http://schemas.microsoft.com/office/powerpoint/2010/main" val="203125296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7200" y="274638"/>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0" y="980728"/>
            <a:ext cx="8153194" cy="5970865"/>
          </a:xfrm>
          <a:prstGeom prst="rect">
            <a:avLst/>
          </a:prstGeom>
          <a:noFill/>
        </p:spPr>
        <p:txBody>
          <a:bodyPr wrap="none">
            <a:spAutoFit/>
          </a:bodyPr>
          <a:lstStyle/>
          <a:p>
            <a:pPr>
              <a:spcBef>
                <a:spcPts val="600"/>
              </a:spcBef>
              <a:buFont typeface="Arial" pitchFamily="34" charset="0"/>
              <a:buChar char="•"/>
              <a:defRPr/>
            </a:pPr>
            <a:r>
              <a:rPr lang="en-GB" sz="2000" b="1" dirty="0">
                <a:ln>
                  <a:solidFill>
                    <a:srgbClr val="FFC000"/>
                  </a:solidFill>
                </a:ln>
              </a:rPr>
              <a:t> Sympathetic </a:t>
            </a:r>
            <a:r>
              <a:rPr lang="en-GB" sz="2000" b="1" dirty="0" err="1">
                <a:ln>
                  <a:solidFill>
                    <a:srgbClr val="FFC000"/>
                  </a:solidFill>
                </a:ln>
              </a:rPr>
              <a:t>fibers</a:t>
            </a:r>
            <a:r>
              <a:rPr lang="en-GB" sz="2000" b="1" dirty="0">
                <a:ln>
                  <a:solidFill>
                    <a:srgbClr val="FFC000"/>
                  </a:solidFill>
                </a:ln>
              </a:rPr>
              <a:t> </a:t>
            </a:r>
          </a:p>
          <a:p>
            <a:pPr>
              <a:spcBef>
                <a:spcPts val="600"/>
              </a:spcBef>
              <a:defRPr/>
            </a:pPr>
            <a:r>
              <a:rPr lang="sr-Latn-CS" sz="2000" b="1" dirty="0"/>
              <a:t> </a:t>
            </a:r>
          </a:p>
          <a:p>
            <a:pPr>
              <a:spcBef>
                <a:spcPts val="600"/>
              </a:spcBef>
              <a:defRPr/>
            </a:pPr>
            <a:r>
              <a:rPr lang="sr-Latn-CS" sz="2000" b="1" dirty="0">
                <a:solidFill>
                  <a:srgbClr val="FFC000"/>
                </a:solidFill>
              </a:rPr>
              <a:t>- n. </a:t>
            </a:r>
            <a:r>
              <a:rPr lang="sr-Latn-CS" sz="2000" b="1" dirty="0" err="1">
                <a:solidFill>
                  <a:srgbClr val="FFC000"/>
                </a:solidFill>
              </a:rPr>
              <a:t>splanchnicus</a:t>
            </a:r>
            <a:r>
              <a:rPr lang="sr-Latn-CS" sz="2000" b="1" dirty="0">
                <a:solidFill>
                  <a:srgbClr val="FFC000"/>
                </a:solidFill>
              </a:rPr>
              <a:t> major</a:t>
            </a:r>
            <a:r>
              <a:rPr lang="en-GB" sz="2000" b="1" dirty="0">
                <a:solidFill>
                  <a:srgbClr val="FFC000"/>
                </a:solidFill>
              </a:rPr>
              <a:t> (greater splanchnic nerve) </a:t>
            </a:r>
            <a:br>
              <a:rPr lang="sr-Latn-CS" sz="2000" dirty="0"/>
            </a:br>
            <a:r>
              <a:rPr lang="sr-Latn-CS" sz="2000" dirty="0"/>
              <a:t>        </a:t>
            </a:r>
            <a:r>
              <a:rPr lang="en-GB" sz="1800" dirty="0"/>
              <a:t>- from 5. – 9. / 10. </a:t>
            </a:r>
            <a:r>
              <a:rPr lang="en-GB" sz="1800" dirty="0" err="1"/>
              <a:t>torachic</a:t>
            </a:r>
            <a:r>
              <a:rPr lang="en-GB" sz="1800" dirty="0"/>
              <a:t> ganglia of SY trunk</a:t>
            </a:r>
            <a:br>
              <a:rPr lang="sr-Latn-CS" dirty="0"/>
            </a:br>
            <a:r>
              <a:rPr lang="sr-Latn-CS" dirty="0"/>
              <a:t>         -  </a:t>
            </a:r>
            <a:r>
              <a:rPr lang="en-GB" dirty="0"/>
              <a:t>to </a:t>
            </a:r>
            <a:r>
              <a:rPr lang="sr-Latn-CS" dirty="0" err="1"/>
              <a:t>gang</a:t>
            </a:r>
            <a:r>
              <a:rPr lang="sr-Latn-CS" dirty="0"/>
              <a:t>. </a:t>
            </a:r>
            <a:r>
              <a:rPr lang="sr-Latn-CS" dirty="0" err="1"/>
              <a:t>coelica</a:t>
            </a:r>
            <a:r>
              <a:rPr lang="sr-Latn-CS" dirty="0"/>
              <a:t> </a:t>
            </a:r>
            <a:r>
              <a:rPr lang="en-GB" dirty="0"/>
              <a:t>and</a:t>
            </a:r>
            <a:r>
              <a:rPr lang="sr-Latn-CS" dirty="0"/>
              <a:t> </a:t>
            </a:r>
            <a:r>
              <a:rPr lang="sr-Latn-CS" dirty="0" err="1"/>
              <a:t>gang</a:t>
            </a:r>
            <a:r>
              <a:rPr lang="en-GB" dirty="0" err="1"/>
              <a:t>lio</a:t>
            </a:r>
            <a:r>
              <a:rPr lang="sr-Latn-CS" dirty="0"/>
              <a:t> </a:t>
            </a:r>
            <a:r>
              <a:rPr lang="sr-Latn-CS" dirty="0" err="1"/>
              <a:t>mes</a:t>
            </a:r>
            <a:r>
              <a:rPr lang="en-GB" dirty="0" err="1"/>
              <a:t>entericum</a:t>
            </a:r>
            <a:r>
              <a:rPr lang="en-GB" dirty="0"/>
              <a:t> </a:t>
            </a:r>
            <a:r>
              <a:rPr lang="sr-Latn-CS" dirty="0" err="1"/>
              <a:t>sup</a:t>
            </a:r>
            <a:r>
              <a:rPr lang="en-GB" dirty="0" err="1"/>
              <a:t>erius</a:t>
            </a:r>
            <a:endParaRPr lang="en-GB" sz="2000" dirty="0"/>
          </a:p>
          <a:p>
            <a:pPr>
              <a:spcBef>
                <a:spcPts val="600"/>
              </a:spcBef>
              <a:defRPr/>
            </a:pPr>
            <a:r>
              <a:rPr lang="sr-Latn-CS" sz="2000" b="1" dirty="0"/>
              <a:t>- </a:t>
            </a:r>
            <a:r>
              <a:rPr lang="sr-Latn-CS" sz="2000" b="1" dirty="0">
                <a:solidFill>
                  <a:srgbClr val="FFC000"/>
                </a:solidFill>
              </a:rPr>
              <a:t>n. </a:t>
            </a:r>
            <a:r>
              <a:rPr lang="sr-Latn-CS" sz="2000" b="1" dirty="0" err="1">
                <a:solidFill>
                  <a:srgbClr val="FFC000"/>
                </a:solidFill>
              </a:rPr>
              <a:t>splanchnicus</a:t>
            </a:r>
            <a:r>
              <a:rPr lang="sr-Latn-CS" sz="2000" b="1" dirty="0">
                <a:solidFill>
                  <a:srgbClr val="FFC000"/>
                </a:solidFill>
              </a:rPr>
              <a:t> </a:t>
            </a:r>
            <a:r>
              <a:rPr lang="sr-Latn-CS" sz="2000" b="1" dirty="0" err="1">
                <a:solidFill>
                  <a:srgbClr val="FFC000"/>
                </a:solidFill>
              </a:rPr>
              <a:t>minor</a:t>
            </a:r>
            <a:r>
              <a:rPr lang="en-GB" sz="2000" b="1" dirty="0">
                <a:solidFill>
                  <a:srgbClr val="FFC000"/>
                </a:solidFill>
              </a:rPr>
              <a:t> (lesser splanchnic nerve) </a:t>
            </a:r>
            <a:br>
              <a:rPr lang="sr-Latn-CS" sz="2000" dirty="0"/>
            </a:br>
            <a:r>
              <a:rPr lang="sr-Latn-CS" sz="2000" dirty="0"/>
              <a:t>          </a:t>
            </a:r>
            <a:r>
              <a:rPr lang="sr-Latn-CS" dirty="0"/>
              <a:t>- </a:t>
            </a:r>
            <a:r>
              <a:rPr lang="en-GB" dirty="0"/>
              <a:t>from</a:t>
            </a:r>
            <a:r>
              <a:rPr lang="sr-Cyrl-CS" dirty="0"/>
              <a:t> </a:t>
            </a:r>
            <a:r>
              <a:rPr lang="sr-Latn-CS" dirty="0"/>
              <a:t>10. </a:t>
            </a:r>
            <a:r>
              <a:rPr lang="en-GB" dirty="0"/>
              <a:t>and</a:t>
            </a:r>
            <a:r>
              <a:rPr lang="sr-Latn-CS" dirty="0"/>
              <a:t> 11. </a:t>
            </a:r>
            <a:r>
              <a:rPr lang="en-GB" sz="1800" dirty="0" err="1"/>
              <a:t>torachic</a:t>
            </a:r>
            <a:r>
              <a:rPr lang="en-GB" sz="1800" dirty="0"/>
              <a:t> ganglia of SY trunk</a:t>
            </a:r>
            <a:br>
              <a:rPr lang="sr-Latn-CS" dirty="0"/>
            </a:br>
            <a:r>
              <a:rPr lang="sr-Latn-CS" dirty="0"/>
              <a:t>          </a:t>
            </a:r>
            <a:r>
              <a:rPr lang="en-GB" dirty="0"/>
              <a:t> </a:t>
            </a:r>
            <a:r>
              <a:rPr lang="sr-Latn-CS" dirty="0"/>
              <a:t>- </a:t>
            </a:r>
            <a:r>
              <a:rPr lang="en-GB" dirty="0"/>
              <a:t>to</a:t>
            </a:r>
            <a:r>
              <a:rPr lang="sr-Latn-CS" dirty="0"/>
              <a:t> ganglia </a:t>
            </a:r>
            <a:r>
              <a:rPr lang="sr-Latn-CS" dirty="0" err="1"/>
              <a:t>aorticorenalia</a:t>
            </a:r>
            <a:r>
              <a:rPr lang="sr-Latn-CS" dirty="0"/>
              <a:t> </a:t>
            </a:r>
            <a:r>
              <a:rPr lang="en-GB" dirty="0"/>
              <a:t>and</a:t>
            </a:r>
            <a:r>
              <a:rPr lang="sr-Cyrl-CS" dirty="0"/>
              <a:t> </a:t>
            </a:r>
            <a:r>
              <a:rPr lang="sr-Latn-CS" dirty="0" err="1"/>
              <a:t>plex</a:t>
            </a:r>
            <a:r>
              <a:rPr lang="en-GB" dirty="0"/>
              <a:t>us</a:t>
            </a:r>
            <a:r>
              <a:rPr lang="sr-Latn-CS" dirty="0"/>
              <a:t> suprarenalis</a:t>
            </a:r>
            <a:br>
              <a:rPr lang="sr-Latn-CS" sz="2000" dirty="0"/>
            </a:br>
            <a:r>
              <a:rPr lang="sr-Latn-CS" sz="2000" dirty="0"/>
              <a:t>- </a:t>
            </a:r>
            <a:r>
              <a:rPr lang="sr-Latn-CS" sz="2000" b="1" dirty="0">
                <a:solidFill>
                  <a:srgbClr val="FFC000"/>
                </a:solidFill>
              </a:rPr>
              <a:t>n. </a:t>
            </a:r>
            <a:r>
              <a:rPr lang="sr-Latn-CS" sz="2000" b="1" dirty="0" err="1">
                <a:solidFill>
                  <a:srgbClr val="FFC000"/>
                </a:solidFill>
              </a:rPr>
              <a:t>splanchnicus</a:t>
            </a:r>
            <a:r>
              <a:rPr lang="sr-Latn-CS" sz="2000" b="1" dirty="0">
                <a:solidFill>
                  <a:srgbClr val="FFC000"/>
                </a:solidFill>
              </a:rPr>
              <a:t> </a:t>
            </a:r>
            <a:r>
              <a:rPr lang="sr-Latn-CS" sz="2000" b="1" dirty="0" err="1">
                <a:solidFill>
                  <a:srgbClr val="FFC000"/>
                </a:solidFill>
              </a:rPr>
              <a:t>imus</a:t>
            </a:r>
            <a:r>
              <a:rPr lang="en-GB" sz="2000" b="1" dirty="0">
                <a:solidFill>
                  <a:srgbClr val="FFC000"/>
                </a:solidFill>
              </a:rPr>
              <a:t> (least splanchnic nerve) </a:t>
            </a:r>
            <a:endParaRPr lang="sr-Latn-CS" sz="2000" b="1" dirty="0">
              <a:solidFill>
                <a:srgbClr val="FFC000"/>
              </a:solidFill>
            </a:endParaRPr>
          </a:p>
          <a:p>
            <a:pPr>
              <a:spcBef>
                <a:spcPts val="600"/>
              </a:spcBef>
              <a:defRPr/>
            </a:pPr>
            <a:r>
              <a:rPr lang="sr-Latn-CS" dirty="0"/>
              <a:t>          - </a:t>
            </a:r>
            <a:r>
              <a:rPr lang="en-GB" dirty="0"/>
              <a:t>from </a:t>
            </a:r>
            <a:r>
              <a:rPr lang="sr-Latn-CS" dirty="0"/>
              <a:t>12. </a:t>
            </a:r>
            <a:r>
              <a:rPr lang="en-GB" dirty="0"/>
              <a:t>thoracic ganglion of SY trunk</a:t>
            </a:r>
            <a:br>
              <a:rPr lang="sr-Latn-CS" dirty="0"/>
            </a:br>
            <a:r>
              <a:rPr lang="sr-Latn-CS" dirty="0"/>
              <a:t>          - </a:t>
            </a:r>
            <a:r>
              <a:rPr lang="en-GB" dirty="0"/>
              <a:t>to</a:t>
            </a:r>
            <a:r>
              <a:rPr lang="sr-Latn-CS" dirty="0"/>
              <a:t> ganglia </a:t>
            </a:r>
            <a:r>
              <a:rPr lang="sr-Latn-CS" dirty="0" err="1"/>
              <a:t>aorticorenalia</a:t>
            </a:r>
            <a:r>
              <a:rPr lang="sr-Latn-CS" dirty="0"/>
              <a:t> </a:t>
            </a:r>
            <a:endParaRPr lang="en-GB" dirty="0"/>
          </a:p>
          <a:p>
            <a:pPr>
              <a:spcBef>
                <a:spcPts val="600"/>
              </a:spcBef>
              <a:defRPr/>
            </a:pPr>
            <a:r>
              <a:rPr lang="sr-Latn-CS" sz="2000" dirty="0">
                <a:ln>
                  <a:solidFill>
                    <a:srgbClr val="FFC000"/>
                  </a:solidFill>
                </a:ln>
              </a:rPr>
              <a:t> - n</a:t>
            </a:r>
            <a:r>
              <a:rPr lang="en-GB" sz="2000" dirty="0">
                <a:ln>
                  <a:solidFill>
                    <a:srgbClr val="FFC000"/>
                  </a:solidFill>
                </a:ln>
              </a:rPr>
              <a:t>n</a:t>
            </a:r>
            <a:r>
              <a:rPr lang="sr-Latn-CS" sz="2000" dirty="0">
                <a:ln>
                  <a:solidFill>
                    <a:srgbClr val="FFC000"/>
                  </a:solidFill>
                </a:ln>
              </a:rPr>
              <a:t>. </a:t>
            </a:r>
            <a:r>
              <a:rPr lang="sr-Latn-CS" sz="2000" dirty="0" err="1">
                <a:ln>
                  <a:solidFill>
                    <a:srgbClr val="FFC000"/>
                  </a:solidFill>
                </a:ln>
              </a:rPr>
              <a:t>splanchnic</a:t>
            </a:r>
            <a:r>
              <a:rPr lang="en-GB" sz="2000" dirty="0" err="1">
                <a:ln>
                  <a:solidFill>
                    <a:srgbClr val="FFC000"/>
                  </a:solidFill>
                </a:ln>
              </a:rPr>
              <a:t>i</a:t>
            </a:r>
            <a:r>
              <a:rPr lang="sr-Latn-CS" sz="2000" dirty="0">
                <a:ln>
                  <a:solidFill>
                    <a:srgbClr val="FFC000"/>
                  </a:solidFill>
                </a:ln>
              </a:rPr>
              <a:t> </a:t>
            </a:r>
            <a:r>
              <a:rPr lang="sr-Latn-CS" sz="2000" dirty="0" err="1">
                <a:ln>
                  <a:solidFill>
                    <a:srgbClr val="FFC000"/>
                  </a:solidFill>
                </a:ln>
              </a:rPr>
              <a:t>lumbal</a:t>
            </a:r>
            <a:r>
              <a:rPr lang="en-GB" sz="2000" dirty="0">
                <a:ln>
                  <a:solidFill>
                    <a:srgbClr val="FFC000"/>
                  </a:solidFill>
                </a:ln>
              </a:rPr>
              <a:t>es (lumbar splanchnic </a:t>
            </a:r>
            <a:r>
              <a:rPr lang="en-GB" sz="2000" dirty="0" err="1">
                <a:ln>
                  <a:solidFill>
                    <a:srgbClr val="FFC000"/>
                  </a:solidFill>
                </a:ln>
              </a:rPr>
              <a:t>nn</a:t>
            </a:r>
            <a:r>
              <a:rPr lang="en-GB" sz="2000" dirty="0">
                <a:ln>
                  <a:solidFill>
                    <a:srgbClr val="FFC000"/>
                  </a:solidFill>
                </a:ln>
              </a:rPr>
              <a:t>.)  </a:t>
            </a:r>
            <a:br>
              <a:rPr lang="sr-Latn-CS" sz="2000" dirty="0">
                <a:ln>
                  <a:solidFill>
                    <a:srgbClr val="FFC000"/>
                  </a:solidFill>
                </a:ln>
              </a:rPr>
            </a:br>
            <a:r>
              <a:rPr lang="sr-Latn-CS" dirty="0">
                <a:ln>
                  <a:solidFill>
                    <a:srgbClr val="FFC000"/>
                  </a:solidFill>
                </a:ln>
              </a:rPr>
              <a:t>         </a:t>
            </a:r>
            <a:r>
              <a:rPr lang="sr-Latn-CS" dirty="0"/>
              <a:t>- </a:t>
            </a:r>
            <a:r>
              <a:rPr lang="en-GB" dirty="0"/>
              <a:t>from the</a:t>
            </a:r>
            <a:r>
              <a:rPr lang="sr-Latn-CS" dirty="0"/>
              <a:t> </a:t>
            </a:r>
            <a:r>
              <a:rPr lang="en-GB" dirty="0"/>
              <a:t>lumbar ganglia of SY trunk</a:t>
            </a:r>
            <a:endParaRPr lang="sr-Latn-CS" dirty="0"/>
          </a:p>
          <a:p>
            <a:pPr>
              <a:spcBef>
                <a:spcPts val="600"/>
              </a:spcBef>
              <a:defRPr/>
            </a:pPr>
            <a:r>
              <a:rPr lang="sr-Latn-CS" dirty="0"/>
              <a:t>         - </a:t>
            </a:r>
            <a:r>
              <a:rPr lang="en-GB" dirty="0"/>
              <a:t>to</a:t>
            </a:r>
            <a:r>
              <a:rPr lang="sr-Latn-CS" dirty="0"/>
              <a:t> plexus </a:t>
            </a:r>
            <a:r>
              <a:rPr lang="sr-Latn-CS" dirty="0" err="1"/>
              <a:t>coeliacus</a:t>
            </a:r>
            <a:r>
              <a:rPr lang="sr-Latn-CS" dirty="0"/>
              <a:t> </a:t>
            </a:r>
            <a:r>
              <a:rPr lang="en-GB" dirty="0"/>
              <a:t>and</a:t>
            </a:r>
            <a:r>
              <a:rPr lang="sr-Latn-CS" dirty="0"/>
              <a:t> plexus intermesentericus</a:t>
            </a:r>
          </a:p>
          <a:p>
            <a:r>
              <a:rPr lang="sr-Latn-CS" sz="2000" b="1" dirty="0">
                <a:solidFill>
                  <a:srgbClr val="FFC000"/>
                </a:solidFill>
              </a:rPr>
              <a:t> - </a:t>
            </a:r>
            <a:r>
              <a:rPr lang="en-GB" sz="2000" b="1" dirty="0">
                <a:solidFill>
                  <a:srgbClr val="FFC000"/>
                </a:solidFill>
              </a:rPr>
              <a:t>branches of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aorticus</a:t>
            </a:r>
            <a:r>
              <a:rPr lang="sr-Latn-CS" sz="2000" b="1" dirty="0">
                <a:solidFill>
                  <a:srgbClr val="FFC000"/>
                </a:solidFill>
              </a:rPr>
              <a:t> </a:t>
            </a:r>
            <a:r>
              <a:rPr lang="sr-Latn-CS" sz="2000" b="1" dirty="0" err="1">
                <a:solidFill>
                  <a:srgbClr val="FFC000"/>
                </a:solidFill>
              </a:rPr>
              <a:t>abdominalis</a:t>
            </a:r>
            <a:br>
              <a:rPr lang="en-GB" sz="2000" b="1" dirty="0">
                <a:solidFill>
                  <a:srgbClr val="FFC000"/>
                </a:solidFill>
              </a:rPr>
            </a:br>
            <a:br>
              <a:rPr lang="en-GB" sz="2000" b="1" dirty="0">
                <a:solidFill>
                  <a:srgbClr val="FFC000"/>
                </a:solidFill>
              </a:rPr>
            </a:br>
            <a:r>
              <a:rPr lang="en-GB" sz="2000" dirty="0">
                <a:solidFill>
                  <a:srgbClr val="92D050"/>
                </a:solidFill>
              </a:rPr>
              <a:t>Splanchnic nerves also convey visceral afferent </a:t>
            </a:r>
            <a:r>
              <a:rPr lang="en-GB" sz="2000" dirty="0" err="1">
                <a:solidFill>
                  <a:srgbClr val="92D050"/>
                </a:solidFill>
              </a:rPr>
              <a:t>fibers</a:t>
            </a:r>
            <a:r>
              <a:rPr lang="en-GB" sz="2000" dirty="0">
                <a:solidFill>
                  <a:srgbClr val="92D050"/>
                </a:solidFill>
              </a:rPr>
              <a:t>, which are not part of the </a:t>
            </a:r>
            <a:br>
              <a:rPr lang="en-GB" sz="2000" dirty="0">
                <a:solidFill>
                  <a:srgbClr val="92D050"/>
                </a:solidFill>
              </a:rPr>
            </a:br>
            <a:r>
              <a:rPr lang="en-GB" sz="2000" dirty="0">
                <a:solidFill>
                  <a:srgbClr val="92D050"/>
                </a:solidFill>
              </a:rPr>
              <a:t>autonomic nervous system.</a:t>
            </a:r>
          </a:p>
        </p:txBody>
      </p:sp>
      <p:sp>
        <p:nvSpPr>
          <p:cNvPr id="103428" name="TextBox 7"/>
          <p:cNvSpPr txBox="1">
            <a:spLocks noChangeArrowheads="1"/>
          </p:cNvSpPr>
          <p:nvPr/>
        </p:nvSpPr>
        <p:spPr bwMode="auto">
          <a:xfrm>
            <a:off x="4932040" y="3994150"/>
            <a:ext cx="432259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1800" b="1" dirty="0"/>
              <a:t>Sympathetic innervation of abdomen is</a:t>
            </a:r>
            <a:br>
              <a:rPr lang="en-GB" sz="1800" b="1" dirty="0"/>
            </a:br>
            <a:r>
              <a:rPr lang="en-GB" sz="1800" b="1" dirty="0"/>
              <a:t>primarily involved in:</a:t>
            </a:r>
            <a:br>
              <a:rPr lang="en-GB" sz="1800" b="1" dirty="0"/>
            </a:br>
            <a:r>
              <a:rPr lang="en-GB" sz="1800" b="1" dirty="0"/>
              <a:t>   </a:t>
            </a:r>
            <a:r>
              <a:rPr lang="en-GB" sz="1800" b="1" i="1" dirty="0"/>
              <a:t>- </a:t>
            </a:r>
            <a:r>
              <a:rPr lang="en-GB" sz="1800" b="1" i="1" dirty="0" err="1"/>
              <a:t>vasocontriction</a:t>
            </a:r>
            <a:r>
              <a:rPr lang="en-GB" sz="1800" b="1" i="1" dirty="0"/>
              <a:t> of abdominal blood </a:t>
            </a:r>
            <a:br>
              <a:rPr lang="en-GB" sz="1800" b="1" i="1" dirty="0"/>
            </a:br>
            <a:r>
              <a:rPr lang="en-GB" sz="1800" b="1" i="1" dirty="0"/>
              <a:t>     vessels</a:t>
            </a:r>
            <a:r>
              <a:rPr lang="en-GB" sz="1800" b="1" dirty="0"/>
              <a:t> </a:t>
            </a:r>
            <a:r>
              <a:rPr lang="en-GB" sz="1800" b="1" i="1" dirty="0"/>
              <a:t>and slower function of organs</a:t>
            </a:r>
          </a:p>
          <a:p>
            <a:pPr>
              <a:spcBef>
                <a:spcPct val="0"/>
              </a:spcBef>
              <a:buClrTx/>
              <a:buSzTx/>
              <a:buFontTx/>
              <a:buNone/>
            </a:pPr>
            <a:r>
              <a:rPr lang="en-GB" sz="1800" b="1" i="1" dirty="0"/>
              <a:t>   - inhibits (slow down or stop) peristalsis</a:t>
            </a:r>
          </a:p>
          <a:p>
            <a:pPr>
              <a:spcBef>
                <a:spcPct val="0"/>
              </a:spcBef>
              <a:buClrTx/>
              <a:buSzTx/>
              <a:buFontTx/>
              <a:buNone/>
            </a:pPr>
            <a:r>
              <a:rPr lang="en-GB" sz="1800" b="1" i="1" dirty="0"/>
              <a:t>   - contraction of sphincters in abdominal</a:t>
            </a:r>
            <a:br>
              <a:rPr lang="en-GB" sz="1800" b="1" i="1" dirty="0"/>
            </a:br>
            <a:r>
              <a:rPr lang="en-GB" sz="1800" b="1" i="1" dirty="0"/>
              <a:t>      part of gastrointestinal system</a:t>
            </a:r>
            <a:br>
              <a:rPr lang="en-GB" sz="1800" b="1" i="1" dirty="0"/>
            </a:br>
            <a:r>
              <a:rPr lang="en-GB" sz="1800" b="1" i="1" dirty="0"/>
              <a:t>   - contraction of sphincters of </a:t>
            </a:r>
            <a:r>
              <a:rPr lang="en-GB" sz="1800" b="1" i="1" dirty="0" err="1"/>
              <a:t>bille</a:t>
            </a:r>
            <a:r>
              <a:rPr lang="en-GB" sz="1800" b="1" i="1" dirty="0"/>
              <a:t> ducts</a:t>
            </a:r>
          </a:p>
        </p:txBody>
      </p:sp>
      <p:pic>
        <p:nvPicPr>
          <p:cNvPr id="103429"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7187"/>
          <a:stretch>
            <a:fillRect/>
          </a:stretch>
        </p:blipFill>
        <p:spPr bwMode="auto">
          <a:xfrm>
            <a:off x="5661025" y="0"/>
            <a:ext cx="3482975" cy="399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663826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idx="4294967295"/>
          </p:nvPr>
        </p:nvSpPr>
        <p:spPr>
          <a:xfrm>
            <a:off x="428625" y="0"/>
            <a:ext cx="8229600" cy="1143000"/>
          </a:xfrm>
        </p:spPr>
        <p:txBody>
          <a:bodyPr/>
          <a:lstStyle/>
          <a:p>
            <a:pPr eaLnBrk="1" hangingPunct="1"/>
            <a:r>
              <a:rPr lang="en-GB" altLang="en-US" sz="3600" b="1" dirty="0">
                <a:solidFill>
                  <a:srgbClr val="FFFF00"/>
                </a:solidFill>
                <a:latin typeface="Book Antiqua" panose="02040602050305030304" pitchFamily="18" charset="0"/>
              </a:rPr>
              <a:t>TRUNCUS SYMPATHICUS</a:t>
            </a:r>
            <a:br>
              <a:rPr lang="en-GB" altLang="en-US" sz="3600" b="1" dirty="0">
                <a:solidFill>
                  <a:srgbClr val="FFFF00"/>
                </a:solidFill>
                <a:latin typeface="Book Antiqua" panose="02040602050305030304" pitchFamily="18" charset="0"/>
              </a:rPr>
            </a:br>
            <a:r>
              <a:rPr lang="en-GB" altLang="en-US" sz="3600" b="1" dirty="0">
                <a:solidFill>
                  <a:srgbClr val="FFFF00"/>
                </a:solidFill>
                <a:latin typeface="Book Antiqua" panose="02040602050305030304" pitchFamily="18" charset="0"/>
              </a:rPr>
              <a:t>SYMPATHETIC TRUNK</a:t>
            </a:r>
            <a:endParaRPr lang="sr-Latn-CS" altLang="en-US" sz="3600" b="1" dirty="0">
              <a:solidFill>
                <a:srgbClr val="FFFF00"/>
              </a:solidFill>
              <a:latin typeface="Book Antiqua" panose="02040602050305030304" pitchFamily="18" charset="0"/>
            </a:endParaRPr>
          </a:p>
        </p:txBody>
      </p:sp>
      <p:sp>
        <p:nvSpPr>
          <p:cNvPr id="64515" name="Content Placeholder 8"/>
          <p:cNvSpPr>
            <a:spLocks noGrp="1"/>
          </p:cNvSpPr>
          <p:nvPr>
            <p:ph sz="half" idx="4294967295"/>
          </p:nvPr>
        </p:nvSpPr>
        <p:spPr>
          <a:xfrm>
            <a:off x="107504" y="1281906"/>
            <a:ext cx="4857750" cy="3357562"/>
          </a:xfrm>
        </p:spPr>
        <p:txBody>
          <a:bodyPr/>
          <a:lstStyle/>
          <a:p>
            <a:pPr eaLnBrk="1" hangingPunct="1"/>
            <a:r>
              <a:rPr lang="sr-Latn-CS" altLang="en-US" sz="2000" b="1" dirty="0">
                <a:solidFill>
                  <a:srgbClr val="FFFF00"/>
                </a:solidFill>
                <a:latin typeface="Book Antiqua" panose="02040602050305030304" pitchFamily="18" charset="0"/>
              </a:rPr>
              <a:t>Ganglia trunci sympathetici</a:t>
            </a:r>
            <a:br>
              <a:rPr lang="sr-Latn-CS" altLang="en-US" sz="2000" b="1" dirty="0">
                <a:latin typeface="Book Antiqua" panose="02040602050305030304" pitchFamily="18" charset="0"/>
              </a:rPr>
            </a:br>
            <a:r>
              <a:rPr lang="en-GB" altLang="en-US" sz="2000" b="1" dirty="0">
                <a:solidFill>
                  <a:srgbClr val="FFFF00"/>
                </a:solidFill>
                <a:latin typeface="Book Antiqua" panose="02040602050305030304" pitchFamily="18" charset="0"/>
              </a:rPr>
              <a:t>(ganglia of sympathetic trunk)</a:t>
            </a:r>
            <a:endParaRPr lang="sr-Latn-CS" altLang="en-US" sz="2000" b="1" dirty="0">
              <a:solidFill>
                <a:srgbClr val="FFFF00"/>
              </a:solidFill>
              <a:latin typeface="Book Antiqua" panose="02040602050305030304" pitchFamily="18" charset="0"/>
            </a:endParaRPr>
          </a:p>
          <a:p>
            <a:pPr eaLnBrk="1" hangingPunct="1"/>
            <a:r>
              <a:rPr lang="sr-Latn-CS" altLang="en-US" sz="2000" b="1" dirty="0">
                <a:latin typeface="Book Antiqua" panose="02040602050305030304" pitchFamily="18" charset="0"/>
              </a:rPr>
              <a:t>- ganglion cervicale superius</a:t>
            </a:r>
            <a:br>
              <a:rPr lang="sr-Latn-CS" altLang="en-US" sz="2000" b="1" dirty="0">
                <a:latin typeface="Book Antiqua" panose="02040602050305030304" pitchFamily="18" charset="0"/>
              </a:rPr>
            </a:br>
            <a:r>
              <a:rPr lang="sr-Latn-CS" altLang="en-US" sz="2000" b="1" dirty="0">
                <a:latin typeface="Book Antiqua" panose="02040602050305030304" pitchFamily="18" charset="0"/>
              </a:rPr>
              <a:t>- ganglion cervicale medium</a:t>
            </a:r>
            <a:br>
              <a:rPr lang="sr-Latn-CS" altLang="en-US" sz="2000" b="1" dirty="0">
                <a:latin typeface="Book Antiqua" panose="02040602050305030304" pitchFamily="18" charset="0"/>
              </a:rPr>
            </a:br>
            <a:r>
              <a:rPr lang="sr-Latn-CS" altLang="en-US" sz="2000" b="1" dirty="0">
                <a:latin typeface="Book Antiqua" panose="02040602050305030304" pitchFamily="18" charset="0"/>
              </a:rPr>
              <a:t>- ganglion cervicale inferius</a:t>
            </a:r>
            <a:br>
              <a:rPr lang="sr-Latn-CS" altLang="en-US" sz="2000" b="1" dirty="0">
                <a:latin typeface="Book Antiqua" panose="02040602050305030304" pitchFamily="18" charset="0"/>
              </a:rPr>
            </a:br>
            <a:r>
              <a:rPr lang="sr-Latn-CS" altLang="en-US" sz="2000" b="1" dirty="0">
                <a:latin typeface="Book Antiqua" panose="02040602050305030304" pitchFamily="18" charset="0"/>
              </a:rPr>
              <a:t>-----------------------------------------</a:t>
            </a:r>
          </a:p>
          <a:p>
            <a:pPr eaLnBrk="1" hangingPunct="1">
              <a:buFontTx/>
              <a:buNone/>
            </a:pPr>
            <a:r>
              <a:rPr lang="sr-Latn-CS" altLang="en-US" sz="2000" b="1" dirty="0">
                <a:latin typeface="Book Antiqua" panose="02040602050305030304" pitchFamily="18" charset="0"/>
              </a:rPr>
              <a:t>	- ganglia thoracica (10-12)</a:t>
            </a:r>
          </a:p>
          <a:p>
            <a:pPr eaLnBrk="1" hangingPunct="1">
              <a:buFontTx/>
              <a:buNone/>
            </a:pPr>
            <a:r>
              <a:rPr lang="sr-Latn-CS" altLang="en-US" sz="2000" b="1" dirty="0">
                <a:latin typeface="Book Antiqua" panose="02040602050305030304" pitchFamily="18" charset="0"/>
              </a:rPr>
              <a:t>	- ganglia lumbalia (5)</a:t>
            </a:r>
          </a:p>
          <a:p>
            <a:pPr eaLnBrk="1" hangingPunct="1">
              <a:buFontTx/>
              <a:buNone/>
            </a:pPr>
            <a:r>
              <a:rPr lang="sr-Latn-CS" altLang="en-US" sz="2000" b="1" dirty="0">
                <a:latin typeface="Book Antiqua" panose="02040602050305030304" pitchFamily="18" charset="0"/>
              </a:rPr>
              <a:t>	- ganglia sacralia</a:t>
            </a:r>
            <a:r>
              <a:rPr lang="sr-Cyrl-RS" altLang="en-US" sz="2000" b="1" dirty="0">
                <a:latin typeface="Book Antiqua" panose="02040602050305030304" pitchFamily="18" charset="0"/>
              </a:rPr>
              <a:t> (4-5)</a:t>
            </a:r>
            <a:br>
              <a:rPr lang="sr-Cyrl-RS" altLang="en-US" sz="2000" b="1" dirty="0">
                <a:latin typeface="Book Antiqua" panose="02040602050305030304" pitchFamily="18" charset="0"/>
              </a:rPr>
            </a:br>
            <a:r>
              <a:rPr lang="sr-Cyrl-RS" altLang="en-US" sz="2000" b="1" dirty="0">
                <a:latin typeface="Book Antiqua" panose="02040602050305030304" pitchFamily="18" charset="0"/>
              </a:rPr>
              <a:t>- </a:t>
            </a:r>
            <a:r>
              <a:rPr lang="en-GB" altLang="en-US" sz="2000" b="1" dirty="0">
                <a:latin typeface="Book Antiqua" panose="02040602050305030304" pitchFamily="18" charset="0"/>
              </a:rPr>
              <a:t>ganglion </a:t>
            </a:r>
            <a:r>
              <a:rPr lang="en-GB" altLang="en-US" sz="2000" b="1" dirty="0" err="1">
                <a:latin typeface="Book Antiqua" panose="02040602050305030304" pitchFamily="18" charset="0"/>
              </a:rPr>
              <a:t>impar</a:t>
            </a:r>
            <a:endParaRPr lang="sr-Latn-CS" altLang="en-US" sz="2000" b="1" dirty="0">
              <a:latin typeface="Book Antiqua" panose="02040602050305030304" pitchFamily="18" charset="0"/>
            </a:endParaRPr>
          </a:p>
          <a:p>
            <a:pPr eaLnBrk="1" hangingPunct="1">
              <a:buFontTx/>
              <a:buNone/>
            </a:pPr>
            <a:endParaRPr lang="sr-Latn-CS" altLang="en-US" sz="2000" b="1" dirty="0">
              <a:latin typeface="Book Antiqua" panose="02040602050305030304" pitchFamily="18" charset="0"/>
            </a:endParaRPr>
          </a:p>
          <a:p>
            <a:pPr eaLnBrk="1" hangingPunct="1">
              <a:buFontTx/>
              <a:buNone/>
            </a:pPr>
            <a:endParaRPr lang="sr-Latn-CS" altLang="en-US" sz="2000" b="1" dirty="0">
              <a:latin typeface="Book Antiqua" panose="02040602050305030304" pitchFamily="18" charset="0"/>
            </a:endParaRPr>
          </a:p>
          <a:p>
            <a:pPr eaLnBrk="1" hangingPunct="1">
              <a:buFontTx/>
              <a:buNone/>
            </a:pPr>
            <a:endParaRPr lang="sr-Latn-CS" altLang="en-US" sz="2000" b="1" dirty="0"/>
          </a:p>
        </p:txBody>
      </p:sp>
      <p:sp>
        <p:nvSpPr>
          <p:cNvPr id="64516" name="TextBox 9"/>
          <p:cNvSpPr txBox="1">
            <a:spLocks noChangeArrowheads="1"/>
          </p:cNvSpPr>
          <p:nvPr/>
        </p:nvSpPr>
        <p:spPr bwMode="auto">
          <a:xfrm>
            <a:off x="0" y="4857750"/>
            <a:ext cx="9144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t>* </a:t>
            </a:r>
            <a:r>
              <a:rPr lang="sr-Latn-CS" altLang="en-US" b="1" dirty="0" err="1">
                <a:latin typeface="Book Antiqua" panose="02040602050305030304" pitchFamily="18" charset="0"/>
              </a:rPr>
              <a:t>Ganglion</a:t>
            </a:r>
            <a:r>
              <a:rPr lang="sr-Latn-CS" altLang="en-US" b="1" dirty="0">
                <a:latin typeface="Book Antiqua" panose="02040602050305030304" pitchFamily="18" charset="0"/>
              </a:rPr>
              <a:t> </a:t>
            </a:r>
            <a:r>
              <a:rPr lang="sr-Latn-CS" altLang="en-US" b="1" dirty="0" err="1">
                <a:latin typeface="Book Antiqua" panose="02040602050305030304" pitchFamily="18" charset="0"/>
              </a:rPr>
              <a:t>cervicale</a:t>
            </a:r>
            <a:r>
              <a:rPr lang="sr-Latn-CS" altLang="en-US" b="1" dirty="0">
                <a:latin typeface="Book Antiqua" panose="02040602050305030304" pitchFamily="18" charset="0"/>
              </a:rPr>
              <a:t> </a:t>
            </a:r>
            <a:r>
              <a:rPr lang="sr-Latn-CS" altLang="en-US" b="1" dirty="0" err="1">
                <a:latin typeface="Book Antiqua" panose="02040602050305030304" pitchFamily="18" charset="0"/>
              </a:rPr>
              <a:t>inferius</a:t>
            </a:r>
            <a:r>
              <a:rPr lang="sr-Latn-CS" altLang="en-US" b="1" dirty="0">
                <a:latin typeface="Book Antiqua" panose="02040602050305030304" pitchFamily="18" charset="0"/>
              </a:rPr>
              <a:t> + </a:t>
            </a:r>
            <a:r>
              <a:rPr lang="sr-Latn-CS" altLang="en-US" b="1" dirty="0" err="1">
                <a:latin typeface="Book Antiqua" panose="02040602050305030304" pitchFamily="18" charset="0"/>
              </a:rPr>
              <a:t>ganglion</a:t>
            </a:r>
            <a:r>
              <a:rPr lang="sr-Latn-CS" altLang="en-US" b="1" dirty="0">
                <a:latin typeface="Book Antiqua" panose="02040602050305030304" pitchFamily="18" charset="0"/>
              </a:rPr>
              <a:t> </a:t>
            </a:r>
            <a:r>
              <a:rPr lang="sr-Latn-CS" altLang="en-US" b="1" dirty="0" err="1">
                <a:latin typeface="Book Antiqua" panose="02040602050305030304" pitchFamily="18" charset="0"/>
              </a:rPr>
              <a:t>thoracale</a:t>
            </a:r>
            <a:r>
              <a:rPr lang="sr-Latn-CS" altLang="en-US" b="1" dirty="0">
                <a:latin typeface="Book Antiqua" panose="02040602050305030304" pitchFamily="18" charset="0"/>
              </a:rPr>
              <a:t> I –</a:t>
            </a:r>
            <a:r>
              <a:rPr lang="sr-Latn-CS" altLang="en-US" b="1" dirty="0">
                <a:solidFill>
                  <a:srgbClr val="00B0F0"/>
                </a:solidFill>
                <a:latin typeface="Book Antiqua" panose="02040602050305030304" pitchFamily="18" charset="0"/>
              </a:rPr>
              <a:t> </a:t>
            </a:r>
            <a:r>
              <a:rPr lang="sr-Latn-CS" altLang="en-US" b="1" dirty="0" err="1">
                <a:solidFill>
                  <a:srgbClr val="FFFF00"/>
                </a:solidFill>
                <a:latin typeface="Book Antiqua" panose="02040602050305030304" pitchFamily="18" charset="0"/>
              </a:rPr>
              <a:t>ganglion</a:t>
            </a:r>
            <a:r>
              <a:rPr lang="sr-Latn-CS" altLang="en-US" b="1" dirty="0">
                <a:solidFill>
                  <a:srgbClr val="FFFF00"/>
                </a:solidFill>
                <a:latin typeface="Book Antiqua" panose="02040602050305030304" pitchFamily="18" charset="0"/>
              </a:rPr>
              <a:t> </a:t>
            </a:r>
            <a:r>
              <a:rPr lang="sr-Latn-CS" altLang="en-US" b="1" dirty="0" err="1">
                <a:solidFill>
                  <a:srgbClr val="FFFF00"/>
                </a:solidFill>
                <a:latin typeface="Book Antiqua" panose="02040602050305030304" pitchFamily="18" charset="0"/>
              </a:rPr>
              <a:t>cervicothoracicum</a:t>
            </a:r>
            <a:r>
              <a:rPr lang="sr-Latn-CS" altLang="en-US" b="1" dirty="0">
                <a:solidFill>
                  <a:srgbClr val="FFFF00"/>
                </a:solidFill>
                <a:latin typeface="Book Antiqua" panose="02040602050305030304" pitchFamily="18" charset="0"/>
              </a:rPr>
              <a:t> s. </a:t>
            </a:r>
            <a:br>
              <a:rPr lang="en-GB" altLang="en-US" b="1" dirty="0">
                <a:solidFill>
                  <a:srgbClr val="FFFF00"/>
                </a:solidFill>
                <a:latin typeface="Book Antiqua" panose="02040602050305030304" pitchFamily="18" charset="0"/>
              </a:rPr>
            </a:br>
            <a:r>
              <a:rPr lang="en-GB" altLang="en-US" b="1" dirty="0">
                <a:solidFill>
                  <a:srgbClr val="FFFF00"/>
                </a:solidFill>
                <a:latin typeface="Book Antiqua" panose="02040602050305030304" pitchFamily="18" charset="0"/>
              </a:rPr>
              <a:t>   </a:t>
            </a:r>
            <a:r>
              <a:rPr lang="sr-Latn-CS" altLang="en-US" b="1" dirty="0" err="1">
                <a:solidFill>
                  <a:srgbClr val="FFFF00"/>
                </a:solidFill>
                <a:latin typeface="Book Antiqua" panose="02040602050305030304" pitchFamily="18" charset="0"/>
              </a:rPr>
              <a:t>ganglion</a:t>
            </a:r>
            <a:r>
              <a:rPr lang="sr-Latn-CS" altLang="en-US" b="1" dirty="0">
                <a:solidFill>
                  <a:srgbClr val="FFFF00"/>
                </a:solidFill>
                <a:latin typeface="Book Antiqua" panose="02040602050305030304" pitchFamily="18" charset="0"/>
              </a:rPr>
              <a:t> </a:t>
            </a:r>
            <a:r>
              <a:rPr lang="sr-Latn-CS" altLang="en-US" b="1" dirty="0" err="1">
                <a:solidFill>
                  <a:srgbClr val="FFFF00"/>
                </a:solidFill>
                <a:latin typeface="Book Antiqua" panose="02040602050305030304" pitchFamily="18" charset="0"/>
              </a:rPr>
              <a:t>stelatum</a:t>
            </a:r>
            <a:endParaRPr lang="en-GB" altLang="en-US" b="1" dirty="0">
              <a:solidFill>
                <a:srgbClr val="FFFF00"/>
              </a:solidFill>
              <a:latin typeface="Book Antiqua" panose="02040602050305030304" pitchFamily="18" charset="0"/>
            </a:endParaRPr>
          </a:p>
          <a:p>
            <a:pPr eaLnBrk="1" hangingPunct="1"/>
            <a:endParaRPr lang="sr-Latn-CS" altLang="en-US" b="1" dirty="0">
              <a:solidFill>
                <a:srgbClr val="00B0F0"/>
              </a:solidFill>
            </a:endParaRPr>
          </a:p>
          <a:p>
            <a:pPr eaLnBrk="1" hangingPunct="1"/>
            <a:r>
              <a:rPr lang="sr-Latn-CS" altLang="en-US" b="1" dirty="0"/>
              <a:t>* </a:t>
            </a:r>
            <a:r>
              <a:rPr lang="sr-Latn-CS" altLang="en-US" b="1" dirty="0" err="1">
                <a:latin typeface="Book Antiqua" panose="02040602050305030304" pitchFamily="18" charset="0"/>
              </a:rPr>
              <a:t>Ganglia</a:t>
            </a:r>
            <a:r>
              <a:rPr lang="sr-Latn-CS" altLang="en-US" b="1" dirty="0">
                <a:latin typeface="Book Antiqua" panose="02040602050305030304" pitchFamily="18" charset="0"/>
              </a:rPr>
              <a:t> </a:t>
            </a:r>
            <a:r>
              <a:rPr lang="sr-Latn-CS" altLang="en-US" b="1" dirty="0" err="1">
                <a:latin typeface="Book Antiqua" panose="02040602050305030304" pitchFamily="18" charset="0"/>
              </a:rPr>
              <a:t>thoracica</a:t>
            </a:r>
            <a:r>
              <a:rPr lang="sr-Latn-CS" altLang="en-US" b="1" dirty="0">
                <a:latin typeface="Book Antiqua" panose="02040602050305030304" pitchFamily="18" charset="0"/>
              </a:rPr>
              <a:t> –3x5x8mm – </a:t>
            </a:r>
            <a:r>
              <a:rPr lang="en-GB" altLang="en-US" b="1" dirty="0">
                <a:latin typeface="Book Antiqua" panose="02040602050305030304" pitchFamily="18" charset="0"/>
              </a:rPr>
              <a:t>proximal ones located anterior to costal neck</a:t>
            </a:r>
            <a:r>
              <a:rPr lang="sr-Latn-CS" altLang="en-US" b="1" dirty="0">
                <a:latin typeface="Book Antiqua" panose="02040602050305030304" pitchFamily="18" charset="0"/>
              </a:rPr>
              <a:t>, </a:t>
            </a:r>
            <a:r>
              <a:rPr lang="en-GB" altLang="en-US" b="1" dirty="0">
                <a:latin typeface="Book Antiqua" panose="02040602050305030304" pitchFamily="18" charset="0"/>
              </a:rPr>
              <a:t>middle</a:t>
            </a:r>
            <a:br>
              <a:rPr lang="en-GB" altLang="en-US" b="1" dirty="0">
                <a:latin typeface="Book Antiqua" panose="02040602050305030304" pitchFamily="18" charset="0"/>
              </a:rPr>
            </a:br>
            <a:r>
              <a:rPr lang="en-GB" altLang="en-US" b="1" dirty="0">
                <a:latin typeface="Book Antiqua" panose="02040602050305030304" pitchFamily="18" charset="0"/>
              </a:rPr>
              <a:t>   ones located anterior the costal head</a:t>
            </a:r>
            <a:r>
              <a:rPr lang="sr-Latn-CS" altLang="en-US" b="1" dirty="0">
                <a:latin typeface="Book Antiqua" panose="02040602050305030304" pitchFamily="18" charset="0"/>
              </a:rPr>
              <a:t>, </a:t>
            </a:r>
            <a:r>
              <a:rPr lang="en-GB" altLang="en-US" b="1" dirty="0">
                <a:latin typeface="Book Antiqua" panose="02040602050305030304" pitchFamily="18" charset="0"/>
              </a:rPr>
              <a:t>distal ones located laterally to the vertebral</a:t>
            </a:r>
            <a:br>
              <a:rPr lang="en-GB" altLang="en-US" b="1" dirty="0">
                <a:latin typeface="Book Antiqua" panose="02040602050305030304" pitchFamily="18" charset="0"/>
              </a:rPr>
            </a:br>
            <a:r>
              <a:rPr lang="en-GB" altLang="en-US" b="1" dirty="0">
                <a:latin typeface="Book Antiqua" panose="02040602050305030304" pitchFamily="18" charset="0"/>
              </a:rPr>
              <a:t>   body (</a:t>
            </a:r>
            <a:r>
              <a:rPr lang="sr-Cyrl-CS" altLang="en-US" b="1" dirty="0">
                <a:latin typeface="Book Antiqua" panose="02040602050305030304" pitchFamily="18" charset="0"/>
              </a:rPr>
              <a:t>(мало испод нивоа кичменог живца</a:t>
            </a:r>
            <a:r>
              <a:rPr lang="sr-Latn-CS" altLang="en-US" b="1" dirty="0">
                <a:latin typeface="Book Antiqua" panose="02040602050305030304" pitchFamily="18" charset="0"/>
              </a:rPr>
              <a:t>)</a:t>
            </a:r>
          </a:p>
        </p:txBody>
      </p:sp>
      <p:pic>
        <p:nvPicPr>
          <p:cNvPr id="64517"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9521" r="31445" b="20164"/>
          <a:stretch>
            <a:fillRect/>
          </a:stretch>
        </p:blipFill>
        <p:spPr bwMode="auto">
          <a:xfrm>
            <a:off x="5652120" y="1130367"/>
            <a:ext cx="3220418" cy="377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D1DFE17-0F08-B7DD-E1F4-CC95633B6E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711" t="12187" r="26172" b="5312"/>
          <a:stretch>
            <a:fillRect/>
          </a:stretch>
        </p:blipFill>
        <p:spPr bwMode="auto">
          <a:xfrm>
            <a:off x="2143125" y="357188"/>
            <a:ext cx="5500688"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726949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idx="4294967295"/>
          </p:nvPr>
        </p:nvSpPr>
        <p:spPr>
          <a:xfrm>
            <a:off x="500063" y="142875"/>
            <a:ext cx="8229600" cy="725488"/>
          </a:xfrm>
        </p:spPr>
        <p:txBody>
          <a:bodyPr/>
          <a:lstStyle/>
          <a:p>
            <a:pPr eaLnBrk="1" hangingPunct="1"/>
            <a:r>
              <a:rPr lang="sr-Latn-CS" altLang="en-US" sz="2800" b="1" dirty="0">
                <a:solidFill>
                  <a:srgbClr val="FFFF00"/>
                </a:solidFill>
                <a:latin typeface="Book Antiqua" panose="02040602050305030304" pitchFamily="18" charset="0"/>
              </a:rPr>
              <a:t>TRUNCUS  SYMPATHICUS (pars thoracica) </a:t>
            </a:r>
            <a:br>
              <a:rPr lang="sr-Latn-CS" altLang="en-US" sz="3600" b="1" dirty="0">
                <a:solidFill>
                  <a:srgbClr val="FFFF00"/>
                </a:solidFill>
                <a:latin typeface="Book Antiqua" panose="02040602050305030304" pitchFamily="18" charset="0"/>
              </a:rPr>
            </a:br>
            <a:r>
              <a:rPr lang="sr-Latn-CS" altLang="en-US" sz="2400" b="1" dirty="0">
                <a:solidFill>
                  <a:srgbClr val="FFFF00"/>
                </a:solidFill>
                <a:latin typeface="Book Antiqua" panose="02040602050305030304" pitchFamily="18" charset="0"/>
              </a:rPr>
              <a:t>- </a:t>
            </a:r>
            <a:r>
              <a:rPr lang="en-GB" altLang="en-US" sz="2400" b="1" dirty="0">
                <a:solidFill>
                  <a:srgbClr val="FFFF00"/>
                </a:solidFill>
                <a:latin typeface="Book Antiqua" panose="02040602050305030304" pitchFamily="18" charset="0"/>
              </a:rPr>
              <a:t>branches-</a:t>
            </a:r>
            <a:r>
              <a:rPr lang="sr-Latn-CS" altLang="en-US" sz="2400" b="1" dirty="0">
                <a:solidFill>
                  <a:srgbClr val="FFFF00"/>
                </a:solidFill>
                <a:latin typeface="Book Antiqua" panose="02040602050305030304" pitchFamily="18" charset="0"/>
              </a:rPr>
              <a:t>-</a:t>
            </a:r>
          </a:p>
        </p:txBody>
      </p:sp>
      <p:sp>
        <p:nvSpPr>
          <p:cNvPr id="69635" name="Content Placeholder 5"/>
          <p:cNvSpPr>
            <a:spLocks noGrp="1"/>
          </p:cNvSpPr>
          <p:nvPr>
            <p:ph sz="half" idx="4294967295"/>
          </p:nvPr>
        </p:nvSpPr>
        <p:spPr>
          <a:xfrm>
            <a:off x="42863" y="889967"/>
            <a:ext cx="9144000" cy="6067425"/>
          </a:xfrm>
        </p:spPr>
        <p:txBody>
          <a:bodyPr/>
          <a:lstStyle/>
          <a:p>
            <a:pPr marL="0" indent="0" eaLnBrk="1" hangingPunct="1">
              <a:buNone/>
            </a:pPr>
            <a:r>
              <a:rPr lang="en-GB" altLang="en-US" sz="2000" b="1" dirty="0">
                <a:solidFill>
                  <a:srgbClr val="FFFF66"/>
                </a:solidFill>
                <a:latin typeface="Book Antiqua" panose="02040602050305030304" pitchFamily="18" charset="0"/>
              </a:rPr>
              <a:t>1)  </a:t>
            </a:r>
            <a:r>
              <a:rPr lang="sr-Latn-CS" altLang="en-US" sz="2000" b="1" dirty="0" err="1">
                <a:solidFill>
                  <a:srgbClr val="FFFF66"/>
                </a:solidFill>
                <a:latin typeface="Book Antiqua" panose="02040602050305030304" pitchFamily="18" charset="0"/>
              </a:rPr>
              <a:t>rr</a:t>
            </a:r>
            <a:r>
              <a:rPr lang="sr-Latn-CS" altLang="en-US" sz="2000" b="1" dirty="0">
                <a:solidFill>
                  <a:srgbClr val="FFFF66"/>
                </a:solidFill>
                <a:latin typeface="Book Antiqua" panose="02040602050305030304" pitchFamily="18" charset="0"/>
              </a:rPr>
              <a:t>. </a:t>
            </a:r>
            <a:r>
              <a:rPr lang="sr-Latn-CS" altLang="en-US" sz="2000" b="1" dirty="0" err="1">
                <a:solidFill>
                  <a:srgbClr val="FFFF66"/>
                </a:solidFill>
                <a:latin typeface="Book Antiqua" panose="02040602050305030304" pitchFamily="18" charset="0"/>
              </a:rPr>
              <a:t>communicantes</a:t>
            </a:r>
            <a:r>
              <a:rPr lang="sr-Latn-CS" altLang="en-US" sz="2000" b="1" dirty="0">
                <a:solidFill>
                  <a:srgbClr val="FFFF66"/>
                </a:solidFill>
                <a:latin typeface="Book Antiqua" panose="02040602050305030304" pitchFamily="18" charset="0"/>
              </a:rPr>
              <a:t> </a:t>
            </a:r>
            <a:r>
              <a:rPr lang="sr-Latn-CS" altLang="en-US" sz="2000" b="1" dirty="0" err="1">
                <a:solidFill>
                  <a:srgbClr val="FFFF66"/>
                </a:solidFill>
                <a:latin typeface="Book Antiqua" panose="02040602050305030304" pitchFamily="18" charset="0"/>
              </a:rPr>
              <a:t>grisei</a:t>
            </a:r>
            <a:br>
              <a:rPr lang="en-US" sz="2000" b="1" dirty="0">
                <a:solidFill>
                  <a:srgbClr val="FFFF66"/>
                </a:solidFill>
                <a:latin typeface="Book Antiqua" panose="02040602050305030304" pitchFamily="18" charset="0"/>
              </a:rPr>
            </a:br>
            <a:endParaRPr lang="sr-Latn-CS" altLang="en-US" sz="1800" b="1" dirty="0">
              <a:solidFill>
                <a:srgbClr val="FFFF66"/>
              </a:solidFill>
              <a:latin typeface="Book Antiqua" panose="02040602050305030304" pitchFamily="18" charset="0"/>
            </a:endParaRPr>
          </a:p>
          <a:p>
            <a:pPr marL="0" indent="0" eaLnBrk="1" hangingPunct="1">
              <a:buNone/>
            </a:pPr>
            <a:r>
              <a:rPr lang="en-GB" altLang="en-US" sz="2000" b="1" dirty="0">
                <a:solidFill>
                  <a:srgbClr val="FFFF66"/>
                </a:solidFill>
                <a:latin typeface="Book Antiqua" panose="02040602050305030304" pitchFamily="18" charset="0"/>
              </a:rPr>
              <a:t>2)  branches for organs and blood vessels </a:t>
            </a:r>
            <a:r>
              <a:rPr lang="sr-Latn-CS" altLang="en-US" sz="2000" b="1" dirty="0">
                <a:solidFill>
                  <a:srgbClr val="FFFF66"/>
                </a:solidFill>
                <a:latin typeface="Book Antiqua" panose="02040602050305030304" pitchFamily="18" charset="0"/>
              </a:rPr>
              <a:t>(</a:t>
            </a:r>
            <a:r>
              <a:rPr lang="en-GB" altLang="en-US" sz="2000" b="1" dirty="0">
                <a:solidFill>
                  <a:srgbClr val="FFFF66"/>
                </a:solidFill>
                <a:latin typeface="Book Antiqua" panose="02040602050305030304" pitchFamily="18" charset="0"/>
              </a:rPr>
              <a:t>cardiopulmonary branches</a:t>
            </a:r>
            <a:r>
              <a:rPr lang="sr-Latn-CS" altLang="en-US" sz="2000" b="1" dirty="0">
                <a:solidFill>
                  <a:srgbClr val="FFFF66"/>
                </a:solidFill>
                <a:latin typeface="Book Antiqua" panose="02040602050305030304" pitchFamily="18" charset="0"/>
              </a:rPr>
              <a:t>)</a:t>
            </a:r>
            <a:br>
              <a:rPr lang="sr-Latn-CS" altLang="en-US" sz="1800" b="1" dirty="0">
                <a:latin typeface="Book Antiqua" panose="02040602050305030304" pitchFamily="18" charset="0"/>
              </a:rPr>
            </a:br>
            <a:r>
              <a:rPr lang="sr-Latn-CS" altLang="en-US" sz="1800" b="1" dirty="0">
                <a:latin typeface="Book Antiqua" panose="02040602050305030304" pitchFamily="18" charset="0"/>
              </a:rPr>
              <a:t>  </a:t>
            </a:r>
            <a:r>
              <a:rPr lang="en-GB" altLang="en-US" sz="1800" b="1" dirty="0">
                <a:latin typeface="Book Antiqua" panose="02040602050305030304" pitchFamily="18" charset="0"/>
              </a:rPr>
              <a:t>    arise from first 5-6 ganglia of sympathetic trunk</a:t>
            </a:r>
            <a:br>
              <a:rPr lang="sr-Latn-CS" altLang="en-US" sz="1800" b="1" dirty="0">
                <a:latin typeface="Book Antiqua" panose="02040602050305030304" pitchFamily="18" charset="0"/>
              </a:rPr>
            </a:br>
            <a:r>
              <a:rPr lang="sr-Latn-CS" altLang="en-US" sz="1800" b="1" dirty="0">
                <a:latin typeface="Book Antiqua" panose="02040602050305030304" pitchFamily="18" charset="0"/>
              </a:rPr>
              <a:t> </a:t>
            </a:r>
            <a:r>
              <a:rPr lang="en-GB" altLang="en-US" sz="1800" b="1" dirty="0">
                <a:latin typeface="Book Antiqua" panose="02040602050305030304" pitchFamily="18" charset="0"/>
              </a:rPr>
              <a:t>        </a:t>
            </a:r>
            <a:r>
              <a:rPr lang="sr-Latn-CS" altLang="en-US" sz="1800" b="1" dirty="0">
                <a:latin typeface="Book Antiqua" panose="02040602050305030304" pitchFamily="18" charset="0"/>
              </a:rPr>
              <a:t> </a:t>
            </a:r>
            <a:r>
              <a:rPr lang="sr-Latn-CS" altLang="en-US" sz="1800" b="1" dirty="0">
                <a:solidFill>
                  <a:srgbClr val="FFFF66"/>
                </a:solidFill>
                <a:latin typeface="Book Antiqua" panose="02040602050305030304" pitchFamily="18" charset="0"/>
              </a:rPr>
              <a:t>a)</a:t>
            </a:r>
            <a:r>
              <a:rPr lang="sr-Latn-CS" altLang="en-US" sz="1800" b="1" dirty="0">
                <a:latin typeface="Book Antiqua" panose="02040602050305030304" pitchFamily="18" charset="0"/>
              </a:rPr>
              <a:t> </a:t>
            </a:r>
            <a:r>
              <a:rPr lang="sr-Latn-CS" altLang="en-US" sz="1800" b="1" dirty="0" err="1">
                <a:solidFill>
                  <a:srgbClr val="FFFF00"/>
                </a:solidFill>
                <a:latin typeface="Book Antiqua" panose="02040602050305030304" pitchFamily="18" charset="0"/>
              </a:rPr>
              <a:t>nn</a:t>
            </a:r>
            <a:r>
              <a:rPr lang="sr-Latn-CS" altLang="en-US" sz="1800" b="1" dirty="0">
                <a:solidFill>
                  <a:srgbClr val="FFFF00"/>
                </a:solidFill>
                <a:latin typeface="Book Antiqua" panose="02040602050305030304" pitchFamily="18" charset="0"/>
              </a:rPr>
              <a:t>. </a:t>
            </a:r>
            <a:r>
              <a:rPr lang="sr-Latn-CS" altLang="en-US" sz="1800" b="1" dirty="0" err="1">
                <a:solidFill>
                  <a:srgbClr val="FFFF00"/>
                </a:solidFill>
                <a:latin typeface="Book Antiqua" panose="02040602050305030304" pitchFamily="18" charset="0"/>
              </a:rPr>
              <a:t>cardiaci</a:t>
            </a:r>
            <a:r>
              <a:rPr lang="sr-Latn-CS" altLang="en-US" sz="1800" b="1" dirty="0">
                <a:solidFill>
                  <a:srgbClr val="FFFF00"/>
                </a:solidFill>
                <a:latin typeface="Book Antiqua" panose="02040602050305030304" pitchFamily="18" charset="0"/>
              </a:rPr>
              <a:t> </a:t>
            </a:r>
            <a:r>
              <a:rPr lang="sr-Latn-CS" altLang="en-US" sz="1800" b="1" dirty="0" err="1">
                <a:solidFill>
                  <a:srgbClr val="FFFF00"/>
                </a:solidFill>
                <a:latin typeface="Book Antiqua" panose="02040602050305030304" pitchFamily="18" charset="0"/>
              </a:rPr>
              <a:t>thoracici</a:t>
            </a:r>
            <a:r>
              <a:rPr lang="sr-Latn-CS" altLang="en-US" sz="1800" b="1" dirty="0">
                <a:solidFill>
                  <a:srgbClr val="FFFF00"/>
                </a:solidFill>
                <a:latin typeface="Book Antiqua" panose="02040602050305030304" pitchFamily="18" charset="0"/>
              </a:rPr>
              <a:t> </a:t>
            </a:r>
            <a:r>
              <a:rPr lang="sr-Latn-CS" altLang="en-US" sz="1800" b="1" dirty="0">
                <a:solidFill>
                  <a:srgbClr val="FFC000"/>
                </a:solidFill>
                <a:latin typeface="Book Antiqua" panose="02040602050305030304" pitchFamily="18" charset="0"/>
              </a:rPr>
              <a:t>– </a:t>
            </a:r>
            <a:r>
              <a:rPr lang="en-GB" altLang="en-US" sz="1600" b="1" dirty="0">
                <a:latin typeface="Book Antiqua" panose="02040602050305030304" pitchFamily="18" charset="0"/>
              </a:rPr>
              <a:t>arise from first 5 thoracic ganglia of sympathetic trunk</a:t>
            </a:r>
            <a:br>
              <a:rPr lang="en-GB" altLang="en-US" sz="1600" b="1" dirty="0">
                <a:latin typeface="Book Antiqua" panose="02040602050305030304" pitchFamily="18" charset="0"/>
              </a:rPr>
            </a:br>
            <a:r>
              <a:rPr lang="en-GB" altLang="en-US" sz="1600" b="1" dirty="0">
                <a:latin typeface="Book Antiqua" panose="02040602050305030304" pitchFamily="18" charset="0"/>
              </a:rPr>
              <a:t>                                                                  (for cardiac plexus)</a:t>
            </a:r>
            <a:endParaRPr lang="en-US" sz="1600" b="1" dirty="0">
              <a:latin typeface="Book Antiqua" panose="02040602050305030304" pitchFamily="18" charset="0"/>
            </a:endParaRPr>
          </a:p>
          <a:p>
            <a:pPr marL="457200" indent="-457200" eaLnBrk="1" hangingPunct="1">
              <a:buFontTx/>
              <a:buNone/>
            </a:pPr>
            <a:r>
              <a:rPr lang="en-US" sz="1800" b="1" dirty="0">
                <a:latin typeface="Book Antiqua" panose="02040602050305030304" pitchFamily="18" charset="0"/>
              </a:rPr>
              <a:t>	 </a:t>
            </a:r>
            <a:r>
              <a:rPr lang="sr-Latn-CS" altLang="en-US" sz="2000" b="1" dirty="0">
                <a:solidFill>
                  <a:srgbClr val="FFFF66"/>
                </a:solidFill>
                <a:latin typeface="Book Antiqua" panose="02040602050305030304" pitchFamily="18" charset="0"/>
              </a:rPr>
              <a:t> </a:t>
            </a:r>
            <a:r>
              <a:rPr lang="sr-Latn-CS" altLang="en-US" sz="1800" b="1" dirty="0">
                <a:solidFill>
                  <a:srgbClr val="FFFF66"/>
                </a:solidFill>
                <a:latin typeface="Book Antiqua" panose="02040602050305030304" pitchFamily="18" charset="0"/>
              </a:rPr>
              <a:t>b) rr. pul</a:t>
            </a:r>
            <a:r>
              <a:rPr lang="en-GB" altLang="en-US" sz="1800" b="1" dirty="0">
                <a:solidFill>
                  <a:srgbClr val="FFFF66"/>
                </a:solidFill>
                <a:latin typeface="Book Antiqua" panose="02040602050305030304" pitchFamily="18" charset="0"/>
              </a:rPr>
              <a:t>m</a:t>
            </a:r>
            <a:r>
              <a:rPr lang="sr-Latn-CS" altLang="en-US" sz="1800" b="1" dirty="0">
                <a:solidFill>
                  <a:srgbClr val="FFFF66"/>
                </a:solidFill>
                <a:latin typeface="Book Antiqua" panose="02040602050305030304" pitchFamily="18" charset="0"/>
              </a:rPr>
              <a:t>onales – </a:t>
            </a:r>
            <a:r>
              <a:rPr lang="en-GB" altLang="en-US" sz="1600" b="1" dirty="0">
                <a:latin typeface="Book Antiqua" panose="02040602050305030304" pitchFamily="18" charset="0"/>
              </a:rPr>
              <a:t>arise from first 4 thoracic ganglia of sympathetic trunk</a:t>
            </a:r>
            <a:br>
              <a:rPr lang="en-GB" altLang="en-US" sz="1600" b="1" dirty="0">
                <a:latin typeface="Book Antiqua" panose="02040602050305030304" pitchFamily="18" charset="0"/>
              </a:rPr>
            </a:br>
            <a:r>
              <a:rPr lang="en-GB" altLang="en-US" sz="1600" b="1" dirty="0">
                <a:latin typeface="Book Antiqua" panose="02040602050305030304" pitchFamily="18" charset="0"/>
              </a:rPr>
              <a:t>                                                        (for pulmonary plexus)</a:t>
            </a:r>
            <a:endParaRPr lang="en-US" sz="1600" b="1" dirty="0">
              <a:latin typeface="Book Antiqua" panose="02040602050305030304" pitchFamily="18" charset="0"/>
            </a:endParaRPr>
          </a:p>
          <a:p>
            <a:pPr marL="457200" indent="-457200" eaLnBrk="1" hangingPunct="1">
              <a:buFontTx/>
              <a:buNone/>
            </a:pPr>
            <a:r>
              <a:rPr lang="en-US" sz="1800" b="1" dirty="0">
                <a:latin typeface="Book Antiqua" panose="02040602050305030304" pitchFamily="18" charset="0"/>
              </a:rPr>
              <a:t>	 </a:t>
            </a:r>
            <a:r>
              <a:rPr lang="sr-Latn-CS" altLang="en-US" sz="1800" b="1" dirty="0">
                <a:latin typeface="Book Antiqua" panose="02040602050305030304" pitchFamily="18" charset="0"/>
              </a:rPr>
              <a:t> </a:t>
            </a:r>
            <a:r>
              <a:rPr lang="sr-Latn-CS" altLang="en-US" sz="1800" b="1" dirty="0">
                <a:solidFill>
                  <a:srgbClr val="FFFF66"/>
                </a:solidFill>
                <a:latin typeface="Book Antiqua" panose="02040602050305030304" pitchFamily="18" charset="0"/>
              </a:rPr>
              <a:t>c) </a:t>
            </a:r>
            <a:r>
              <a:rPr lang="en-GB" altLang="en-US" sz="1800" b="1" dirty="0">
                <a:solidFill>
                  <a:srgbClr val="FFFF66"/>
                </a:solidFill>
                <a:latin typeface="Book Antiqua" panose="02040602050305030304" pitchFamily="18" charset="0"/>
              </a:rPr>
              <a:t>branches for </a:t>
            </a:r>
            <a:r>
              <a:rPr lang="en-GB" altLang="en-US" sz="1800" b="1" dirty="0" err="1">
                <a:solidFill>
                  <a:srgbClr val="FFFF66"/>
                </a:solidFill>
                <a:latin typeface="Book Antiqua" panose="02040602050305030304" pitchFamily="18" charset="0"/>
              </a:rPr>
              <a:t>esophagus</a:t>
            </a:r>
            <a:r>
              <a:rPr lang="en-GB" altLang="en-US" sz="1800" b="1" dirty="0">
                <a:solidFill>
                  <a:srgbClr val="FFFF66"/>
                </a:solidFill>
                <a:latin typeface="Book Antiqua" panose="02040602050305030304" pitchFamily="18" charset="0"/>
              </a:rPr>
              <a:t> </a:t>
            </a:r>
            <a:r>
              <a:rPr lang="sr-Latn-CS" altLang="en-US" sz="1800" b="1" dirty="0">
                <a:latin typeface="Book Antiqua" panose="02040602050305030304" pitchFamily="18" charset="0"/>
              </a:rPr>
              <a:t>– </a:t>
            </a:r>
            <a:r>
              <a:rPr lang="en-GB" altLang="en-US" sz="1600" b="1" dirty="0">
                <a:latin typeface="Book Antiqua" panose="02040602050305030304" pitchFamily="18" charset="0"/>
              </a:rPr>
              <a:t>arise from 5</a:t>
            </a:r>
            <a:r>
              <a:rPr lang="en-GB" altLang="en-US" sz="1600" b="1" baseline="30000" dirty="0">
                <a:latin typeface="Book Antiqua" panose="02040602050305030304" pitchFamily="18" charset="0"/>
              </a:rPr>
              <a:t>th</a:t>
            </a:r>
            <a:r>
              <a:rPr lang="en-GB" altLang="en-US" sz="1600" b="1" dirty="0">
                <a:latin typeface="Book Antiqua" panose="02040602050305030304" pitchFamily="18" charset="0"/>
              </a:rPr>
              <a:t> and 6</a:t>
            </a:r>
            <a:r>
              <a:rPr lang="en-GB" altLang="en-US" sz="1600" b="1" baseline="30000" dirty="0">
                <a:latin typeface="Book Antiqua" panose="02040602050305030304" pitchFamily="18" charset="0"/>
              </a:rPr>
              <a:t>th</a:t>
            </a:r>
            <a:r>
              <a:rPr lang="en-GB" altLang="en-US" sz="1600" b="1" dirty="0">
                <a:latin typeface="Book Antiqua" panose="02040602050305030304" pitchFamily="18" charset="0"/>
              </a:rPr>
              <a:t> thoracic ganglia of sympathetic trunk</a:t>
            </a:r>
            <a:br>
              <a:rPr lang="en-GB" altLang="en-US" sz="1600" b="1" dirty="0">
                <a:latin typeface="Book Antiqua" panose="02040602050305030304" pitchFamily="18" charset="0"/>
              </a:rPr>
            </a:br>
            <a:r>
              <a:rPr lang="en-GB" altLang="en-US" sz="1600" b="1" dirty="0">
                <a:latin typeface="Book Antiqua" panose="02040602050305030304" pitchFamily="18" charset="0"/>
              </a:rPr>
              <a:t>                                                             (for </a:t>
            </a:r>
            <a:r>
              <a:rPr lang="en-GB" altLang="en-US" sz="1600" b="1" dirty="0" err="1">
                <a:latin typeface="Book Antiqua" panose="02040602050305030304" pitchFamily="18" charset="0"/>
              </a:rPr>
              <a:t>esophageal</a:t>
            </a:r>
            <a:r>
              <a:rPr lang="en-GB" altLang="en-US" sz="1600" b="1" dirty="0">
                <a:latin typeface="Book Antiqua" panose="02040602050305030304" pitchFamily="18" charset="0"/>
              </a:rPr>
              <a:t> plexus)</a:t>
            </a:r>
            <a:endParaRPr lang="en-US" sz="1600" b="1" dirty="0">
              <a:latin typeface="Book Antiqua" panose="02040602050305030304" pitchFamily="18" charset="0"/>
            </a:endParaRPr>
          </a:p>
          <a:p>
            <a:pPr marL="457200" indent="-457200" eaLnBrk="1" hangingPunct="1">
              <a:buFontTx/>
              <a:buNone/>
            </a:pPr>
            <a:r>
              <a:rPr lang="en-US" sz="1800" b="1" dirty="0">
                <a:latin typeface="Book Antiqua" panose="02040602050305030304" pitchFamily="18" charset="0"/>
              </a:rPr>
              <a:t>	  </a:t>
            </a:r>
            <a:r>
              <a:rPr lang="sr-Latn-CS" altLang="en-US" sz="1800" b="1" dirty="0">
                <a:solidFill>
                  <a:srgbClr val="FFFF66"/>
                </a:solidFill>
                <a:latin typeface="Book Antiqua" panose="02040602050305030304" pitchFamily="18" charset="0"/>
              </a:rPr>
              <a:t>d) plexus aorthicus thoracicus – </a:t>
            </a:r>
            <a:r>
              <a:rPr lang="en-GB" altLang="en-US" sz="1600" b="1" dirty="0">
                <a:latin typeface="Book Antiqua" panose="02040602050305030304" pitchFamily="18" charset="0"/>
              </a:rPr>
              <a:t>arise from all thoracic ganglia of sympathetic trunk</a:t>
            </a:r>
            <a:r>
              <a:rPr lang="sr-Latn-CS" altLang="en-US" sz="1600" b="1" dirty="0">
                <a:latin typeface="Book Antiqua" panose="02040602050305030304" pitchFamily="18" charset="0"/>
              </a:rPr>
              <a:t>, </a:t>
            </a:r>
            <a:br>
              <a:rPr lang="sr-Latn-CS" altLang="en-US" sz="1800" b="1" dirty="0">
                <a:latin typeface="Book Antiqua" panose="02040602050305030304" pitchFamily="18" charset="0"/>
              </a:rPr>
            </a:br>
            <a:r>
              <a:rPr lang="sr-Latn-CS" altLang="en-US" sz="1800" b="1" dirty="0">
                <a:latin typeface="Book Antiqua" panose="02040602050305030304" pitchFamily="18" charset="0"/>
              </a:rPr>
              <a:t>	</a:t>
            </a:r>
            <a:r>
              <a:rPr lang="sr-Latn-CS" altLang="en-US" sz="1800" b="1" dirty="0">
                <a:solidFill>
                  <a:srgbClr val="FFFF66"/>
                </a:solidFill>
                <a:latin typeface="Book Antiqua" panose="02040602050305030304" pitchFamily="18" charset="0"/>
              </a:rPr>
              <a:t>(</a:t>
            </a:r>
            <a:r>
              <a:rPr lang="en-GB" altLang="en-US" sz="1800" b="1" dirty="0">
                <a:solidFill>
                  <a:srgbClr val="FFFF66"/>
                </a:solidFill>
                <a:latin typeface="Book Antiqua" panose="02040602050305030304" pitchFamily="18" charset="0"/>
              </a:rPr>
              <a:t>vascular branches</a:t>
            </a:r>
            <a:r>
              <a:rPr lang="sr-Latn-CS" altLang="en-US" sz="1800" b="1" dirty="0">
                <a:solidFill>
                  <a:srgbClr val="FFFF66"/>
                </a:solidFill>
                <a:latin typeface="Book Antiqua" panose="02040602050305030304" pitchFamily="18" charset="0"/>
              </a:rPr>
              <a:t>)  </a:t>
            </a:r>
            <a:r>
              <a:rPr lang="en-GB" altLang="en-US" sz="1800" b="1" dirty="0">
                <a:solidFill>
                  <a:srgbClr val="FFFF66"/>
                </a:solidFill>
                <a:latin typeface="Book Antiqua" panose="02040602050305030304" pitchFamily="18" charset="0"/>
              </a:rPr>
              <a:t>               </a:t>
            </a:r>
            <a:r>
              <a:rPr lang="en-GB" altLang="en-US" sz="1600" b="1" dirty="0">
                <a:latin typeface="Book Antiqua" panose="02040602050305030304" pitchFamily="18" charset="0"/>
              </a:rPr>
              <a:t>accompany aorta; give branches to </a:t>
            </a:r>
            <a:r>
              <a:rPr lang="sr-Latn-CS" altLang="en-US" sz="1600" b="1" dirty="0" err="1">
                <a:latin typeface="Book Antiqua" panose="02040602050305030304" pitchFamily="18" charset="0"/>
              </a:rPr>
              <a:t>plexus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cardiacu</a:t>
            </a:r>
            <a:r>
              <a:rPr lang="en-GB" altLang="en-US" sz="1600" b="1" dirty="0">
                <a:latin typeface="Book Antiqua" panose="02040602050305030304" pitchFamily="18" charset="0"/>
              </a:rPr>
              <a:t>s</a:t>
            </a:r>
            <a:br>
              <a:rPr lang="en-GB" altLang="en-US" sz="1600" b="1" dirty="0">
                <a:latin typeface="Book Antiqua" panose="02040602050305030304" pitchFamily="18" charset="0"/>
              </a:rPr>
            </a:br>
            <a:r>
              <a:rPr lang="en-GB" altLang="en-US" sz="1600" b="1" dirty="0">
                <a:latin typeface="Book Antiqua" panose="02040602050305030304" pitchFamily="18" charset="0"/>
              </a:rPr>
              <a:t>                                                                    </a:t>
            </a:r>
            <a:r>
              <a:rPr lang="sr-Latn-CS" altLang="en-US" sz="1600" b="1" dirty="0">
                <a:latin typeface="Book Antiqua" panose="02040602050305030304" pitchFamily="18" charset="0"/>
              </a:rPr>
              <a:t>p</a:t>
            </a:r>
            <a:r>
              <a:rPr lang="en-GB" altLang="en-US" sz="1600" b="1" dirty="0" err="1">
                <a:latin typeface="Book Antiqua" panose="02040602050305030304" pitchFamily="18" charset="0"/>
              </a:rPr>
              <a:t>lexus</a:t>
            </a:r>
            <a:r>
              <a:rPr lang="en-GB" altLang="en-US" sz="1600" b="1" dirty="0">
                <a:latin typeface="Book Antiqua" panose="02040602050305030304" pitchFamily="18" charset="0"/>
              </a:rPr>
              <a:t> </a:t>
            </a:r>
            <a:r>
              <a:rPr lang="sr-Latn-CS" altLang="en-US" sz="1600" b="1" dirty="0" err="1">
                <a:latin typeface="Book Antiqua" panose="02040602050305030304" pitchFamily="18" charset="0"/>
              </a:rPr>
              <a:t>pulmonalis</a:t>
            </a:r>
            <a:r>
              <a:rPr lang="en-GB" altLang="en-US" sz="1600" b="1" dirty="0">
                <a:latin typeface="Book Antiqua" panose="02040602050305030304" pitchFamily="18" charset="0"/>
              </a:rPr>
              <a:t> and </a:t>
            </a:r>
            <a:r>
              <a:rPr lang="sr-Latn-CS" altLang="en-US" sz="1600" b="1" dirty="0" err="1">
                <a:latin typeface="Book Antiqua" panose="02040602050305030304" pitchFamily="18" charset="0"/>
              </a:rPr>
              <a:t>plexus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esophagealis</a:t>
            </a:r>
            <a:r>
              <a:rPr lang="sr-Latn-CS" altLang="en-US" sz="1600" b="1" dirty="0">
                <a:latin typeface="Book Antiqua" panose="02040602050305030304" pitchFamily="18" charset="0"/>
              </a:rPr>
              <a:t> </a:t>
            </a:r>
            <a:br>
              <a:rPr lang="en-US" sz="1600" b="1" dirty="0">
                <a:latin typeface="Book Antiqua" panose="02040602050305030304" pitchFamily="18" charset="0"/>
              </a:rPr>
            </a:br>
            <a:endParaRPr lang="en-US" sz="1600" b="1" dirty="0">
              <a:latin typeface="Book Antiqua" panose="02040602050305030304" pitchFamily="18" charset="0"/>
            </a:endParaRPr>
          </a:p>
          <a:p>
            <a:pPr marL="457200" indent="-457200" eaLnBrk="1" hangingPunct="1">
              <a:buFontTx/>
              <a:buNone/>
            </a:pPr>
            <a:r>
              <a:rPr lang="sr-Latn-CS" altLang="en-US" sz="2000" b="1" u="sng" dirty="0">
                <a:solidFill>
                  <a:srgbClr val="FFC000"/>
                </a:solidFill>
                <a:latin typeface="Book Antiqua" panose="02040602050305030304" pitchFamily="18" charset="0"/>
              </a:rPr>
              <a:t>3) </a:t>
            </a:r>
            <a:r>
              <a:rPr lang="sr-Cyrl-CS" altLang="en-US" sz="2000" b="1" u="sng" dirty="0">
                <a:solidFill>
                  <a:srgbClr val="FFC000"/>
                </a:solidFill>
                <a:latin typeface="Book Antiqua" panose="02040602050305030304" pitchFamily="18" charset="0"/>
              </a:rPr>
              <a:t> </a:t>
            </a:r>
            <a:r>
              <a:rPr lang="sr-Latn-CS" altLang="en-US" sz="2000" b="1" u="sng" dirty="0">
                <a:solidFill>
                  <a:srgbClr val="FFC000"/>
                </a:solidFill>
                <a:latin typeface="Book Antiqua" panose="02040602050305030304" pitchFamily="18" charset="0"/>
              </a:rPr>
              <a:t>nn. </a:t>
            </a:r>
            <a:r>
              <a:rPr lang="sr-Latn-CS" altLang="en-US" sz="2000" b="1" u="sng" dirty="0" err="1">
                <a:solidFill>
                  <a:srgbClr val="FFC000"/>
                </a:solidFill>
                <a:latin typeface="Book Antiqua" panose="02040602050305030304" pitchFamily="18" charset="0"/>
              </a:rPr>
              <a:t>splanchnici</a:t>
            </a:r>
            <a:r>
              <a:rPr lang="sr-Latn-CS" altLang="en-US" sz="2000" b="1" u="sng" dirty="0">
                <a:solidFill>
                  <a:srgbClr val="FFC000"/>
                </a:solidFill>
                <a:latin typeface="Book Antiqua" panose="02040602050305030304" pitchFamily="18" charset="0"/>
              </a:rPr>
              <a:t> (</a:t>
            </a:r>
            <a:r>
              <a:rPr lang="en-GB" altLang="en-US" sz="2000" b="1" u="sng" dirty="0">
                <a:solidFill>
                  <a:srgbClr val="FFC000"/>
                </a:solidFill>
                <a:latin typeface="Book Antiqua" panose="02040602050305030304" pitchFamily="18" charset="0"/>
              </a:rPr>
              <a:t>abdominal and pelvic branches</a:t>
            </a:r>
            <a:r>
              <a:rPr lang="sr-Latn-CS" altLang="en-US" sz="2000" b="1" u="sng" dirty="0">
                <a:solidFill>
                  <a:srgbClr val="FFC000"/>
                </a:solidFill>
                <a:latin typeface="Book Antiqua" panose="02040602050305030304" pitchFamily="18" charset="0"/>
              </a:rPr>
              <a:t>)</a:t>
            </a:r>
            <a:br>
              <a:rPr lang="sr-Latn-CS" altLang="en-US" sz="2000" b="1" u="sng" dirty="0">
                <a:solidFill>
                  <a:srgbClr val="FFC000"/>
                </a:solidFill>
                <a:latin typeface="Book Antiqua" panose="02040602050305030304" pitchFamily="18" charset="0"/>
              </a:rPr>
            </a:br>
            <a:r>
              <a:rPr lang="sr-Latn-CS" altLang="en-US" sz="1800" b="1" u="sng" dirty="0">
                <a:solidFill>
                  <a:srgbClr val="FFC000"/>
                </a:solidFill>
                <a:latin typeface="Book Antiqua" panose="02040602050305030304" pitchFamily="18" charset="0"/>
              </a:rPr>
              <a:t>a) n. splanchnicus major </a:t>
            </a:r>
            <a:br>
              <a:rPr lang="sr-Latn-CS" altLang="en-US" sz="1800" b="1" u="sng" dirty="0">
                <a:solidFill>
                  <a:srgbClr val="FFC000"/>
                </a:solidFill>
                <a:latin typeface="Book Antiqua" panose="02040602050305030304" pitchFamily="18" charset="0"/>
              </a:rPr>
            </a:br>
            <a:r>
              <a:rPr lang="sr-Latn-CS" altLang="en-US" sz="1800" b="1" u="sng" dirty="0">
                <a:solidFill>
                  <a:srgbClr val="FFC000"/>
                </a:solidFill>
                <a:latin typeface="Book Antiqua" panose="02040602050305030304" pitchFamily="18" charset="0"/>
              </a:rPr>
              <a:t>b) n. splanchnicus minor</a:t>
            </a:r>
            <a:br>
              <a:rPr lang="sr-Latn-CS" altLang="en-US" sz="1800" b="1" u="sng" dirty="0">
                <a:solidFill>
                  <a:srgbClr val="FFC000"/>
                </a:solidFill>
                <a:latin typeface="Book Antiqua" panose="02040602050305030304" pitchFamily="18" charset="0"/>
              </a:rPr>
            </a:br>
            <a:r>
              <a:rPr lang="sr-Latn-CS" altLang="en-US" sz="1800" b="1" u="sng" dirty="0">
                <a:solidFill>
                  <a:srgbClr val="FFC000"/>
                </a:solidFill>
                <a:latin typeface="Book Antiqua" panose="02040602050305030304" pitchFamily="18" charset="0"/>
              </a:rPr>
              <a:t>c) n. splanchnicus imus</a:t>
            </a:r>
            <a:br>
              <a:rPr lang="en-US" sz="1800" b="1" dirty="0">
                <a:solidFill>
                  <a:srgbClr val="FFFF66"/>
                </a:solidFill>
                <a:latin typeface="Book Antiqua" panose="02040602050305030304" pitchFamily="18" charset="0"/>
              </a:rPr>
            </a:br>
            <a:endParaRPr lang="sr-Latn-CS" altLang="en-US" sz="1800" b="1" dirty="0">
              <a:latin typeface="Book Antiqua" panose="02040602050305030304" pitchFamily="18" charset="0"/>
            </a:endParaRPr>
          </a:p>
          <a:p>
            <a:pPr marL="457200" indent="-457200" eaLnBrk="1" hangingPunct="1">
              <a:buFontTx/>
              <a:buNone/>
            </a:pPr>
            <a:r>
              <a:rPr lang="sr-Latn-CS" altLang="en-US" sz="2000" b="1" dirty="0">
                <a:solidFill>
                  <a:srgbClr val="FFFF66"/>
                </a:solidFill>
                <a:latin typeface="Book Antiqua" panose="02040602050305030304" pitchFamily="18" charset="0"/>
              </a:rPr>
              <a:t>4) </a:t>
            </a:r>
            <a:r>
              <a:rPr lang="sr-Cyrl-CS" altLang="en-US" sz="2000" b="1" dirty="0">
                <a:solidFill>
                  <a:srgbClr val="FFFF66"/>
                </a:solidFill>
                <a:latin typeface="Book Antiqua" panose="02040602050305030304" pitchFamily="18" charset="0"/>
              </a:rPr>
              <a:t> </a:t>
            </a:r>
            <a:r>
              <a:rPr lang="sr-Latn-CS" altLang="en-US" sz="2000" b="1" dirty="0">
                <a:solidFill>
                  <a:srgbClr val="FFFF66"/>
                </a:solidFill>
                <a:latin typeface="Book Antiqua" panose="02040602050305030304" pitchFamily="18" charset="0"/>
              </a:rPr>
              <a:t>rr. interganglionares</a:t>
            </a:r>
            <a:r>
              <a:rPr lang="sr-Latn-CS" altLang="en-US" sz="1800" b="1" dirty="0">
                <a:latin typeface="Book Antiqua" panose="02040602050305030304" pitchFamily="18" charset="0"/>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ChangeArrowheads="1"/>
          </p:cNvSpPr>
          <p:nvPr/>
        </p:nvSpPr>
        <p:spPr bwMode="auto">
          <a:xfrm>
            <a:off x="0" y="980728"/>
            <a:ext cx="9144000" cy="596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lnSpc>
                <a:spcPct val="90000"/>
              </a:lnSpc>
              <a:spcBef>
                <a:spcPct val="0"/>
              </a:spcBef>
              <a:buClrTx/>
              <a:buSzTx/>
              <a:buFont typeface="Wingdings" panose="05000000000000000000" pitchFamily="2" charset="2"/>
              <a:buNone/>
            </a:pPr>
            <a:r>
              <a:rPr lang="sr-Latn-CS" sz="2800" dirty="0">
                <a:solidFill>
                  <a:srgbClr val="FFFF66"/>
                </a:solidFill>
              </a:rPr>
              <a:t>2) </a:t>
            </a:r>
            <a:r>
              <a:rPr lang="en-GB" sz="2800" dirty="0">
                <a:solidFill>
                  <a:srgbClr val="FFFF66"/>
                </a:solidFill>
              </a:rPr>
              <a:t>Subcutaneous tissue </a:t>
            </a:r>
            <a:r>
              <a:rPr lang="sr-Latn-CS" sz="2800" dirty="0">
                <a:solidFill>
                  <a:srgbClr val="FFFF66"/>
                </a:solidFill>
              </a:rPr>
              <a:t>(tela </a:t>
            </a:r>
            <a:r>
              <a:rPr lang="sr-Latn-CS" sz="2800" dirty="0" err="1">
                <a:solidFill>
                  <a:srgbClr val="FFFF66"/>
                </a:solidFill>
              </a:rPr>
              <a:t>subcutanea</a:t>
            </a:r>
            <a:r>
              <a:rPr lang="sr-Latn-CS" sz="2800" dirty="0">
                <a:solidFill>
                  <a:srgbClr val="FFFF66"/>
                </a:solidFill>
              </a:rPr>
              <a:t>)</a:t>
            </a:r>
            <a:br>
              <a:rPr lang="sr-Latn-CS" sz="2800" dirty="0">
                <a:solidFill>
                  <a:srgbClr val="FFFF66"/>
                </a:solidFill>
              </a:rPr>
            </a:br>
            <a:r>
              <a:rPr lang="sr-Latn-CS" sz="2800" dirty="0" err="1">
                <a:solidFill>
                  <a:srgbClr val="FFFF66"/>
                </a:solidFill>
              </a:rPr>
              <a:t>fascia</a:t>
            </a:r>
            <a:r>
              <a:rPr lang="sr-Latn-CS" sz="2800" dirty="0">
                <a:solidFill>
                  <a:srgbClr val="FFFF66"/>
                </a:solidFill>
              </a:rPr>
              <a:t> </a:t>
            </a:r>
            <a:r>
              <a:rPr lang="sr-Latn-CS" sz="2800" dirty="0" err="1">
                <a:solidFill>
                  <a:srgbClr val="FFFF66"/>
                </a:solidFill>
              </a:rPr>
              <a:t>superficialis</a:t>
            </a:r>
            <a:r>
              <a:rPr lang="sr-Latn-CS" sz="2800" dirty="0">
                <a:solidFill>
                  <a:srgbClr val="FFFF66"/>
                </a:solidFill>
              </a:rPr>
              <a:t> </a:t>
            </a:r>
            <a:endParaRPr lang="en-GB" sz="2800" dirty="0">
              <a:solidFill>
                <a:srgbClr val="FFFF66"/>
              </a:solidFill>
            </a:endParaRPr>
          </a:p>
          <a:p>
            <a:pPr eaLnBrk="1" hangingPunct="1">
              <a:lnSpc>
                <a:spcPct val="90000"/>
              </a:lnSpc>
              <a:spcBef>
                <a:spcPct val="0"/>
              </a:spcBef>
              <a:buClrTx/>
              <a:buSzTx/>
              <a:buFont typeface="Wingdings" panose="05000000000000000000" pitchFamily="2" charset="2"/>
              <a:buNone/>
            </a:pPr>
            <a:r>
              <a:rPr lang="sr-Latn-CS" sz="1800" dirty="0">
                <a:solidFill>
                  <a:srgbClr val="FFFF66"/>
                </a:solidFill>
              </a:rPr>
              <a:t>– </a:t>
            </a:r>
            <a:r>
              <a:rPr lang="en-GB" sz="1800" dirty="0"/>
              <a:t>Superior to the umbilicus, the subcutaneous tissue is consistent with that found in most regions. </a:t>
            </a:r>
          </a:p>
          <a:p>
            <a:pPr eaLnBrk="1" hangingPunct="1">
              <a:lnSpc>
                <a:spcPct val="90000"/>
              </a:lnSpc>
              <a:spcBef>
                <a:spcPct val="0"/>
              </a:spcBef>
              <a:buClrTx/>
              <a:buSzTx/>
              <a:buFont typeface="Wingdings" panose="05000000000000000000" pitchFamily="2" charset="2"/>
              <a:buNone/>
            </a:pPr>
            <a:r>
              <a:rPr lang="en-GB" sz="1800" b="1" dirty="0"/>
              <a:t>- </a:t>
            </a:r>
            <a:r>
              <a:rPr lang="en-GB" sz="1800" dirty="0"/>
              <a:t>Inferior to the umbilicus, the deepest part of the subcutaneous tissue is reinforced by many elastic</a:t>
            </a:r>
          </a:p>
          <a:p>
            <a:pPr eaLnBrk="1" hangingPunct="1">
              <a:lnSpc>
                <a:spcPct val="90000"/>
              </a:lnSpc>
              <a:spcBef>
                <a:spcPct val="0"/>
              </a:spcBef>
              <a:buClrTx/>
              <a:buSzTx/>
              <a:buFont typeface="Wingdings" panose="05000000000000000000" pitchFamily="2" charset="2"/>
              <a:buNone/>
            </a:pPr>
            <a:r>
              <a:rPr lang="en-GB" sz="1800" dirty="0"/>
              <a:t>  and collagen </a:t>
            </a:r>
            <a:r>
              <a:rPr lang="en-GB" sz="1800" dirty="0" err="1"/>
              <a:t>fibers</a:t>
            </a:r>
            <a:r>
              <a:rPr lang="en-GB" sz="1800" dirty="0"/>
              <a:t> and has two layers:</a:t>
            </a:r>
            <a:br>
              <a:rPr lang="sr-Latn-CS" sz="2800" dirty="0">
                <a:solidFill>
                  <a:srgbClr val="FFFF66"/>
                </a:solidFill>
              </a:rPr>
            </a:br>
            <a:r>
              <a:rPr lang="sr-Cyrl-CS" sz="2400" dirty="0">
                <a:solidFill>
                  <a:srgbClr val="FFFF66"/>
                </a:solidFill>
              </a:rPr>
              <a:t>а</a:t>
            </a:r>
            <a:r>
              <a:rPr lang="sr-Latn-CS" sz="2400" dirty="0">
                <a:solidFill>
                  <a:srgbClr val="FFFF66"/>
                </a:solidFill>
              </a:rPr>
              <a:t>) </a:t>
            </a:r>
            <a:r>
              <a:rPr lang="en-GB" sz="2400" dirty="0">
                <a:solidFill>
                  <a:srgbClr val="FFFF66"/>
                </a:solidFill>
              </a:rPr>
              <a:t>superficial fatty layer (</a:t>
            </a:r>
            <a:r>
              <a:rPr lang="sr-Latn-CS" sz="2400" dirty="0" err="1">
                <a:solidFill>
                  <a:srgbClr val="FFFF66"/>
                </a:solidFill>
              </a:rPr>
              <a:t>paniculus</a:t>
            </a:r>
            <a:r>
              <a:rPr lang="sr-Latn-CS" sz="2400" dirty="0">
                <a:solidFill>
                  <a:srgbClr val="FFFF66"/>
                </a:solidFill>
              </a:rPr>
              <a:t> </a:t>
            </a:r>
            <a:r>
              <a:rPr lang="sr-Latn-CS" sz="2400" dirty="0" err="1">
                <a:solidFill>
                  <a:srgbClr val="FFFF66"/>
                </a:solidFill>
              </a:rPr>
              <a:t>adiposus</a:t>
            </a:r>
            <a:r>
              <a:rPr lang="en-GB" sz="2400" dirty="0">
                <a:solidFill>
                  <a:srgbClr val="FFFF66"/>
                </a:solidFill>
              </a:rPr>
              <a:t>)</a:t>
            </a:r>
            <a:r>
              <a:rPr lang="sr-Latn-CS" sz="2400" dirty="0">
                <a:solidFill>
                  <a:srgbClr val="FFFF66"/>
                </a:solidFill>
              </a:rPr>
              <a:t> (</a:t>
            </a:r>
            <a:r>
              <a:rPr lang="sr-Latn-CS" sz="2400" dirty="0" err="1">
                <a:solidFill>
                  <a:srgbClr val="FFFF66"/>
                </a:solidFill>
              </a:rPr>
              <a:t>Camper</a:t>
            </a:r>
            <a:r>
              <a:rPr lang="en-GB" sz="2400" dirty="0">
                <a:solidFill>
                  <a:srgbClr val="FFFF66"/>
                </a:solidFill>
              </a:rPr>
              <a:t> fascia</a:t>
            </a:r>
            <a:r>
              <a:rPr lang="sr-Latn-CS" sz="2400" dirty="0">
                <a:solidFill>
                  <a:srgbClr val="FFFF66"/>
                </a:solidFill>
              </a:rPr>
              <a:t>)</a:t>
            </a:r>
            <a:br>
              <a:rPr lang="sr-Latn-CS" sz="2400" dirty="0">
                <a:solidFill>
                  <a:srgbClr val="FFFF66"/>
                </a:solidFill>
              </a:rPr>
            </a:br>
            <a:r>
              <a:rPr lang="sr-Latn-CS" sz="2000" b="1" dirty="0"/>
              <a:t>     - </a:t>
            </a:r>
            <a:r>
              <a:rPr lang="en-GB" sz="2000" dirty="0"/>
              <a:t>continues inferiorly as the superficial fascia of the thigh and perineum;</a:t>
            </a:r>
            <a:endParaRPr lang="en-GB" sz="2800" b="1" dirty="0">
              <a:solidFill>
                <a:srgbClr val="FFFF66"/>
              </a:solidFill>
            </a:endParaRPr>
          </a:p>
          <a:p>
            <a:pPr eaLnBrk="1" hangingPunct="1">
              <a:lnSpc>
                <a:spcPct val="90000"/>
              </a:lnSpc>
              <a:spcBef>
                <a:spcPct val="0"/>
              </a:spcBef>
              <a:buClrTx/>
              <a:buSzTx/>
              <a:buFont typeface="Wingdings" panose="05000000000000000000" pitchFamily="2" charset="2"/>
              <a:buNone/>
            </a:pPr>
            <a:r>
              <a:rPr lang="en-GB" sz="2800" b="1" dirty="0">
                <a:solidFill>
                  <a:srgbClr val="FFFF66"/>
                </a:solidFill>
              </a:rPr>
              <a:t>       </a:t>
            </a:r>
            <a:r>
              <a:rPr lang="en-GB" sz="2400" dirty="0">
                <a:solidFill>
                  <a:srgbClr val="FFFF66"/>
                </a:solidFill>
              </a:rPr>
              <a:t>b</a:t>
            </a:r>
            <a:r>
              <a:rPr lang="sr-Latn-CS" sz="2400" dirty="0">
                <a:solidFill>
                  <a:srgbClr val="FFFF66"/>
                </a:solidFill>
              </a:rPr>
              <a:t>) </a:t>
            </a:r>
            <a:r>
              <a:rPr lang="en-GB" sz="2400" dirty="0">
                <a:solidFill>
                  <a:srgbClr val="FFFF66"/>
                </a:solidFill>
              </a:rPr>
              <a:t>deep membranous layer (</a:t>
            </a:r>
            <a:r>
              <a:rPr lang="sr-Latn-CS" sz="2400" dirty="0" err="1">
                <a:solidFill>
                  <a:srgbClr val="FFFF66"/>
                </a:solidFill>
              </a:rPr>
              <a:t>stratum</a:t>
            </a:r>
            <a:r>
              <a:rPr lang="sr-Latn-CS" sz="2400" dirty="0">
                <a:solidFill>
                  <a:srgbClr val="FFFF66"/>
                </a:solidFill>
              </a:rPr>
              <a:t> </a:t>
            </a:r>
            <a:r>
              <a:rPr lang="sr-Latn-CS" sz="2400" dirty="0" err="1">
                <a:solidFill>
                  <a:srgbClr val="FFFF66"/>
                </a:solidFill>
              </a:rPr>
              <a:t>membranosum</a:t>
            </a:r>
            <a:r>
              <a:rPr lang="en-GB" sz="2400" dirty="0">
                <a:solidFill>
                  <a:srgbClr val="FFFF66"/>
                </a:solidFill>
              </a:rPr>
              <a:t>)</a:t>
            </a:r>
            <a:r>
              <a:rPr lang="sr-Latn-CS" sz="2400" dirty="0">
                <a:solidFill>
                  <a:srgbClr val="FFFF66"/>
                </a:solidFill>
              </a:rPr>
              <a:t> (</a:t>
            </a:r>
            <a:r>
              <a:rPr lang="sr-Latn-CS" sz="2400" dirty="0" err="1">
                <a:solidFill>
                  <a:srgbClr val="FFFF66"/>
                </a:solidFill>
              </a:rPr>
              <a:t>Scarpa</a:t>
            </a:r>
            <a:r>
              <a:rPr lang="en-GB" sz="2400" dirty="0">
                <a:solidFill>
                  <a:srgbClr val="FFFF66"/>
                </a:solidFill>
              </a:rPr>
              <a:t> fascia</a:t>
            </a:r>
            <a:r>
              <a:rPr lang="sr-Latn-CS" sz="2400" dirty="0">
                <a:solidFill>
                  <a:srgbClr val="FFFF66"/>
                </a:solidFill>
              </a:rPr>
              <a:t>)</a:t>
            </a:r>
            <a:br>
              <a:rPr lang="sr-Latn-CS" sz="2800" dirty="0">
                <a:solidFill>
                  <a:srgbClr val="FFFF66"/>
                </a:solidFill>
              </a:rPr>
            </a:br>
            <a:r>
              <a:rPr lang="sr-Latn-CS" sz="2800" dirty="0">
                <a:solidFill>
                  <a:srgbClr val="FFFF66"/>
                </a:solidFill>
              </a:rPr>
              <a:t>	</a:t>
            </a:r>
            <a:r>
              <a:rPr lang="sr-Latn-CS" sz="1800" b="1" dirty="0"/>
              <a:t>- </a:t>
            </a:r>
            <a:r>
              <a:rPr lang="en-GB" sz="1800" dirty="0"/>
              <a:t>reinforced by many elastic and collagen </a:t>
            </a:r>
            <a:r>
              <a:rPr lang="en-GB" sz="1800" dirty="0" err="1"/>
              <a:t>fibers</a:t>
            </a:r>
            <a:br>
              <a:rPr lang="sr-Latn-CS" sz="1800" b="1" dirty="0"/>
            </a:br>
            <a:r>
              <a:rPr lang="sr-Latn-CS" sz="1800" b="1" dirty="0"/>
              <a:t>     - </a:t>
            </a:r>
            <a:r>
              <a:rPr lang="en-GB" sz="1800" dirty="0"/>
              <a:t>above pubic symphysis, reinforced with deep fascia forms </a:t>
            </a:r>
            <a:r>
              <a:rPr lang="sr-Latn-CS" sz="1800" dirty="0" err="1"/>
              <a:t>lig</a:t>
            </a:r>
            <a:r>
              <a:rPr lang="sr-Latn-CS" sz="1800" dirty="0"/>
              <a:t>. </a:t>
            </a:r>
            <a:r>
              <a:rPr lang="sr-Latn-CS" sz="1800" dirty="0" err="1"/>
              <a:t>fudiforme</a:t>
            </a:r>
            <a:r>
              <a:rPr lang="sr-Latn-CS" sz="1800" dirty="0"/>
              <a:t> penis s. </a:t>
            </a:r>
            <a:r>
              <a:rPr lang="sr-Latn-CS" sz="1800" dirty="0" err="1"/>
              <a:t>clitoridis</a:t>
            </a:r>
            <a:endParaRPr lang="sr-Latn-CS" sz="1800" dirty="0"/>
          </a:p>
          <a:p>
            <a:pPr eaLnBrk="1" hangingPunct="1">
              <a:lnSpc>
                <a:spcPct val="90000"/>
              </a:lnSpc>
              <a:spcBef>
                <a:spcPct val="0"/>
              </a:spcBef>
              <a:buClrTx/>
              <a:buSzTx/>
              <a:buFont typeface="Wingdings" panose="05000000000000000000" pitchFamily="2" charset="2"/>
              <a:buNone/>
            </a:pPr>
            <a:r>
              <a:rPr lang="sr-Latn-CS" sz="1800" b="1" dirty="0">
                <a:solidFill>
                  <a:srgbClr val="FFFF66"/>
                </a:solidFill>
              </a:rPr>
              <a:t>		</a:t>
            </a:r>
            <a:r>
              <a:rPr lang="sr-Latn-CS" sz="1800" b="1" dirty="0"/>
              <a:t>- </a:t>
            </a:r>
            <a:r>
              <a:rPr lang="en-GB" sz="1800" dirty="0"/>
              <a:t>continues inferiorly into the perineal region as the membranous layer of subcutaneous</a:t>
            </a:r>
            <a:br>
              <a:rPr lang="en-GB" sz="1800" dirty="0"/>
            </a:br>
            <a:r>
              <a:rPr lang="en-GB" sz="1800" dirty="0"/>
              <a:t>        tissue of the perineum, but not in the thighs because it merges with fascia </a:t>
            </a:r>
            <a:r>
              <a:rPr lang="en-GB" sz="1800" dirty="0" err="1"/>
              <a:t>lata</a:t>
            </a:r>
            <a:r>
              <a:rPr lang="en-GB" sz="1800" dirty="0"/>
              <a:t> of</a:t>
            </a:r>
            <a:br>
              <a:rPr lang="en-GB" sz="1800" dirty="0"/>
            </a:br>
            <a:r>
              <a:rPr lang="en-GB" sz="1800" dirty="0"/>
              <a:t>        thigh below </a:t>
            </a:r>
            <a:r>
              <a:rPr lang="en-GB" sz="1800" dirty="0" err="1"/>
              <a:t>lig</a:t>
            </a:r>
            <a:r>
              <a:rPr lang="en-GB" sz="1800" dirty="0"/>
              <a:t>. inguinale (</a:t>
            </a:r>
            <a:r>
              <a:rPr lang="en-GB" sz="1800" dirty="0" err="1"/>
              <a:t>Pouparti</a:t>
            </a:r>
            <a:r>
              <a:rPr lang="en-GB" sz="1800" dirty="0"/>
              <a:t>)</a:t>
            </a:r>
            <a:endParaRPr lang="sr-Latn-CS" sz="1800" b="1" dirty="0"/>
          </a:p>
          <a:p>
            <a:pPr eaLnBrk="1" hangingPunct="1">
              <a:lnSpc>
                <a:spcPct val="90000"/>
              </a:lnSpc>
              <a:spcBef>
                <a:spcPct val="0"/>
              </a:spcBef>
              <a:buClrTx/>
              <a:buSzTx/>
              <a:buNone/>
            </a:pPr>
            <a:r>
              <a:rPr lang="sr-Latn-CS" sz="2800" dirty="0">
                <a:solidFill>
                  <a:srgbClr val="FFFF66"/>
                </a:solidFill>
              </a:rPr>
              <a:t>3) </a:t>
            </a:r>
            <a:r>
              <a:rPr lang="sr-Latn-CS" sz="2800" dirty="0" err="1">
                <a:solidFill>
                  <a:srgbClr val="FFFF66"/>
                </a:solidFill>
              </a:rPr>
              <a:t>Fascia</a:t>
            </a:r>
            <a:r>
              <a:rPr lang="sr-Latn-CS" sz="2800" dirty="0">
                <a:solidFill>
                  <a:srgbClr val="FFFF66"/>
                </a:solidFill>
              </a:rPr>
              <a:t> </a:t>
            </a:r>
            <a:r>
              <a:rPr lang="sr-Latn-CS" sz="2800" dirty="0" err="1">
                <a:solidFill>
                  <a:srgbClr val="FFFF66"/>
                </a:solidFill>
              </a:rPr>
              <a:t>investiens</a:t>
            </a:r>
            <a:r>
              <a:rPr lang="sr-Latn-CS" sz="2800" dirty="0">
                <a:solidFill>
                  <a:srgbClr val="FFFF66"/>
                </a:solidFill>
              </a:rPr>
              <a:t> </a:t>
            </a:r>
            <a:r>
              <a:rPr lang="sr-Latn-CS" sz="2800" dirty="0" err="1">
                <a:solidFill>
                  <a:srgbClr val="FFFF66"/>
                </a:solidFill>
              </a:rPr>
              <a:t>abdominis</a:t>
            </a:r>
            <a:r>
              <a:rPr lang="en-GB" sz="2800" dirty="0">
                <a:solidFill>
                  <a:srgbClr val="FFFF66"/>
                </a:solidFill>
              </a:rPr>
              <a:t> (investing fascia - deep fascia)</a:t>
            </a:r>
            <a:endParaRPr lang="sr-Latn-CS" sz="2800" dirty="0">
              <a:solidFill>
                <a:srgbClr val="FFFF66"/>
              </a:solidFill>
            </a:endParaRPr>
          </a:p>
          <a:p>
            <a:pPr eaLnBrk="1" hangingPunct="1">
              <a:lnSpc>
                <a:spcPct val="90000"/>
              </a:lnSpc>
              <a:spcBef>
                <a:spcPct val="0"/>
              </a:spcBef>
              <a:buClrTx/>
              <a:buSzTx/>
              <a:buFontTx/>
              <a:buNone/>
            </a:pPr>
            <a:r>
              <a:rPr lang="sr-Latn-CS" sz="2000" dirty="0">
                <a:solidFill>
                  <a:srgbClr val="FFFF66"/>
                </a:solidFill>
              </a:rPr>
              <a:t>		</a:t>
            </a:r>
            <a:r>
              <a:rPr lang="sr-Latn-CS" sz="2000" b="1" dirty="0"/>
              <a:t>    - </a:t>
            </a:r>
            <a:r>
              <a:rPr lang="en-GB" sz="1800" dirty="0"/>
              <a:t>thin fascia,</a:t>
            </a:r>
            <a:r>
              <a:rPr lang="en-GB" sz="2000" b="1" dirty="0"/>
              <a:t> </a:t>
            </a:r>
            <a:r>
              <a:rPr lang="en-GB" sz="1800" dirty="0"/>
              <a:t>covers the external aspects of the three muscle layers of the anterolateral abdominal wall and their aponeuroses (flat expanded tendons) and cannot be easily separated from them. It is also inserted between these muscles</a:t>
            </a:r>
            <a:endParaRPr lang="sr-Latn-CS" sz="1800" b="1" dirty="0"/>
          </a:p>
          <a:p>
            <a:pPr eaLnBrk="1" hangingPunct="1">
              <a:lnSpc>
                <a:spcPct val="90000"/>
              </a:lnSpc>
              <a:spcBef>
                <a:spcPct val="0"/>
              </a:spcBef>
              <a:buClrTx/>
              <a:buSzTx/>
              <a:buFontTx/>
              <a:buNone/>
            </a:pPr>
            <a:r>
              <a:rPr lang="sr-Latn-CS" sz="2000" b="1" dirty="0"/>
              <a:t>		    - </a:t>
            </a:r>
            <a:r>
              <a:rPr lang="en-GB" sz="2000" dirty="0"/>
              <a:t>above pubic symphysis it continues inferior to genitals and forms </a:t>
            </a:r>
            <a:r>
              <a:rPr lang="sr-Latn-CS" sz="1800" dirty="0" err="1"/>
              <a:t>lig</a:t>
            </a:r>
            <a:r>
              <a:rPr lang="sr-Latn-CS" sz="1800" dirty="0"/>
              <a:t>. </a:t>
            </a:r>
            <a:r>
              <a:rPr lang="sr-Latn-CS" sz="1800" dirty="0" err="1"/>
              <a:t>suspensorium</a:t>
            </a:r>
            <a:r>
              <a:rPr lang="sr-Latn-CS" sz="1800" dirty="0"/>
              <a:t> penis s. </a:t>
            </a:r>
            <a:r>
              <a:rPr lang="sr-Latn-CS" sz="1800" dirty="0" err="1"/>
              <a:t>clitoridis</a:t>
            </a:r>
            <a:endParaRPr lang="sr-Latn-CS" sz="1800" dirty="0"/>
          </a:p>
          <a:p>
            <a:pPr eaLnBrk="1" hangingPunct="1">
              <a:lnSpc>
                <a:spcPct val="90000"/>
              </a:lnSpc>
              <a:spcBef>
                <a:spcPct val="0"/>
              </a:spcBef>
              <a:buClrTx/>
              <a:buSzTx/>
              <a:buFont typeface="Wingdings" panose="05000000000000000000" pitchFamily="2" charset="2"/>
              <a:buNone/>
            </a:pPr>
            <a:r>
              <a:rPr lang="sr-Latn-CS" sz="2000" b="1" dirty="0">
                <a:solidFill>
                  <a:srgbClr val="FFFF66"/>
                </a:solidFill>
              </a:rPr>
              <a:t>			</a:t>
            </a:r>
            <a:endParaRPr lang="sr-Latn-CS" sz="2000" dirty="0">
              <a:solidFill>
                <a:srgbClr val="FFFF66"/>
              </a:solidFill>
            </a:endParaRPr>
          </a:p>
        </p:txBody>
      </p:sp>
      <p:sp>
        <p:nvSpPr>
          <p:cNvPr id="3" name="Rectangle 2"/>
          <p:cNvSpPr txBox="1">
            <a:spLocks noRot="1" noChangeArrowheads="1"/>
          </p:cNvSpPr>
          <p:nvPr/>
        </p:nvSpPr>
        <p:spPr>
          <a:xfrm>
            <a:off x="539750" y="0"/>
            <a:ext cx="8229600" cy="765175"/>
          </a:xfrm>
          <a:prstGeom prst="rect">
            <a:avLst/>
          </a:prstGeom>
        </p:spPr>
        <p:txBody>
          <a:bodyPr/>
          <a:lstStyle/>
          <a:p>
            <a:pPr algn="ctr" eaLnBrk="1" hangingPunct="1">
              <a:defRPr/>
            </a:pPr>
            <a:r>
              <a:rPr lang="en-GB" sz="5400" dirty="0">
                <a:solidFill>
                  <a:srgbClr val="FFFF66"/>
                </a:solidFill>
              </a:rPr>
              <a:t>Anterolateral abdominal wall</a:t>
            </a:r>
            <a:endParaRPr lang="en-US" sz="5400" b="1" kern="0" dirty="0">
              <a:solidFill>
                <a:srgbClr val="FFFF66"/>
              </a:solidFill>
              <a:effectLst>
                <a:outerShdw blurRad="38100" dist="38100" dir="2700000" algn="tl">
                  <a:srgbClr val="000000"/>
                </a:outerShdw>
              </a:effectLst>
              <a:latin typeface="+mj-lt"/>
              <a:ea typeface="+mj-ea"/>
              <a:cs typeface="+mj-cs"/>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500063" y="142875"/>
            <a:ext cx="8229600" cy="725488"/>
          </a:xfrm>
        </p:spPr>
        <p:txBody>
          <a:bodyPr/>
          <a:lstStyle/>
          <a:p>
            <a:pPr eaLnBrk="1" hangingPunct="1">
              <a:defRPr/>
            </a:pPr>
            <a:r>
              <a:rPr lang="sr-Latn-CS" sz="3600">
                <a:solidFill>
                  <a:srgbClr val="FFFF00"/>
                </a:solidFill>
              </a:rPr>
              <a:t>TRUNCUS  SYMPATHICUS</a:t>
            </a:r>
          </a:p>
        </p:txBody>
      </p:sp>
      <p:sp>
        <p:nvSpPr>
          <p:cNvPr id="6" name="Content Placeholder 5"/>
          <p:cNvSpPr>
            <a:spLocks noGrp="1"/>
          </p:cNvSpPr>
          <p:nvPr>
            <p:ph sz="half" idx="2"/>
          </p:nvPr>
        </p:nvSpPr>
        <p:spPr>
          <a:xfrm>
            <a:off x="214313" y="928688"/>
            <a:ext cx="8929687" cy="4525962"/>
          </a:xfrm>
        </p:spPr>
        <p:txBody>
          <a:bodyPr/>
          <a:lstStyle/>
          <a:p>
            <a:pPr marL="457200" indent="-457200" eaLnBrk="1" hangingPunct="1">
              <a:buFontTx/>
              <a:buNone/>
              <a:defRPr/>
            </a:pPr>
            <a:r>
              <a:rPr lang="sr-Latn-CS" sz="2000" b="1" dirty="0">
                <a:solidFill>
                  <a:srgbClr val="FFFF66"/>
                </a:solidFill>
              </a:rPr>
              <a:t>3) nn. </a:t>
            </a:r>
            <a:r>
              <a:rPr lang="sr-Latn-CS" sz="2000" b="1" dirty="0" err="1">
                <a:solidFill>
                  <a:srgbClr val="FFFF66"/>
                </a:solidFill>
              </a:rPr>
              <a:t>splanchnici</a:t>
            </a:r>
            <a:r>
              <a:rPr lang="sr-Latn-CS" sz="2000" b="1" dirty="0">
                <a:solidFill>
                  <a:srgbClr val="FFFF66"/>
                </a:solidFill>
              </a:rPr>
              <a:t> (</a:t>
            </a:r>
            <a:r>
              <a:rPr lang="en-GB" sz="2000" b="1" dirty="0">
                <a:solidFill>
                  <a:srgbClr val="FFFF66"/>
                </a:solidFill>
              </a:rPr>
              <a:t>abdominal and pelvic branches</a:t>
            </a:r>
            <a:r>
              <a:rPr lang="sr-Latn-CS" sz="2000" b="1" dirty="0">
                <a:solidFill>
                  <a:srgbClr val="FFFF66"/>
                </a:solidFill>
              </a:rPr>
              <a:t>)</a:t>
            </a:r>
            <a:br>
              <a:rPr lang="sr-Latn-CS" sz="2000" b="1" dirty="0">
                <a:solidFill>
                  <a:srgbClr val="FFFF66"/>
                </a:solidFill>
              </a:rPr>
            </a:br>
            <a:br>
              <a:rPr lang="sr-Latn-CS" sz="2000" b="1" dirty="0">
                <a:solidFill>
                  <a:srgbClr val="FFFF66"/>
                </a:solidFill>
              </a:rPr>
            </a:br>
            <a:r>
              <a:rPr lang="sr-Cyrl-CS" sz="1800" b="1" dirty="0">
                <a:solidFill>
                  <a:srgbClr val="FFFF66"/>
                </a:solidFill>
              </a:rPr>
              <a:t>а</a:t>
            </a:r>
            <a:r>
              <a:rPr lang="sr-Latn-CS" sz="1800" b="1" dirty="0">
                <a:solidFill>
                  <a:srgbClr val="FFFF66"/>
                </a:solidFill>
              </a:rPr>
              <a:t>) n. splanchnicus major </a:t>
            </a:r>
            <a:r>
              <a:rPr lang="sr-Latn-CS" sz="1800" b="1" dirty="0"/>
              <a:t>– </a:t>
            </a:r>
            <a:r>
              <a:rPr lang="en-GB" sz="1800" b="1" dirty="0"/>
              <a:t>formed by joining of 5-6 roots from</a:t>
            </a:r>
            <a:br>
              <a:rPr lang="en-GB" sz="1800" b="1" dirty="0"/>
            </a:br>
            <a:r>
              <a:rPr lang="en-GB" sz="1800" b="1" dirty="0">
                <a:solidFill>
                  <a:srgbClr val="FFFF00"/>
                </a:solidFill>
              </a:rPr>
              <a:t>   ( greater splanchnic nerve)    </a:t>
            </a:r>
            <a:r>
              <a:rPr lang="en-GB" sz="1800" b="1" dirty="0"/>
              <a:t>- 5. – 9. / 10. </a:t>
            </a:r>
            <a:r>
              <a:rPr lang="en-GB" sz="1800" b="1" dirty="0" err="1"/>
              <a:t>torachic</a:t>
            </a:r>
            <a:r>
              <a:rPr lang="en-GB" sz="1800" b="1" dirty="0"/>
              <a:t> ganglia of SY trunk</a:t>
            </a:r>
            <a:br>
              <a:rPr lang="en-GB" sz="1800" b="1" dirty="0"/>
            </a:br>
            <a:r>
              <a:rPr lang="en-GB" sz="1800" b="1" dirty="0"/>
              <a:t>			    - roots are joined at the level of VIII or IX rib,</a:t>
            </a:r>
            <a:br>
              <a:rPr lang="en-GB" sz="1800" b="1" dirty="0"/>
            </a:br>
            <a:r>
              <a:rPr lang="en-GB" sz="1800" b="1" dirty="0"/>
              <a:t>			    - runs through diaphragm and goes to ganglia </a:t>
            </a:r>
            <a:r>
              <a:rPr lang="en-GB" sz="1800" b="1" dirty="0" err="1"/>
              <a:t>coelica</a:t>
            </a:r>
            <a:r>
              <a:rPr lang="en-GB" sz="1800" b="1" dirty="0"/>
              <a:t> and</a:t>
            </a:r>
            <a:br>
              <a:rPr lang="en-GB" sz="1800" b="1" dirty="0"/>
            </a:br>
            <a:r>
              <a:rPr lang="en-GB" sz="1800" b="1" dirty="0"/>
              <a:t>		                      ganglion </a:t>
            </a:r>
            <a:r>
              <a:rPr lang="en-GB" sz="1800" b="1" dirty="0" err="1"/>
              <a:t>mesentericun</a:t>
            </a:r>
            <a:r>
              <a:rPr lang="en-GB" sz="1800" b="1" dirty="0"/>
              <a:t> superius</a:t>
            </a:r>
            <a:br>
              <a:rPr lang="sr-Latn-CS" sz="1800" b="1" dirty="0"/>
            </a:br>
            <a:br>
              <a:rPr lang="sr-Latn-CS" sz="1800" b="1" dirty="0"/>
            </a:br>
            <a:r>
              <a:rPr lang="en-GB" sz="1800" b="1" dirty="0">
                <a:solidFill>
                  <a:srgbClr val="FFFF66"/>
                </a:solidFill>
              </a:rPr>
              <a:t>b</a:t>
            </a:r>
            <a:r>
              <a:rPr lang="sr-Latn-CS" sz="1800" b="1" dirty="0">
                <a:solidFill>
                  <a:srgbClr val="FFFF66"/>
                </a:solidFill>
              </a:rPr>
              <a:t>) n. splanchnicum minor</a:t>
            </a:r>
            <a:r>
              <a:rPr lang="sr-Latn-CS" sz="1800" b="1" dirty="0"/>
              <a:t> - </a:t>
            </a:r>
            <a:r>
              <a:rPr lang="en-GB" sz="1800" b="1" dirty="0"/>
              <a:t>formed by joining of 2-4 roots from</a:t>
            </a:r>
            <a:br>
              <a:rPr lang="en-GB" sz="1800" b="1" dirty="0"/>
            </a:br>
            <a:r>
              <a:rPr lang="en-GB" sz="1800" b="1" dirty="0"/>
              <a:t>    </a:t>
            </a:r>
            <a:r>
              <a:rPr lang="en-GB" sz="1800" b="1" dirty="0">
                <a:solidFill>
                  <a:srgbClr val="FFFF00"/>
                </a:solidFill>
              </a:rPr>
              <a:t>(lesser splanchnic nerve)</a:t>
            </a:r>
            <a:r>
              <a:rPr lang="en-GB" sz="1800" b="1" dirty="0"/>
              <a:t>      - 10. and 11. </a:t>
            </a:r>
            <a:r>
              <a:rPr lang="en-GB" sz="1800" b="1" dirty="0" err="1"/>
              <a:t>torachic</a:t>
            </a:r>
            <a:r>
              <a:rPr lang="en-GB" sz="1800" b="1" dirty="0"/>
              <a:t> ganglia of SY trunk</a:t>
            </a:r>
            <a:br>
              <a:rPr lang="en-GB" sz="1800" b="1" dirty="0"/>
            </a:br>
            <a:r>
              <a:rPr lang="en-GB" sz="1800" b="1" dirty="0"/>
              <a:t>		 - runs through diaphragm together with n. </a:t>
            </a:r>
            <a:r>
              <a:rPr lang="en-GB" sz="1800" b="1" dirty="0" err="1"/>
              <a:t>splanchnicus</a:t>
            </a:r>
            <a:r>
              <a:rPr lang="en-GB" sz="1800" b="1" dirty="0"/>
              <a:t> major and</a:t>
            </a:r>
            <a:br>
              <a:rPr lang="en-GB" sz="1800" b="1" dirty="0"/>
            </a:br>
            <a:r>
              <a:rPr lang="en-GB" sz="1800" b="1" dirty="0"/>
              <a:t>                           goes to ganglia </a:t>
            </a:r>
            <a:r>
              <a:rPr lang="en-GB" sz="1800" b="1" dirty="0" err="1"/>
              <a:t>aorticorenalis</a:t>
            </a:r>
            <a:r>
              <a:rPr lang="en-GB" sz="1800" b="1" dirty="0"/>
              <a:t> or in plexus </a:t>
            </a:r>
            <a:r>
              <a:rPr lang="en-GB" sz="1800" b="1" dirty="0" err="1"/>
              <a:t>suprarenalis</a:t>
            </a:r>
            <a:br>
              <a:rPr lang="sr-Latn-CS" sz="1800" b="1" dirty="0"/>
            </a:br>
            <a:br>
              <a:rPr lang="sr-Latn-CS" sz="1800" b="1" dirty="0"/>
            </a:br>
            <a:r>
              <a:rPr lang="en-GB" sz="1800" b="1" dirty="0">
                <a:solidFill>
                  <a:srgbClr val="FFFF66"/>
                </a:solidFill>
              </a:rPr>
              <a:t>c</a:t>
            </a:r>
            <a:r>
              <a:rPr lang="sr-Latn-CS" sz="1800" b="1" dirty="0">
                <a:solidFill>
                  <a:srgbClr val="FFFF66"/>
                </a:solidFill>
              </a:rPr>
              <a:t>) n. splanchnicus </a:t>
            </a:r>
            <a:r>
              <a:rPr lang="sr-Latn-CS" sz="1800" b="1" dirty="0" err="1">
                <a:solidFill>
                  <a:srgbClr val="FFFF66"/>
                </a:solidFill>
              </a:rPr>
              <a:t>imus</a:t>
            </a:r>
            <a:r>
              <a:rPr lang="sr-Latn-CS" sz="1800" b="1" dirty="0">
                <a:solidFill>
                  <a:srgbClr val="FFFF66"/>
                </a:solidFill>
              </a:rPr>
              <a:t>     </a:t>
            </a:r>
            <a:br>
              <a:rPr lang="en-GB" sz="1800" b="1" dirty="0"/>
            </a:br>
            <a:r>
              <a:rPr lang="en-GB" sz="1800" b="1" dirty="0"/>
              <a:t>   </a:t>
            </a:r>
            <a:r>
              <a:rPr lang="en-GB" sz="1800" b="1" dirty="0">
                <a:solidFill>
                  <a:srgbClr val="FFFF00"/>
                </a:solidFill>
              </a:rPr>
              <a:t>(least splanchnic nerve)</a:t>
            </a:r>
            <a:r>
              <a:rPr lang="en-GB" sz="1800" b="1" dirty="0"/>
              <a:t>  - from 12. thoracic ganglion of SY trunk</a:t>
            </a:r>
            <a:br>
              <a:rPr lang="en-GB" sz="1800" b="1" dirty="0"/>
            </a:br>
            <a:r>
              <a:rPr lang="en-GB" sz="1800" b="1" dirty="0"/>
              <a:t>			      - goes to ganglia </a:t>
            </a:r>
            <a:r>
              <a:rPr lang="en-GB" sz="1800" b="1" dirty="0" err="1"/>
              <a:t>aorticorenalis</a:t>
            </a:r>
            <a:r>
              <a:rPr lang="en-GB" sz="1800" b="1" dirty="0"/>
              <a:t> and plexus </a:t>
            </a:r>
            <a:r>
              <a:rPr lang="en-GB" sz="1800" b="1" dirty="0" err="1"/>
              <a:t>renalis</a:t>
            </a:r>
            <a:endParaRPr lang="sr-Latn-CS" sz="1800" b="1" dirty="0"/>
          </a:p>
          <a:p>
            <a:pPr marL="457200" indent="-457200" eaLnBrk="1" hangingPunct="1">
              <a:buFontTx/>
              <a:buNone/>
              <a:defRPr/>
            </a:pPr>
            <a:r>
              <a:rPr lang="sr-Latn-CS" sz="2000" b="1" dirty="0">
                <a:solidFill>
                  <a:srgbClr val="FFFF66"/>
                </a:solidFill>
              </a:rPr>
              <a:t>4) rr. interganglionares</a:t>
            </a:r>
            <a:br>
              <a:rPr lang="sr-Latn-CS" sz="1800" b="1" dirty="0"/>
            </a:br>
            <a:endParaRPr lang="sr-Latn-CS" sz="1800" b="1" dirty="0"/>
          </a:p>
          <a:p>
            <a:pPr marL="457200" indent="-457200" eaLnBrk="1" hangingPunct="1">
              <a:buFontTx/>
              <a:buNone/>
              <a:defRPr/>
            </a:pPr>
            <a:endParaRPr lang="sr-Latn-CS" sz="1800" b="1" dirty="0"/>
          </a:p>
          <a:p>
            <a:pPr eaLnBrk="1" hangingPunct="1">
              <a:buFontTx/>
              <a:buNone/>
              <a:defRPr/>
            </a:pPr>
            <a:endParaRPr lang="sr-Latn-CS" sz="1800" b="1"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FE34D4-945F-213E-C984-47EEB0D9CA4F}"/>
              </a:ext>
            </a:extLst>
          </p:cNvPr>
          <p:cNvPicPr>
            <a:picLocks noChangeAspect="1"/>
          </p:cNvPicPr>
          <p:nvPr/>
        </p:nvPicPr>
        <p:blipFill>
          <a:blip r:embed="rId2"/>
          <a:stretch>
            <a:fillRect/>
          </a:stretch>
        </p:blipFill>
        <p:spPr>
          <a:xfrm>
            <a:off x="2034320" y="270236"/>
            <a:ext cx="5075360" cy="6317527"/>
          </a:xfrm>
          <a:prstGeom prst="rect">
            <a:avLst/>
          </a:prstGeom>
        </p:spPr>
      </p:pic>
    </p:spTree>
    <p:extLst>
      <p:ext uri="{BB962C8B-B14F-4D97-AF65-F5344CB8AC3E}">
        <p14:creationId xmlns:p14="http://schemas.microsoft.com/office/powerpoint/2010/main" val="161131477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7200" y="274638"/>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107504" y="1052736"/>
            <a:ext cx="5544616" cy="3554819"/>
          </a:xfrm>
          <a:prstGeom prst="rect">
            <a:avLst/>
          </a:prstGeom>
          <a:noFill/>
        </p:spPr>
        <p:txBody>
          <a:bodyPr wrap="square">
            <a:spAutoFit/>
          </a:bodyPr>
          <a:lstStyle/>
          <a:p>
            <a:pPr>
              <a:spcBef>
                <a:spcPts val="600"/>
              </a:spcBef>
              <a:buFont typeface="Arial" pitchFamily="34" charset="0"/>
              <a:buChar char="•"/>
              <a:defRPr/>
            </a:pPr>
            <a:r>
              <a:rPr lang="en-GB" sz="2000" b="1" dirty="0">
                <a:ln>
                  <a:solidFill>
                    <a:srgbClr val="FFC000"/>
                  </a:solidFill>
                </a:ln>
              </a:rPr>
              <a:t>Parasympathetic </a:t>
            </a:r>
            <a:r>
              <a:rPr lang="en-GB" sz="2000" b="1" dirty="0" err="1">
                <a:ln>
                  <a:solidFill>
                    <a:srgbClr val="FFC000"/>
                  </a:solidFill>
                </a:ln>
              </a:rPr>
              <a:t>fibers</a:t>
            </a:r>
            <a:r>
              <a:rPr lang="en-GB" sz="2000" b="1" u="sng" dirty="0">
                <a:ln>
                  <a:solidFill>
                    <a:srgbClr val="FFC000"/>
                  </a:solidFill>
                </a:ln>
              </a:rPr>
              <a:t>:</a:t>
            </a:r>
          </a:p>
          <a:p>
            <a:pPr>
              <a:spcBef>
                <a:spcPts val="600"/>
              </a:spcBef>
              <a:buFont typeface="Arial" pitchFamily="34" charset="0"/>
              <a:buChar char="•"/>
              <a:defRPr/>
            </a:pPr>
            <a:endParaRPr lang="en-GB" sz="2000" b="1" u="sng" dirty="0">
              <a:ln>
                <a:solidFill>
                  <a:srgbClr val="FFC000"/>
                </a:solidFill>
              </a:ln>
            </a:endParaRPr>
          </a:p>
          <a:p>
            <a:pPr>
              <a:spcBef>
                <a:spcPts val="0"/>
              </a:spcBef>
              <a:defRPr/>
            </a:pPr>
            <a:r>
              <a:rPr lang="en-GB" sz="2000" b="1" u="sng" dirty="0">
                <a:ln>
                  <a:solidFill>
                    <a:srgbClr val="FFC000"/>
                  </a:solidFill>
                </a:ln>
              </a:rPr>
              <a:t>1) Anterior and posterior vagal trunk</a:t>
            </a:r>
            <a:br>
              <a:rPr lang="en-GB" sz="2000" b="1" u="sng" dirty="0">
                <a:ln>
                  <a:solidFill>
                    <a:srgbClr val="FFC000"/>
                  </a:solidFill>
                </a:ln>
              </a:rPr>
            </a:br>
            <a:r>
              <a:rPr lang="en-GB" sz="2000" dirty="0"/>
              <a:t>These are the continuation of the left and right </a:t>
            </a:r>
            <a:br>
              <a:rPr lang="en-GB" sz="2000" dirty="0"/>
            </a:br>
            <a:r>
              <a:rPr lang="en-GB" sz="2000" dirty="0" err="1"/>
              <a:t>vagus</a:t>
            </a:r>
            <a:r>
              <a:rPr lang="en-GB" sz="2000" dirty="0"/>
              <a:t> nerves that pass through the </a:t>
            </a:r>
            <a:r>
              <a:rPr lang="en-GB" sz="2000" dirty="0" err="1"/>
              <a:t>esophageal</a:t>
            </a:r>
            <a:r>
              <a:rPr lang="en-GB" sz="2000" dirty="0"/>
              <a:t> </a:t>
            </a:r>
            <a:br>
              <a:rPr lang="en-GB" sz="2000" dirty="0"/>
            </a:br>
            <a:r>
              <a:rPr lang="en-GB" sz="2000" dirty="0"/>
              <a:t>hiatus of diaphragm on the anterior and </a:t>
            </a:r>
          </a:p>
          <a:p>
            <a:pPr>
              <a:spcBef>
                <a:spcPts val="0"/>
              </a:spcBef>
              <a:defRPr/>
            </a:pPr>
            <a:r>
              <a:rPr lang="en-GB" sz="2000" dirty="0"/>
              <a:t>posterior aspects of the </a:t>
            </a:r>
            <a:r>
              <a:rPr lang="en-GB" sz="2000" dirty="0" err="1"/>
              <a:t>esophagus</a:t>
            </a:r>
            <a:r>
              <a:rPr lang="en-GB" sz="2000" dirty="0"/>
              <a:t> and stomach</a:t>
            </a:r>
            <a:endParaRPr lang="sr-Latn-CS" sz="2000" b="1" dirty="0"/>
          </a:p>
          <a:p>
            <a:pPr marL="457200" indent="-457200">
              <a:spcBef>
                <a:spcPts val="0"/>
              </a:spcBef>
              <a:buAutoNum type="arabicParenR"/>
              <a:defRPr/>
            </a:pPr>
            <a:endParaRPr lang="en-GB" sz="2000" b="1" u="sng" dirty="0">
              <a:ln>
                <a:solidFill>
                  <a:srgbClr val="FFC000"/>
                </a:solidFill>
              </a:ln>
            </a:endParaRPr>
          </a:p>
          <a:p>
            <a:pPr>
              <a:spcBef>
                <a:spcPts val="0"/>
              </a:spcBef>
              <a:defRPr/>
            </a:pPr>
            <a:r>
              <a:rPr lang="en-GB" sz="2000" b="1" u="sng" dirty="0">
                <a:ln>
                  <a:solidFill>
                    <a:srgbClr val="FFC000"/>
                  </a:solidFill>
                </a:ln>
              </a:rPr>
              <a:t>2) Pelvic splanchnic nerves (</a:t>
            </a:r>
            <a:r>
              <a:rPr lang="en-GB" sz="2000" b="1" u="sng" dirty="0" err="1">
                <a:ln>
                  <a:solidFill>
                    <a:srgbClr val="FFC000"/>
                  </a:solidFill>
                </a:ln>
              </a:rPr>
              <a:t>nn</a:t>
            </a:r>
            <a:r>
              <a:rPr lang="en-GB" sz="2000" b="1" u="sng" dirty="0">
                <a:ln>
                  <a:solidFill>
                    <a:srgbClr val="FFC000"/>
                  </a:solidFill>
                </a:ln>
              </a:rPr>
              <a:t>. </a:t>
            </a:r>
            <a:r>
              <a:rPr lang="en-GB" sz="2000" b="1" u="sng" dirty="0" err="1">
                <a:ln>
                  <a:solidFill>
                    <a:srgbClr val="FFC000"/>
                  </a:solidFill>
                </a:ln>
              </a:rPr>
              <a:t>erigentes</a:t>
            </a:r>
            <a:r>
              <a:rPr lang="en-GB" sz="2000" b="1" u="sng" dirty="0">
                <a:ln>
                  <a:solidFill>
                    <a:srgbClr val="FFC000"/>
                  </a:solidFill>
                </a:ln>
              </a:rPr>
              <a:t>)</a:t>
            </a:r>
            <a:br>
              <a:rPr lang="en-GB" sz="2000" b="1" u="sng" dirty="0">
                <a:ln>
                  <a:solidFill>
                    <a:srgbClr val="FFC000"/>
                  </a:solidFill>
                </a:ln>
              </a:rPr>
            </a:br>
            <a:r>
              <a:rPr lang="en-GB" sz="2000" dirty="0"/>
              <a:t>from parasympathetic centre of spinal cord</a:t>
            </a:r>
            <a:br>
              <a:rPr lang="en-GB" sz="2000" dirty="0"/>
            </a:br>
            <a:r>
              <a:rPr lang="en-GB" sz="2000" dirty="0"/>
              <a:t>(lateral column of S2-S4 segments of the spinal cord)</a:t>
            </a:r>
            <a:endParaRPr lang="sr-Latn-CS" sz="2000" b="1" dirty="0"/>
          </a:p>
        </p:txBody>
      </p:sp>
      <p:pic>
        <p:nvPicPr>
          <p:cNvPr id="104452" name="Picture 10"/>
          <p:cNvPicPr>
            <a:picLocks noChangeAspect="1" noChangeArrowheads="1"/>
          </p:cNvPicPr>
          <p:nvPr/>
        </p:nvPicPr>
        <p:blipFill>
          <a:blip r:embed="rId2">
            <a:extLst>
              <a:ext uri="{28A0092B-C50C-407E-A947-70E740481C1C}">
                <a14:useLocalDpi xmlns:a14="http://schemas.microsoft.com/office/drawing/2010/main" val="0"/>
              </a:ext>
            </a:extLst>
          </a:blip>
          <a:srcRect l="23242" t="30159" r="16211" b="3297"/>
          <a:stretch>
            <a:fillRect/>
          </a:stretch>
        </p:blipFill>
        <p:spPr bwMode="auto">
          <a:xfrm>
            <a:off x="5543518" y="296125"/>
            <a:ext cx="3600482" cy="316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7">
            <a:extLst>
              <a:ext uri="{FF2B5EF4-FFF2-40B4-BE49-F238E27FC236}">
                <a16:creationId xmlns:a16="http://schemas.microsoft.com/office/drawing/2014/main" id="{481636D1-F754-B455-CFF9-7D8BF5668701}"/>
              </a:ext>
            </a:extLst>
          </p:cNvPr>
          <p:cNvSpPr txBox="1">
            <a:spLocks noChangeArrowheads="1"/>
          </p:cNvSpPr>
          <p:nvPr/>
        </p:nvSpPr>
        <p:spPr bwMode="auto">
          <a:xfrm>
            <a:off x="251520" y="4941168"/>
            <a:ext cx="7200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1800" b="1" dirty="0"/>
              <a:t>Parasympathetic innervation of abdomen is primarily involved in:</a:t>
            </a:r>
            <a:br>
              <a:rPr lang="en-GB" sz="1800" b="1" dirty="0"/>
            </a:br>
            <a:r>
              <a:rPr lang="en-GB" sz="1800" b="1" dirty="0"/>
              <a:t>   </a:t>
            </a:r>
            <a:r>
              <a:rPr lang="en-GB" sz="1800" b="1" i="1" dirty="0"/>
              <a:t>- stimulation of peristalsis</a:t>
            </a:r>
            <a:br>
              <a:rPr lang="en-GB" sz="1800" b="1" i="1" dirty="0"/>
            </a:br>
            <a:r>
              <a:rPr lang="en-GB" sz="1800" b="1" i="1" dirty="0"/>
              <a:t>   - stimulation of secretion of gastrointestinal glands</a:t>
            </a:r>
            <a:br>
              <a:rPr lang="en-GB" sz="1800" b="1" i="1" dirty="0"/>
            </a:br>
            <a:r>
              <a:rPr lang="en-GB" sz="1800" b="1" i="1" dirty="0"/>
              <a:t>   - inhibition of sphincters in abdominal part of gastrointestinal system</a:t>
            </a:r>
          </a:p>
        </p:txBody>
      </p:sp>
    </p:spTree>
    <p:extLst>
      <p:ext uri="{BB962C8B-B14F-4D97-AF65-F5344CB8AC3E}">
        <p14:creationId xmlns:p14="http://schemas.microsoft.com/office/powerpoint/2010/main" val="201872939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7200" y="274638"/>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97565" y="911639"/>
            <a:ext cx="8798434" cy="4862870"/>
          </a:xfrm>
          <a:prstGeom prst="rect">
            <a:avLst/>
          </a:prstGeom>
          <a:noFill/>
        </p:spPr>
        <p:txBody>
          <a:bodyPr wrap="none">
            <a:spAutoFit/>
          </a:bodyPr>
          <a:lstStyle/>
          <a:p>
            <a:pPr>
              <a:spcBef>
                <a:spcPts val="600"/>
              </a:spcBef>
              <a:buFont typeface="Arial" pitchFamily="34" charset="0"/>
              <a:buChar char="•"/>
              <a:defRPr/>
            </a:pPr>
            <a:r>
              <a:rPr lang="en-GB" sz="2000" b="1" dirty="0">
                <a:ln>
                  <a:solidFill>
                    <a:srgbClr val="FFC000"/>
                  </a:solidFill>
                </a:ln>
              </a:rPr>
              <a:t>Parasympathetic </a:t>
            </a:r>
            <a:r>
              <a:rPr lang="en-GB" sz="2000" b="1" dirty="0" err="1">
                <a:ln>
                  <a:solidFill>
                    <a:srgbClr val="FFC000"/>
                  </a:solidFill>
                </a:ln>
              </a:rPr>
              <a:t>fibers</a:t>
            </a:r>
            <a:r>
              <a:rPr lang="en-GB" sz="2000" b="1" u="sng" dirty="0">
                <a:ln>
                  <a:solidFill>
                    <a:srgbClr val="FFC000"/>
                  </a:solidFill>
                </a:ln>
              </a:rPr>
              <a:t>:</a:t>
            </a:r>
          </a:p>
          <a:p>
            <a:pPr>
              <a:spcBef>
                <a:spcPts val="600"/>
              </a:spcBef>
              <a:buFont typeface="Arial" pitchFamily="34" charset="0"/>
              <a:buChar char="•"/>
              <a:defRPr/>
            </a:pPr>
            <a:endParaRPr lang="en-GB" sz="2000" b="1" u="sng" dirty="0">
              <a:ln>
                <a:solidFill>
                  <a:srgbClr val="FFC000"/>
                </a:solidFill>
              </a:ln>
            </a:endParaRPr>
          </a:p>
          <a:p>
            <a:pPr>
              <a:spcBef>
                <a:spcPts val="0"/>
              </a:spcBef>
              <a:defRPr/>
            </a:pPr>
            <a:r>
              <a:rPr lang="en-GB" sz="2000" b="1" u="sng" dirty="0">
                <a:ln>
                  <a:solidFill>
                    <a:srgbClr val="FFC000"/>
                  </a:solidFill>
                </a:ln>
              </a:rPr>
              <a:t>Anterior and posterior vagal trunk</a:t>
            </a:r>
            <a:br>
              <a:rPr lang="en-GB" sz="2000" b="1" u="sng" dirty="0">
                <a:ln>
                  <a:solidFill>
                    <a:srgbClr val="FFC000"/>
                  </a:solidFill>
                </a:ln>
              </a:rPr>
            </a:br>
            <a:r>
              <a:rPr lang="sr-Latn-CS" sz="2000" b="1" dirty="0">
                <a:solidFill>
                  <a:srgbClr val="FFC000"/>
                </a:solidFill>
              </a:rPr>
              <a:t>- </a:t>
            </a:r>
            <a:r>
              <a:rPr lang="en-GB" sz="2000" b="1" dirty="0">
                <a:solidFill>
                  <a:srgbClr val="FFC000"/>
                </a:solidFill>
              </a:rPr>
              <a:t>anterior vagal trunk – mainly from left n. </a:t>
            </a:r>
            <a:r>
              <a:rPr lang="en-GB" sz="2000" b="1" dirty="0" err="1">
                <a:solidFill>
                  <a:srgbClr val="FFC000"/>
                </a:solidFill>
              </a:rPr>
              <a:t>vagus</a:t>
            </a:r>
            <a:br>
              <a:rPr lang="en-GB" sz="2000" b="1" dirty="0">
                <a:solidFill>
                  <a:srgbClr val="FFC000"/>
                </a:solidFill>
              </a:rPr>
            </a:br>
            <a:r>
              <a:rPr lang="en-GB" sz="2000" dirty="0"/>
              <a:t>It runs toward the lesser curvature of the stomach, </a:t>
            </a:r>
            <a:br>
              <a:rPr lang="en-GB" sz="2000" dirty="0"/>
            </a:br>
            <a:r>
              <a:rPr lang="en-GB" sz="2000" dirty="0"/>
              <a:t>where it gives off hepatic and duodenal branches,</a:t>
            </a:r>
            <a:br>
              <a:rPr lang="en-GB" sz="2000" dirty="0"/>
            </a:br>
            <a:r>
              <a:rPr lang="en-GB" sz="2000" dirty="0"/>
              <a:t>which leave the stomach in the hepatoduodenal </a:t>
            </a:r>
            <a:br>
              <a:rPr lang="en-GB" sz="2000" dirty="0"/>
            </a:br>
            <a:r>
              <a:rPr lang="en-GB" sz="2000" dirty="0"/>
              <a:t>ligament. </a:t>
            </a:r>
            <a:br>
              <a:rPr lang="en-GB" sz="2000" dirty="0"/>
            </a:br>
            <a:r>
              <a:rPr lang="en-GB" sz="2000" dirty="0"/>
              <a:t>The rest of the anterior vagal trunk continues along the lesser curvature, giving rise to </a:t>
            </a:r>
            <a:br>
              <a:rPr lang="en-GB" sz="2000" dirty="0"/>
            </a:br>
            <a:r>
              <a:rPr lang="en-GB" sz="2000" dirty="0"/>
              <a:t>anterior gastric branches.</a:t>
            </a:r>
            <a:endParaRPr lang="en-GB" sz="2000" b="1" dirty="0">
              <a:solidFill>
                <a:srgbClr val="FFC000"/>
              </a:solidFill>
            </a:endParaRPr>
          </a:p>
          <a:p>
            <a:pPr>
              <a:spcBef>
                <a:spcPts val="600"/>
              </a:spcBef>
              <a:defRPr/>
            </a:pPr>
            <a:r>
              <a:rPr lang="en-GB" sz="2000" b="1" dirty="0">
                <a:solidFill>
                  <a:srgbClr val="FFC000"/>
                </a:solidFill>
              </a:rPr>
              <a:t>- posterior vagal trunk – mainly from right n. </a:t>
            </a:r>
            <a:r>
              <a:rPr lang="en-GB" sz="2000" b="1" dirty="0" err="1">
                <a:solidFill>
                  <a:srgbClr val="FFC000"/>
                </a:solidFill>
              </a:rPr>
              <a:t>vagus</a:t>
            </a:r>
            <a:br>
              <a:rPr lang="en-GB" sz="2000" b="1" dirty="0">
                <a:solidFill>
                  <a:srgbClr val="FFC000"/>
                </a:solidFill>
              </a:rPr>
            </a:br>
            <a:r>
              <a:rPr lang="en-GB" sz="2000" dirty="0"/>
              <a:t>It runs toward the lesser curvature of the stomach</a:t>
            </a:r>
            <a:br>
              <a:rPr lang="en-GB" sz="2000" dirty="0"/>
            </a:br>
            <a:r>
              <a:rPr lang="en-GB" sz="2000" dirty="0"/>
              <a:t>supplies branches to the anterior and posterior surfaces of the stomach. It gives off a </a:t>
            </a:r>
            <a:br>
              <a:rPr lang="en-GB" sz="2000" dirty="0"/>
            </a:br>
            <a:r>
              <a:rPr lang="en-GB" sz="2000" dirty="0"/>
              <a:t>celiac branch, which passes to the celiac plexus, and then continues along the lesser </a:t>
            </a:r>
            <a:br>
              <a:rPr lang="en-GB" sz="2000" dirty="0"/>
            </a:br>
            <a:r>
              <a:rPr lang="en-GB" sz="2000" dirty="0"/>
              <a:t>curvature, giving rise to posterior gastric branches.</a:t>
            </a:r>
            <a:endParaRPr lang="en-GB" sz="2000" b="1" dirty="0">
              <a:solidFill>
                <a:srgbClr val="FFC000"/>
              </a:solidFill>
            </a:endParaRPr>
          </a:p>
        </p:txBody>
      </p:sp>
      <p:pic>
        <p:nvPicPr>
          <p:cNvPr id="104452" name="Picture 10"/>
          <p:cNvPicPr>
            <a:picLocks noChangeAspect="1" noChangeArrowheads="1"/>
          </p:cNvPicPr>
          <p:nvPr/>
        </p:nvPicPr>
        <p:blipFill>
          <a:blip r:embed="rId2">
            <a:extLst>
              <a:ext uri="{28A0092B-C50C-407E-A947-70E740481C1C}">
                <a14:useLocalDpi xmlns:a14="http://schemas.microsoft.com/office/drawing/2010/main" val="0"/>
              </a:ext>
            </a:extLst>
          </a:blip>
          <a:srcRect l="23242" t="30159" r="16211" b="3297"/>
          <a:stretch>
            <a:fillRect/>
          </a:stretch>
        </p:blipFill>
        <p:spPr bwMode="auto">
          <a:xfrm>
            <a:off x="5543518" y="296125"/>
            <a:ext cx="3600482" cy="316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539552" y="141581"/>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107504" y="836033"/>
            <a:ext cx="9154955" cy="6017032"/>
          </a:xfrm>
          <a:prstGeom prst="rect">
            <a:avLst/>
          </a:prstGeom>
          <a:noFill/>
        </p:spPr>
        <p:txBody>
          <a:bodyPr wrap="square">
            <a:spAutoFit/>
          </a:bodyPr>
          <a:lstStyle/>
          <a:p>
            <a:pPr>
              <a:spcBef>
                <a:spcPts val="600"/>
              </a:spcBef>
              <a:buFont typeface="Arial" pitchFamily="34" charset="0"/>
              <a:buChar char="•"/>
              <a:defRPr/>
            </a:pPr>
            <a:r>
              <a:rPr lang="en-GB" sz="2000" b="1" dirty="0">
                <a:ln>
                  <a:solidFill>
                    <a:srgbClr val="FFC000"/>
                  </a:solidFill>
                </a:ln>
              </a:rPr>
              <a:t>Parasympathetic </a:t>
            </a:r>
            <a:r>
              <a:rPr lang="en-GB" sz="2000" b="1" dirty="0" err="1">
                <a:ln>
                  <a:solidFill>
                    <a:srgbClr val="FFC000"/>
                  </a:solidFill>
                </a:ln>
              </a:rPr>
              <a:t>fibers</a:t>
            </a:r>
            <a:r>
              <a:rPr lang="en-GB" sz="2000" b="1" u="sng" dirty="0">
                <a:ln>
                  <a:solidFill>
                    <a:srgbClr val="FFC000"/>
                  </a:solidFill>
                </a:ln>
              </a:rPr>
              <a:t>:</a:t>
            </a:r>
          </a:p>
          <a:p>
            <a:pPr>
              <a:spcBef>
                <a:spcPts val="600"/>
              </a:spcBef>
              <a:buFont typeface="Arial" pitchFamily="34" charset="0"/>
              <a:buChar char="•"/>
              <a:defRPr/>
            </a:pPr>
            <a:endParaRPr lang="en-GB" sz="2000" b="1" u="sng" dirty="0">
              <a:ln>
                <a:solidFill>
                  <a:srgbClr val="FFC000"/>
                </a:solidFill>
              </a:ln>
            </a:endParaRPr>
          </a:p>
          <a:p>
            <a:pPr>
              <a:spcBef>
                <a:spcPts val="0"/>
              </a:spcBef>
              <a:defRPr/>
            </a:pPr>
            <a:r>
              <a:rPr lang="en-GB" sz="2000" b="1" u="sng" dirty="0">
                <a:ln>
                  <a:solidFill>
                    <a:srgbClr val="FFC000"/>
                  </a:solidFill>
                </a:ln>
              </a:rPr>
              <a:t>Pelvic splanchnic nerves (</a:t>
            </a:r>
            <a:r>
              <a:rPr lang="en-GB" sz="2000" b="1" u="sng" dirty="0" err="1">
                <a:ln>
                  <a:solidFill>
                    <a:srgbClr val="FFC000"/>
                  </a:solidFill>
                </a:ln>
              </a:rPr>
              <a:t>nn</a:t>
            </a:r>
            <a:r>
              <a:rPr lang="en-GB" sz="2000" b="1" u="sng" dirty="0">
                <a:ln>
                  <a:solidFill>
                    <a:srgbClr val="FFC000"/>
                  </a:solidFill>
                </a:ln>
              </a:rPr>
              <a:t>. </a:t>
            </a:r>
            <a:r>
              <a:rPr lang="en-GB" sz="2000" b="1" u="sng" dirty="0" err="1">
                <a:ln>
                  <a:solidFill>
                    <a:srgbClr val="FFC000"/>
                  </a:solidFill>
                </a:ln>
              </a:rPr>
              <a:t>erigentes</a:t>
            </a:r>
            <a:r>
              <a:rPr lang="en-GB" sz="2000" b="1" u="sng" dirty="0">
                <a:ln>
                  <a:solidFill>
                    <a:srgbClr val="FFC000"/>
                  </a:solidFill>
                </a:ln>
              </a:rPr>
              <a:t>)</a:t>
            </a:r>
            <a:br>
              <a:rPr lang="en-GB" sz="2000" b="1" u="sng" dirty="0">
                <a:ln>
                  <a:solidFill>
                    <a:srgbClr val="FFC000"/>
                  </a:solidFill>
                </a:ln>
              </a:rPr>
            </a:br>
            <a:r>
              <a:rPr lang="en-GB" sz="2000" dirty="0"/>
              <a:t>distinct from other splanchnic nerves in that they:</a:t>
            </a:r>
            <a:br>
              <a:rPr lang="en-GB" sz="2000" dirty="0"/>
            </a:br>
            <a:r>
              <a:rPr lang="en-GB" sz="2000" dirty="0"/>
              <a:t>a) have nothing to do with the sympathetic trunks</a:t>
            </a:r>
            <a:br>
              <a:rPr lang="en-GB" sz="2000" dirty="0"/>
            </a:br>
            <a:r>
              <a:rPr lang="en-GB" sz="2000" dirty="0"/>
              <a:t>b) derive directly from anterior rami of spinal nerves </a:t>
            </a:r>
            <a:br>
              <a:rPr lang="en-GB" sz="2000" dirty="0"/>
            </a:br>
            <a:r>
              <a:rPr lang="en-GB" sz="2000" dirty="0"/>
              <a:t>   S2–S4</a:t>
            </a:r>
            <a:br>
              <a:rPr lang="en-GB" sz="2000" dirty="0"/>
            </a:br>
            <a:r>
              <a:rPr lang="en-GB" sz="2000" dirty="0"/>
              <a:t>c) convey presynaptic parasympathetic </a:t>
            </a:r>
            <a:r>
              <a:rPr lang="en-GB" sz="2000" dirty="0" err="1"/>
              <a:t>fibers</a:t>
            </a:r>
            <a:r>
              <a:rPr lang="en-GB" sz="2000" dirty="0"/>
              <a:t> to the inferior hypogastric (pelvic) plexus.</a:t>
            </a:r>
          </a:p>
          <a:p>
            <a:pPr>
              <a:spcBef>
                <a:spcPts val="0"/>
              </a:spcBef>
              <a:defRPr/>
            </a:pPr>
            <a:r>
              <a:rPr lang="sr-Latn-CS" sz="2000" b="1" dirty="0"/>
              <a:t> </a:t>
            </a:r>
            <a:endParaRPr lang="en-GB" sz="2000" b="1" dirty="0"/>
          </a:p>
          <a:p>
            <a:pPr>
              <a:spcBef>
                <a:spcPts val="0"/>
              </a:spcBef>
              <a:defRPr/>
            </a:pPr>
            <a:r>
              <a:rPr lang="en-GB" sz="2000" b="1" dirty="0">
                <a:solidFill>
                  <a:srgbClr val="FFC000"/>
                </a:solidFill>
              </a:rPr>
              <a:t>Important for innervation of descending colon, sigmoid colon and </a:t>
            </a:r>
            <a:r>
              <a:rPr lang="en-GB" sz="2000" b="1" dirty="0" err="1">
                <a:solidFill>
                  <a:srgbClr val="FFC000"/>
                </a:solidFill>
              </a:rPr>
              <a:t>paelvic</a:t>
            </a:r>
            <a:r>
              <a:rPr lang="en-GB" sz="2000" b="1" dirty="0">
                <a:solidFill>
                  <a:srgbClr val="FFC000"/>
                </a:solidFill>
              </a:rPr>
              <a:t> organs</a:t>
            </a:r>
          </a:p>
          <a:p>
            <a:pPr>
              <a:spcBef>
                <a:spcPts val="0"/>
              </a:spcBef>
              <a:defRPr/>
            </a:pPr>
            <a:r>
              <a:rPr lang="en-GB" sz="2000" b="1" dirty="0">
                <a:solidFill>
                  <a:srgbClr val="FFC000"/>
                </a:solidFill>
              </a:rPr>
              <a:t>______________________________________________________________________</a:t>
            </a:r>
          </a:p>
          <a:p>
            <a:pPr>
              <a:spcBef>
                <a:spcPts val="0"/>
              </a:spcBef>
              <a:defRPr/>
            </a:pPr>
            <a:r>
              <a:rPr lang="en-GB" sz="2000" dirty="0"/>
              <a:t>Parasympathetic presynaptic </a:t>
            </a:r>
            <a:r>
              <a:rPr lang="en-GB" sz="2000" dirty="0" err="1"/>
              <a:t>fibers</a:t>
            </a:r>
            <a:r>
              <a:rPr lang="en-GB" sz="2000" dirty="0"/>
              <a:t> terminate on the isolated and widely scattered cell </a:t>
            </a:r>
            <a:br>
              <a:rPr lang="en-GB" sz="2000" dirty="0"/>
            </a:br>
            <a:r>
              <a:rPr lang="en-GB" sz="2000" dirty="0"/>
              <a:t>bodies of postsynaptic neurons lying on or within the abdominal viscera, constituting </a:t>
            </a:r>
            <a:br>
              <a:rPr lang="en-GB" sz="2000" dirty="0"/>
            </a:br>
            <a:r>
              <a:rPr lang="en-GB" sz="2000" dirty="0"/>
              <a:t>intrinsic (or, in the case of the GI tract, enteric) ganglia.</a:t>
            </a:r>
          </a:p>
          <a:p>
            <a:pPr>
              <a:spcBef>
                <a:spcPts val="0"/>
              </a:spcBef>
              <a:defRPr/>
            </a:pPr>
            <a:r>
              <a:rPr lang="en-GB" sz="2000" dirty="0"/>
              <a:t>The presynaptic parasympathetic and visceral afferent reflex </a:t>
            </a:r>
            <a:r>
              <a:rPr lang="en-GB" sz="2000" dirty="0" err="1"/>
              <a:t>fibers</a:t>
            </a:r>
            <a:r>
              <a:rPr lang="en-GB" sz="2000" dirty="0"/>
              <a:t> conveyed by the </a:t>
            </a:r>
            <a:r>
              <a:rPr lang="en-GB" sz="2000" dirty="0" err="1">
                <a:solidFill>
                  <a:srgbClr val="FFC000"/>
                </a:solidFill>
              </a:rPr>
              <a:t>vagus</a:t>
            </a:r>
            <a:br>
              <a:rPr lang="en-GB" sz="2000" dirty="0">
                <a:solidFill>
                  <a:srgbClr val="FFC000"/>
                </a:solidFill>
              </a:rPr>
            </a:br>
            <a:r>
              <a:rPr lang="en-GB" sz="2000" dirty="0">
                <a:solidFill>
                  <a:srgbClr val="FFC000"/>
                </a:solidFill>
              </a:rPr>
              <a:t>nerves</a:t>
            </a:r>
            <a:r>
              <a:rPr lang="en-GB" sz="2000" dirty="0"/>
              <a:t> extend to intrinsic ganglia of the lower </a:t>
            </a:r>
            <a:r>
              <a:rPr lang="en-GB" sz="2000" dirty="0" err="1"/>
              <a:t>esophagus</a:t>
            </a:r>
            <a:r>
              <a:rPr lang="en-GB" sz="2000" dirty="0"/>
              <a:t>, stomach, and small intestine, </a:t>
            </a:r>
            <a:br>
              <a:rPr lang="en-GB" sz="2000" dirty="0"/>
            </a:br>
            <a:r>
              <a:rPr lang="en-GB" sz="2000" dirty="0"/>
              <a:t>including the duodenum, ascending colon, and most of the transverse colon.</a:t>
            </a:r>
          </a:p>
          <a:p>
            <a:pPr>
              <a:spcBef>
                <a:spcPts val="0"/>
              </a:spcBef>
              <a:defRPr/>
            </a:pPr>
            <a:r>
              <a:rPr lang="en-GB" sz="2000" dirty="0"/>
              <a:t>The </a:t>
            </a:r>
            <a:r>
              <a:rPr lang="en-GB" sz="2000" dirty="0" err="1"/>
              <a:t>fibers</a:t>
            </a:r>
            <a:r>
              <a:rPr lang="en-GB" sz="2000" dirty="0"/>
              <a:t> conveyed by the </a:t>
            </a:r>
            <a:r>
              <a:rPr lang="en-GB" sz="2000" dirty="0">
                <a:solidFill>
                  <a:srgbClr val="FFC000"/>
                </a:solidFill>
              </a:rPr>
              <a:t>pelvic splanchnic nerves </a:t>
            </a:r>
            <a:r>
              <a:rPr lang="en-GB" sz="2000" dirty="0"/>
              <a:t>supply the descending and sigmoid </a:t>
            </a:r>
            <a:br>
              <a:rPr lang="en-GB" sz="2000" dirty="0"/>
            </a:br>
            <a:r>
              <a:rPr lang="en-GB" sz="2000" dirty="0"/>
              <a:t>parts of the colon, rectum, and pelvic organs.</a:t>
            </a:r>
            <a:endParaRPr lang="en-GB" sz="2000" b="1" dirty="0">
              <a:solidFill>
                <a:srgbClr val="FFC000"/>
              </a:solidFill>
            </a:endParaRPr>
          </a:p>
        </p:txBody>
      </p:sp>
      <p:pic>
        <p:nvPicPr>
          <p:cNvPr id="104452" name="Picture 10"/>
          <p:cNvPicPr>
            <a:picLocks noChangeAspect="1" noChangeArrowheads="1"/>
          </p:cNvPicPr>
          <p:nvPr/>
        </p:nvPicPr>
        <p:blipFill>
          <a:blip r:embed="rId2">
            <a:extLst>
              <a:ext uri="{28A0092B-C50C-407E-A947-70E740481C1C}">
                <a14:useLocalDpi xmlns:a14="http://schemas.microsoft.com/office/drawing/2010/main" val="0"/>
              </a:ext>
            </a:extLst>
          </a:blip>
          <a:srcRect l="23242" t="30159" r="16211" b="3297"/>
          <a:stretch>
            <a:fillRect/>
          </a:stretch>
        </p:blipFill>
        <p:spPr bwMode="auto">
          <a:xfrm>
            <a:off x="5543518" y="4935"/>
            <a:ext cx="3600482" cy="316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849854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5006" y="143840"/>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0" y="1142984"/>
            <a:ext cx="184731" cy="707886"/>
          </a:xfrm>
          <a:prstGeom prst="rect">
            <a:avLst/>
          </a:prstGeom>
          <a:noFill/>
        </p:spPr>
        <p:txBody>
          <a:bodyPr wrap="none">
            <a:spAutoFit/>
          </a:bodyPr>
          <a:lstStyle/>
          <a:p>
            <a:pPr>
              <a:spcBef>
                <a:spcPts val="600"/>
              </a:spcBef>
              <a:defRPr/>
            </a:pPr>
            <a:br>
              <a:rPr lang="sr-Latn-CS" sz="2000" dirty="0"/>
            </a:br>
            <a:endParaRPr lang="sr-Latn-CS" sz="2000" b="1" dirty="0">
              <a:solidFill>
                <a:srgbClr val="FFC000"/>
              </a:solidFill>
            </a:endParaRPr>
          </a:p>
        </p:txBody>
      </p:sp>
      <p:sp>
        <p:nvSpPr>
          <p:cNvPr id="7" name="TextBox 6"/>
          <p:cNvSpPr txBox="1"/>
          <p:nvPr/>
        </p:nvSpPr>
        <p:spPr>
          <a:xfrm>
            <a:off x="0" y="836712"/>
            <a:ext cx="8856984" cy="6017032"/>
          </a:xfrm>
          <a:prstGeom prst="rect">
            <a:avLst/>
          </a:prstGeom>
          <a:noFill/>
        </p:spPr>
        <p:txBody>
          <a:bodyPr wrap="square">
            <a:spAutoFit/>
          </a:bodyPr>
          <a:lstStyle/>
          <a:p>
            <a:pPr>
              <a:spcBef>
                <a:spcPts val="600"/>
              </a:spcBef>
              <a:buFont typeface="Arial" pitchFamily="34" charset="0"/>
              <a:buChar char="•"/>
              <a:defRPr/>
            </a:pPr>
            <a:r>
              <a:rPr lang="sr-Latn-CS" sz="2000" b="1" dirty="0">
                <a:ln>
                  <a:solidFill>
                    <a:srgbClr val="FFC000"/>
                  </a:solidFill>
                </a:ln>
              </a:rPr>
              <a:t> </a:t>
            </a:r>
            <a:r>
              <a:rPr lang="en-GB" sz="2000" b="1" dirty="0">
                <a:ln>
                  <a:solidFill>
                    <a:srgbClr val="FFC000"/>
                  </a:solidFill>
                </a:ln>
              </a:rPr>
              <a:t>Postsynaptic (postganglionic, peri-arterial) </a:t>
            </a:r>
            <a:br>
              <a:rPr lang="en-GB" sz="2000" b="1" dirty="0">
                <a:ln>
                  <a:solidFill>
                    <a:srgbClr val="FFC000"/>
                  </a:solidFill>
                </a:ln>
              </a:rPr>
            </a:br>
            <a:r>
              <a:rPr lang="en-GB" sz="2000" b="1" dirty="0">
                <a:ln>
                  <a:solidFill>
                    <a:srgbClr val="FFC000"/>
                  </a:solidFill>
                </a:ln>
              </a:rPr>
              <a:t>  plexuses (outputs)</a:t>
            </a:r>
            <a:endParaRPr lang="sr-Latn-CS" sz="2000" b="1" dirty="0"/>
          </a:p>
          <a:p>
            <a:pPr>
              <a:spcBef>
                <a:spcPts val="600"/>
              </a:spcBef>
              <a:defRPr/>
            </a:pPr>
            <a:r>
              <a:rPr lang="en-GB" sz="2000" dirty="0"/>
              <a:t>The nerve plexuses are mixed, shared with the </a:t>
            </a:r>
            <a:br>
              <a:rPr lang="en-GB" sz="2000" dirty="0"/>
            </a:br>
            <a:r>
              <a:rPr lang="en-GB" sz="2000" dirty="0"/>
              <a:t>parasympathetic nervous system and </a:t>
            </a:r>
            <a:br>
              <a:rPr lang="en-GB" sz="2000" dirty="0"/>
            </a:br>
            <a:r>
              <a:rPr lang="en-GB" sz="2000" dirty="0"/>
              <a:t>visceral afferent </a:t>
            </a:r>
            <a:r>
              <a:rPr lang="en-GB" sz="2000" dirty="0" err="1"/>
              <a:t>fibers</a:t>
            </a:r>
            <a:r>
              <a:rPr lang="en-GB" sz="2000" dirty="0"/>
              <a:t>.</a:t>
            </a:r>
          </a:p>
          <a:p>
            <a:pPr>
              <a:spcBef>
                <a:spcPts val="600"/>
              </a:spcBef>
              <a:defRPr/>
            </a:pPr>
            <a:endParaRPr lang="sr-Latn-CS" sz="1000" b="1" dirty="0"/>
          </a:p>
          <a:p>
            <a:pPr>
              <a:spcBef>
                <a:spcPts val="600"/>
              </a:spcBef>
              <a:defRPr/>
            </a:pPr>
            <a:r>
              <a:rPr lang="sr-Latn-CS" sz="2000" b="1" dirty="0"/>
              <a:t> </a:t>
            </a:r>
            <a:r>
              <a:rPr lang="sr-Latn-CS" sz="2000" b="1" dirty="0">
                <a:solidFill>
                  <a:srgbClr val="FFC000"/>
                </a:solidFill>
              </a:rPr>
              <a:t>-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hepaticus</a:t>
            </a:r>
            <a:r>
              <a:rPr lang="en-GB" sz="2000" b="1" dirty="0">
                <a:solidFill>
                  <a:srgbClr val="FFC000"/>
                </a:solidFill>
              </a:rPr>
              <a:t> </a:t>
            </a:r>
            <a:r>
              <a:rPr lang="en-GB" sz="2000" dirty="0"/>
              <a:t>(for liver, stomach, spleen</a:t>
            </a:r>
            <a:br>
              <a:rPr lang="en-GB" sz="2000" dirty="0"/>
            </a:br>
            <a:r>
              <a:rPr lang="en-GB" sz="2000" dirty="0"/>
              <a:t>    parts of duodenum and pancreas)</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splenicus</a:t>
            </a:r>
            <a:r>
              <a:rPr lang="en-GB" sz="2000" b="1" dirty="0">
                <a:solidFill>
                  <a:srgbClr val="FFC000"/>
                </a:solidFill>
              </a:rPr>
              <a:t> </a:t>
            </a:r>
            <a:r>
              <a:rPr lang="en-GB" sz="2000" dirty="0"/>
              <a:t>(for spleen, stomach and</a:t>
            </a:r>
            <a:br>
              <a:rPr lang="en-GB" sz="2000" dirty="0"/>
            </a:br>
            <a:r>
              <a:rPr lang="en-GB" sz="2000" dirty="0"/>
              <a:t>     pancreas)</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en-GB" sz="2000" b="1" dirty="0">
                <a:solidFill>
                  <a:srgbClr val="FFC000"/>
                </a:solidFill>
              </a:rPr>
              <a:t> </a:t>
            </a:r>
            <a:r>
              <a:rPr lang="sr-Latn-CS" sz="2000" b="1" dirty="0" err="1">
                <a:solidFill>
                  <a:srgbClr val="FFC000"/>
                </a:solidFill>
              </a:rPr>
              <a:t>gastrici</a:t>
            </a:r>
            <a:r>
              <a:rPr lang="en-GB" sz="2000" b="1" dirty="0">
                <a:solidFill>
                  <a:srgbClr val="FFC000"/>
                </a:solidFill>
              </a:rPr>
              <a:t> </a:t>
            </a:r>
            <a:r>
              <a:rPr lang="en-GB" sz="2000" dirty="0"/>
              <a:t>(for stomach and parts of </a:t>
            </a:r>
            <a:br>
              <a:rPr lang="en-GB" sz="2000" dirty="0"/>
            </a:br>
            <a:r>
              <a:rPr lang="en-GB" sz="2000" dirty="0"/>
              <a:t>     </a:t>
            </a:r>
            <a:r>
              <a:rPr lang="en-GB" sz="2000" dirty="0" err="1"/>
              <a:t>esophagus</a:t>
            </a:r>
            <a:r>
              <a:rPr lang="en-GB" sz="2000" dirty="0"/>
              <a:t>)</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pancreaticus</a:t>
            </a:r>
            <a:r>
              <a:rPr lang="en-GB" sz="2000" b="1" dirty="0">
                <a:solidFill>
                  <a:srgbClr val="FFC000"/>
                </a:solidFill>
              </a:rPr>
              <a:t> </a:t>
            </a:r>
            <a:r>
              <a:rPr lang="en-GB" sz="2000" dirty="0"/>
              <a:t>(for pancreas)</a:t>
            </a:r>
            <a:br>
              <a:rPr lang="sr-Latn-CS" sz="2000" b="1" dirty="0">
                <a:solidFill>
                  <a:srgbClr val="FFC000"/>
                </a:solidFill>
              </a:rPr>
            </a:br>
            <a:r>
              <a:rPr lang="sr-Latn-CS" sz="2000" b="1" dirty="0">
                <a:solidFill>
                  <a:srgbClr val="FFC000"/>
                </a:solidFill>
              </a:rPr>
              <a:t> - plexus </a:t>
            </a:r>
            <a:r>
              <a:rPr lang="sr-Latn-CS" sz="2000" b="1" dirty="0" err="1">
                <a:solidFill>
                  <a:srgbClr val="FFC000"/>
                </a:solidFill>
              </a:rPr>
              <a:t>mesentericus</a:t>
            </a:r>
            <a:r>
              <a:rPr lang="sr-Latn-CS" sz="2000" b="1" dirty="0">
                <a:solidFill>
                  <a:srgbClr val="FFC000"/>
                </a:solidFill>
              </a:rPr>
              <a:t> su</a:t>
            </a:r>
            <a:r>
              <a:rPr lang="en-GB" sz="2000" b="1" dirty="0" err="1">
                <a:solidFill>
                  <a:srgbClr val="FFC000"/>
                </a:solidFill>
              </a:rPr>
              <a:t>perius</a:t>
            </a:r>
            <a:r>
              <a:rPr lang="en-GB" sz="2000" b="1" dirty="0">
                <a:solidFill>
                  <a:srgbClr val="FFC000"/>
                </a:solidFill>
              </a:rPr>
              <a:t> </a:t>
            </a:r>
            <a:r>
              <a:rPr lang="en-GB" sz="2000" dirty="0"/>
              <a:t>(for small intestine, </a:t>
            </a:r>
            <a:r>
              <a:rPr lang="en-GB" sz="2000" dirty="0" err="1"/>
              <a:t>ceccum</a:t>
            </a:r>
            <a:r>
              <a:rPr lang="en-GB" sz="2000" dirty="0"/>
              <a:t>, colon </a:t>
            </a:r>
            <a:r>
              <a:rPr lang="en-GB" sz="2000" dirty="0" err="1"/>
              <a:t>ascendens</a:t>
            </a:r>
            <a:r>
              <a:rPr lang="en-GB" sz="2000" dirty="0"/>
              <a:t> and</a:t>
            </a:r>
            <a:br>
              <a:rPr lang="en-GB" sz="2000" dirty="0"/>
            </a:br>
            <a:r>
              <a:rPr lang="en-GB" sz="2000" dirty="0"/>
              <a:t>    transversum, and part of pancreas)</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renalis</a:t>
            </a:r>
            <a:r>
              <a:rPr lang="en-GB" sz="2000" b="1" dirty="0">
                <a:solidFill>
                  <a:srgbClr val="FFC000"/>
                </a:solidFill>
              </a:rPr>
              <a:t> </a:t>
            </a:r>
            <a:r>
              <a:rPr lang="en-GB" sz="2000" dirty="0"/>
              <a:t>(for kidneys and part of ureter and suprarenal gland)</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suprarenalis</a:t>
            </a:r>
            <a:r>
              <a:rPr lang="en-GB" sz="2000" b="1" dirty="0">
                <a:solidFill>
                  <a:srgbClr val="FFC000"/>
                </a:solidFill>
              </a:rPr>
              <a:t> </a:t>
            </a:r>
            <a:r>
              <a:rPr lang="en-GB" sz="2000" dirty="0"/>
              <a:t>(for suprarenal gland)</a:t>
            </a:r>
            <a:br>
              <a:rPr lang="sr-Latn-CS" sz="2000" b="1" dirty="0">
                <a:solidFill>
                  <a:srgbClr val="FFC000"/>
                </a:solidFill>
              </a:rPr>
            </a:br>
            <a:r>
              <a:rPr lang="sr-Latn-CS" sz="2000" b="1" dirty="0">
                <a:solidFill>
                  <a:srgbClr val="FFC000"/>
                </a:solidFill>
              </a:rPr>
              <a:t> - </a:t>
            </a:r>
            <a:r>
              <a:rPr lang="en-GB" sz="2000" b="1" dirty="0">
                <a:solidFill>
                  <a:srgbClr val="FFC000"/>
                </a:solidFill>
              </a:rPr>
              <a:t>branches for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intermesentericus</a:t>
            </a:r>
            <a:r>
              <a:rPr lang="en-GB" sz="2000" b="1" dirty="0">
                <a:solidFill>
                  <a:srgbClr val="FFC000"/>
                </a:solidFill>
              </a:rPr>
              <a:t> </a:t>
            </a:r>
            <a:r>
              <a:rPr lang="en-GB" sz="2000" dirty="0"/>
              <a:t>(for colon </a:t>
            </a:r>
            <a:r>
              <a:rPr lang="en-GB" sz="2000" dirty="0" err="1"/>
              <a:t>descendes</a:t>
            </a:r>
            <a:r>
              <a:rPr lang="en-GB" sz="2000" dirty="0"/>
              <a:t>, colon </a:t>
            </a:r>
            <a:r>
              <a:rPr lang="en-GB" sz="2000" dirty="0" err="1"/>
              <a:t>sygmoideum</a:t>
            </a:r>
            <a:r>
              <a:rPr lang="en-GB" sz="2000" dirty="0"/>
              <a:t>,</a:t>
            </a:r>
            <a:br>
              <a:rPr lang="en-GB" sz="2000" dirty="0"/>
            </a:br>
            <a:r>
              <a:rPr lang="en-GB" sz="2000" dirty="0"/>
              <a:t>   part of rectum, testicles and ovaries)</a:t>
            </a:r>
            <a:endParaRPr lang="sr-Latn-CS" sz="2000" dirty="0"/>
          </a:p>
        </p:txBody>
      </p:sp>
      <p:pic>
        <p:nvPicPr>
          <p:cNvPr id="105479"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7187"/>
          <a:stretch>
            <a:fillRect/>
          </a:stretch>
        </p:blipFill>
        <p:spPr bwMode="auto">
          <a:xfrm>
            <a:off x="4894262" y="44624"/>
            <a:ext cx="4258708" cy="488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rrowheads="1"/>
          </p:cNvSpPr>
          <p:nvPr>
            <p:ph type="title"/>
          </p:nvPr>
        </p:nvSpPr>
        <p:spPr>
          <a:xfrm>
            <a:off x="457200" y="274638"/>
            <a:ext cx="8229600" cy="633412"/>
          </a:xfrm>
        </p:spPr>
        <p:txBody>
          <a:bodyPr/>
          <a:lstStyle/>
          <a:p>
            <a:pPr eaLnBrk="1" hangingPunct="1">
              <a:defRPr/>
            </a:pPr>
            <a:r>
              <a:rPr lang="en-GB" sz="4000" dirty="0"/>
              <a:t>Innervation of the stomach</a:t>
            </a:r>
            <a:endParaRPr lang="en-US" sz="4000" dirty="0"/>
          </a:p>
        </p:txBody>
      </p:sp>
      <p:sp>
        <p:nvSpPr>
          <p:cNvPr id="128003" name="Rectangle 3"/>
          <p:cNvSpPr>
            <a:spLocks noGrp="1" noChangeArrowheads="1"/>
          </p:cNvSpPr>
          <p:nvPr>
            <p:ph type="body" idx="1"/>
          </p:nvPr>
        </p:nvSpPr>
        <p:spPr>
          <a:xfrm>
            <a:off x="107504" y="1000125"/>
            <a:ext cx="8407846" cy="5616575"/>
          </a:xfrm>
        </p:spPr>
        <p:txBody>
          <a:bodyPr/>
          <a:lstStyle/>
          <a:p>
            <a:pPr eaLnBrk="1" hangingPunct="1">
              <a:buFont typeface="Wingdings" panose="05000000000000000000" pitchFamily="2" charset="2"/>
              <a:buNone/>
              <a:defRPr/>
            </a:pPr>
            <a:r>
              <a:rPr lang="sr-Latn-CS" sz="2000" b="1" dirty="0">
                <a:solidFill>
                  <a:srgbClr val="FFC000"/>
                </a:solidFill>
              </a:rPr>
              <a:t>*</a:t>
            </a:r>
            <a:r>
              <a:rPr lang="sr-Latn-CS" sz="2000" dirty="0">
                <a:solidFill>
                  <a:srgbClr val="FFC000"/>
                </a:solidFill>
              </a:rPr>
              <a:t> Plexus celiacus</a:t>
            </a:r>
          </a:p>
          <a:p>
            <a:pPr eaLnBrk="1" hangingPunct="1">
              <a:buFont typeface="Wingdings" panose="05000000000000000000" pitchFamily="2" charset="2"/>
              <a:buNone/>
              <a:defRPr/>
            </a:pPr>
            <a:r>
              <a:rPr lang="sr-Latn-CS" sz="2000" dirty="0"/>
              <a:t>	- plexus gastric</a:t>
            </a:r>
            <a:r>
              <a:rPr lang="en-GB" sz="2000" dirty="0" err="1"/>
              <a:t>i</a:t>
            </a:r>
            <a:endParaRPr lang="sr-Latn-CS" sz="2000" dirty="0"/>
          </a:p>
          <a:p>
            <a:pPr eaLnBrk="1" hangingPunct="1">
              <a:buFont typeface="Wingdings" panose="05000000000000000000" pitchFamily="2" charset="2"/>
              <a:buNone/>
              <a:defRPr/>
            </a:pPr>
            <a:r>
              <a:rPr lang="sr-Latn-CS" sz="2000" dirty="0"/>
              <a:t>	- plexus splenicus</a:t>
            </a:r>
          </a:p>
          <a:p>
            <a:pPr eaLnBrk="1" hangingPunct="1">
              <a:buFont typeface="Wingdings" panose="05000000000000000000" pitchFamily="2" charset="2"/>
              <a:buNone/>
              <a:defRPr/>
            </a:pPr>
            <a:r>
              <a:rPr lang="sr-Latn-CS" sz="2000" dirty="0"/>
              <a:t>	- plexus hepaticus</a:t>
            </a:r>
          </a:p>
          <a:p>
            <a:pPr eaLnBrk="1" hangingPunct="1">
              <a:buFont typeface="Wingdings" panose="05000000000000000000" pitchFamily="2" charset="2"/>
              <a:buNone/>
              <a:defRPr/>
            </a:pPr>
            <a:r>
              <a:rPr lang="sr-Latn-CS" sz="2000" b="1" dirty="0">
                <a:solidFill>
                  <a:srgbClr val="FFC000"/>
                </a:solidFill>
              </a:rPr>
              <a:t>*</a:t>
            </a:r>
            <a:r>
              <a:rPr lang="sr-Latn-CS" sz="2000" dirty="0">
                <a:solidFill>
                  <a:srgbClr val="FFC000"/>
                </a:solidFill>
              </a:rPr>
              <a:t> </a:t>
            </a:r>
            <a:r>
              <a:rPr lang="en-GB" sz="2000" dirty="0">
                <a:solidFill>
                  <a:srgbClr val="FFC000"/>
                </a:solidFill>
              </a:rPr>
              <a:t>Direct branches of the anterior (left) and </a:t>
            </a:r>
          </a:p>
          <a:p>
            <a:pPr eaLnBrk="1" hangingPunct="1">
              <a:buFont typeface="Wingdings" panose="05000000000000000000" pitchFamily="2" charset="2"/>
              <a:buNone/>
              <a:defRPr/>
            </a:pPr>
            <a:r>
              <a:rPr lang="en-GB" sz="2000" dirty="0">
                <a:solidFill>
                  <a:srgbClr val="FFC000"/>
                </a:solidFill>
              </a:rPr>
              <a:t>  posterior (right) vagal trunk</a:t>
            </a:r>
            <a:endParaRPr lang="sr-Latn-CS" sz="2000" dirty="0">
              <a:solidFill>
                <a:srgbClr val="FFC000"/>
              </a:solidFill>
            </a:endParaRPr>
          </a:p>
          <a:p>
            <a:pPr eaLnBrk="1" hangingPunct="1">
              <a:defRPr/>
            </a:pPr>
            <a:endParaRPr lang="sr-Latn-CS" sz="2000" dirty="0">
              <a:solidFill>
                <a:schemeClr val="hlink"/>
              </a:solidFill>
            </a:endParaRPr>
          </a:p>
          <a:p>
            <a:pPr eaLnBrk="1" hangingPunct="1">
              <a:buFont typeface="Wingdings" panose="05000000000000000000" pitchFamily="2" charset="2"/>
              <a:buNone/>
              <a:defRPr/>
            </a:pPr>
            <a:r>
              <a:rPr lang="sr-Latn-CS" sz="2000" b="1" dirty="0">
                <a:solidFill>
                  <a:srgbClr val="FFC000"/>
                </a:solidFill>
              </a:rPr>
              <a:t>*</a:t>
            </a:r>
            <a:r>
              <a:rPr lang="sr-Latn-CS" sz="2000" dirty="0">
                <a:solidFill>
                  <a:srgbClr val="FFFFCC"/>
                </a:solidFill>
              </a:rPr>
              <a:t> </a:t>
            </a:r>
            <a:r>
              <a:rPr lang="en-GB" sz="2000" dirty="0">
                <a:solidFill>
                  <a:srgbClr val="FFFFCC"/>
                </a:solidFill>
              </a:rPr>
              <a:t>The branches of celiac plexus and vagal trunks</a:t>
            </a:r>
          </a:p>
          <a:p>
            <a:pPr eaLnBrk="1" hangingPunct="1">
              <a:buFont typeface="Wingdings" panose="05000000000000000000" pitchFamily="2" charset="2"/>
              <a:buNone/>
              <a:defRPr/>
            </a:pPr>
            <a:r>
              <a:rPr lang="en-GB" sz="2000" dirty="0">
                <a:solidFill>
                  <a:srgbClr val="FFFFCC"/>
                </a:solidFill>
              </a:rPr>
              <a:t> enter in the layers of the stomach wall and form</a:t>
            </a:r>
          </a:p>
          <a:p>
            <a:pPr eaLnBrk="1" hangingPunct="1">
              <a:buFont typeface="Wingdings" panose="05000000000000000000" pitchFamily="2" charset="2"/>
              <a:buNone/>
              <a:defRPr/>
            </a:pPr>
            <a:r>
              <a:rPr lang="en-GB" sz="2000" dirty="0">
                <a:solidFill>
                  <a:srgbClr val="FFFFCC"/>
                </a:solidFill>
              </a:rPr>
              <a:t>- muscular plexus (plexus </a:t>
            </a:r>
            <a:r>
              <a:rPr lang="en-GB" sz="2000" dirty="0" err="1">
                <a:solidFill>
                  <a:srgbClr val="FFFFCC"/>
                </a:solidFill>
              </a:rPr>
              <a:t>myentericus</a:t>
            </a:r>
            <a:r>
              <a:rPr lang="en-GB" sz="2000" dirty="0">
                <a:solidFill>
                  <a:srgbClr val="FFFFCC"/>
                </a:solidFill>
              </a:rPr>
              <a:t>) –</a:t>
            </a:r>
          </a:p>
          <a:p>
            <a:pPr eaLnBrk="1" hangingPunct="1">
              <a:buFont typeface="Wingdings" panose="05000000000000000000" pitchFamily="2" charset="2"/>
              <a:buNone/>
              <a:defRPr/>
            </a:pPr>
            <a:r>
              <a:rPr lang="en-GB" sz="2000" dirty="0">
                <a:solidFill>
                  <a:srgbClr val="FFFFCC"/>
                </a:solidFill>
              </a:rPr>
              <a:t>  nerves located in muscular layer</a:t>
            </a:r>
          </a:p>
          <a:p>
            <a:pPr eaLnBrk="1" hangingPunct="1">
              <a:buFont typeface="Wingdings" panose="05000000000000000000" pitchFamily="2" charset="2"/>
              <a:buNone/>
              <a:defRPr/>
            </a:pPr>
            <a:r>
              <a:rPr lang="en-GB" sz="2000" dirty="0">
                <a:solidFill>
                  <a:srgbClr val="FFFFCC"/>
                </a:solidFill>
              </a:rPr>
              <a:t>- </a:t>
            </a:r>
            <a:r>
              <a:rPr lang="en-GB" sz="2000" dirty="0" err="1">
                <a:solidFill>
                  <a:srgbClr val="FFFFCC"/>
                </a:solidFill>
              </a:rPr>
              <a:t>submucosus</a:t>
            </a:r>
            <a:r>
              <a:rPr lang="en-GB" sz="2000" dirty="0">
                <a:solidFill>
                  <a:srgbClr val="FFFFCC"/>
                </a:solidFill>
              </a:rPr>
              <a:t> plexus (plexus </a:t>
            </a:r>
            <a:r>
              <a:rPr lang="en-GB" sz="2000" dirty="0" err="1">
                <a:solidFill>
                  <a:srgbClr val="FFFFCC"/>
                </a:solidFill>
              </a:rPr>
              <a:t>submucosus</a:t>
            </a:r>
            <a:r>
              <a:rPr lang="en-GB" sz="2000" dirty="0">
                <a:solidFill>
                  <a:srgbClr val="FFFFCC"/>
                </a:solidFill>
              </a:rPr>
              <a:t>) –</a:t>
            </a:r>
          </a:p>
          <a:p>
            <a:pPr eaLnBrk="1" hangingPunct="1">
              <a:buFont typeface="Wingdings" panose="05000000000000000000" pitchFamily="2" charset="2"/>
              <a:buNone/>
              <a:defRPr/>
            </a:pPr>
            <a:r>
              <a:rPr lang="en-GB" sz="2000" dirty="0">
                <a:solidFill>
                  <a:srgbClr val="FFFFCC"/>
                </a:solidFill>
              </a:rPr>
              <a:t> nerves located in </a:t>
            </a:r>
            <a:r>
              <a:rPr lang="en-GB" sz="2000" dirty="0" err="1">
                <a:solidFill>
                  <a:srgbClr val="FFFFCC"/>
                </a:solidFill>
              </a:rPr>
              <a:t>submucosus</a:t>
            </a:r>
            <a:r>
              <a:rPr lang="en-GB" sz="2000" dirty="0">
                <a:solidFill>
                  <a:srgbClr val="FFFFCC"/>
                </a:solidFill>
              </a:rPr>
              <a:t> layer</a:t>
            </a:r>
          </a:p>
        </p:txBody>
      </p:sp>
      <p:pic>
        <p:nvPicPr>
          <p:cNvPr id="98308" name="Picture 2"/>
          <p:cNvPicPr>
            <a:picLocks noChangeAspect="1" noChangeArrowheads="1"/>
          </p:cNvPicPr>
          <p:nvPr/>
        </p:nvPicPr>
        <p:blipFill>
          <a:blip r:embed="rId2">
            <a:extLst>
              <a:ext uri="{28A0092B-C50C-407E-A947-70E740481C1C}">
                <a14:useLocalDpi xmlns:a14="http://schemas.microsoft.com/office/drawing/2010/main" val="0"/>
              </a:ext>
            </a:extLst>
          </a:blip>
          <a:srcRect l="28125" t="13126" r="27344" b="6250"/>
          <a:stretch>
            <a:fillRect/>
          </a:stretch>
        </p:blipFill>
        <p:spPr bwMode="auto">
          <a:xfrm>
            <a:off x="5122299" y="1772816"/>
            <a:ext cx="3914197" cy="4429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4699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6"/>
          <p:cNvPicPr>
            <a:picLocks noChangeAspect="1" noChangeArrowheads="1"/>
          </p:cNvPicPr>
          <p:nvPr/>
        </p:nvPicPr>
        <p:blipFill>
          <a:blip r:embed="rId2">
            <a:extLst>
              <a:ext uri="{28A0092B-C50C-407E-A947-70E740481C1C}">
                <a14:useLocalDpi xmlns:a14="http://schemas.microsoft.com/office/drawing/2010/main" val="0"/>
              </a:ext>
            </a:extLst>
          </a:blip>
          <a:srcRect l="34370" t="16731" r="3577" b="7004"/>
          <a:stretch>
            <a:fillRect/>
          </a:stretch>
        </p:blipFill>
        <p:spPr bwMode="auto">
          <a:xfrm>
            <a:off x="1331913" y="161925"/>
            <a:ext cx="6810375" cy="669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7621" y="304949"/>
            <a:ext cx="8254107" cy="461665"/>
          </a:xfrm>
          <a:prstGeom prst="rect">
            <a:avLst/>
          </a:prstGeom>
        </p:spPr>
        <p:txBody>
          <a:bodyPr wrap="square">
            <a:spAutoFit/>
          </a:bodyPr>
          <a:lstStyle/>
          <a:p>
            <a:pPr>
              <a:defRPr/>
            </a:pPr>
            <a:r>
              <a:rPr lang="en-GB" sz="2400" b="1" dirty="0">
                <a:effectLst>
                  <a:outerShdw blurRad="38100" dist="38100" dir="2700000" algn="tl">
                    <a:srgbClr val="000000"/>
                  </a:outerShdw>
                </a:effectLst>
                <a:latin typeface="Comic Sans MS" pitchFamily="66" charset="0"/>
              </a:rPr>
              <a:t>MUSCLES OF ANTEROLATERAL ABDOMINAL WALL</a:t>
            </a:r>
            <a:endParaRPr lang="sr-Latn-CS" sz="2400" dirty="0"/>
          </a:p>
        </p:txBody>
      </p:sp>
      <p:sp>
        <p:nvSpPr>
          <p:cNvPr id="14339" name="TextBox 6"/>
          <p:cNvSpPr txBox="1">
            <a:spLocks noChangeArrowheads="1"/>
          </p:cNvSpPr>
          <p:nvPr/>
        </p:nvSpPr>
        <p:spPr bwMode="auto">
          <a:xfrm>
            <a:off x="0" y="1928813"/>
            <a:ext cx="4384675"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2400" b="1" dirty="0"/>
              <a:t>m. </a:t>
            </a:r>
            <a:r>
              <a:rPr lang="sr-Latn-CS" sz="2400" b="1" dirty="0" err="1"/>
              <a:t>rectus</a:t>
            </a:r>
            <a:r>
              <a:rPr lang="sr-Latn-CS" sz="2400" b="1" dirty="0"/>
              <a:t> </a:t>
            </a:r>
            <a:r>
              <a:rPr lang="sr-Latn-CS" sz="2400" b="1" dirty="0" err="1"/>
              <a:t>abdominis</a:t>
            </a:r>
            <a:endParaRPr lang="sr-Latn-CS" sz="2400" b="1" dirty="0"/>
          </a:p>
          <a:p>
            <a:pPr>
              <a:spcBef>
                <a:spcPct val="0"/>
              </a:spcBef>
              <a:buClrTx/>
              <a:buSzTx/>
              <a:buFontTx/>
              <a:buNone/>
            </a:pPr>
            <a:r>
              <a:rPr lang="sr-Latn-CS" sz="2400" b="1" dirty="0"/>
              <a:t>m. </a:t>
            </a:r>
            <a:r>
              <a:rPr lang="sr-Latn-CS" sz="2400" b="1" dirty="0" err="1"/>
              <a:t>obliquus</a:t>
            </a:r>
            <a:r>
              <a:rPr lang="sr-Latn-CS" sz="2400" b="1" dirty="0"/>
              <a:t> </a:t>
            </a:r>
            <a:r>
              <a:rPr lang="sr-Latn-CS" sz="2400" b="1" dirty="0" err="1"/>
              <a:t>externus</a:t>
            </a:r>
            <a:r>
              <a:rPr lang="sr-Latn-CS" sz="2400" b="1" dirty="0"/>
              <a:t> </a:t>
            </a:r>
            <a:r>
              <a:rPr lang="sr-Latn-CS" sz="2400" b="1" dirty="0" err="1"/>
              <a:t>abdominis</a:t>
            </a:r>
            <a:endParaRPr lang="sr-Latn-CS" sz="2400" b="1" dirty="0"/>
          </a:p>
          <a:p>
            <a:pPr>
              <a:spcBef>
                <a:spcPct val="0"/>
              </a:spcBef>
              <a:buClrTx/>
              <a:buSzTx/>
              <a:buFontTx/>
              <a:buNone/>
            </a:pPr>
            <a:r>
              <a:rPr lang="sr-Latn-CS" sz="2400" b="1" dirty="0"/>
              <a:t>m. </a:t>
            </a:r>
            <a:r>
              <a:rPr lang="sr-Latn-CS" sz="2400" b="1" dirty="0" err="1"/>
              <a:t>obliquus</a:t>
            </a:r>
            <a:r>
              <a:rPr lang="sr-Latn-CS" sz="2400" b="1" dirty="0"/>
              <a:t> </a:t>
            </a:r>
            <a:r>
              <a:rPr lang="sr-Latn-CS" sz="2400" b="1" dirty="0" err="1"/>
              <a:t>internus</a:t>
            </a:r>
            <a:r>
              <a:rPr lang="sr-Latn-CS" sz="2400" b="1" dirty="0"/>
              <a:t> </a:t>
            </a:r>
            <a:r>
              <a:rPr lang="sr-Latn-CS" sz="2400" b="1" dirty="0" err="1"/>
              <a:t>abdominis</a:t>
            </a:r>
            <a:endParaRPr lang="sr-Latn-CS" sz="2400" b="1" dirty="0"/>
          </a:p>
          <a:p>
            <a:pPr>
              <a:spcBef>
                <a:spcPct val="0"/>
              </a:spcBef>
              <a:buClrTx/>
              <a:buSzTx/>
              <a:buFontTx/>
              <a:buNone/>
            </a:pPr>
            <a:r>
              <a:rPr lang="sr-Latn-CS" sz="2400" b="1" dirty="0"/>
              <a:t>m. </a:t>
            </a:r>
            <a:r>
              <a:rPr lang="sr-Latn-CS" sz="2400" b="1" dirty="0" err="1"/>
              <a:t>transversus</a:t>
            </a:r>
            <a:r>
              <a:rPr lang="sr-Latn-CS" sz="2400" b="1" dirty="0"/>
              <a:t> </a:t>
            </a:r>
            <a:r>
              <a:rPr lang="sr-Latn-CS" sz="2400" b="1" dirty="0" err="1"/>
              <a:t>abdominis</a:t>
            </a:r>
            <a:endParaRPr lang="sr-Latn-CS" sz="2400" b="1" dirty="0"/>
          </a:p>
          <a:p>
            <a:pPr>
              <a:spcBef>
                <a:spcPct val="0"/>
              </a:spcBef>
              <a:buClrTx/>
              <a:buSzTx/>
              <a:buFontTx/>
              <a:buNone/>
            </a:pPr>
            <a:r>
              <a:rPr lang="sr-Latn-CS" sz="2400" b="1" dirty="0"/>
              <a:t>m. </a:t>
            </a:r>
            <a:r>
              <a:rPr lang="sr-Latn-CS" sz="2400" b="1" dirty="0" err="1"/>
              <a:t>pyramidalis</a:t>
            </a:r>
            <a:endParaRPr lang="sr-Latn-CS" sz="2400" b="1" dirty="0"/>
          </a:p>
          <a:p>
            <a:pPr>
              <a:spcBef>
                <a:spcPct val="0"/>
              </a:spcBef>
              <a:buClrTx/>
              <a:buSzTx/>
              <a:buFontTx/>
              <a:buNone/>
            </a:pPr>
            <a:r>
              <a:rPr lang="sr-Latn-CS" sz="2400" b="1" dirty="0"/>
              <a:t>m. </a:t>
            </a:r>
            <a:r>
              <a:rPr lang="sr-Latn-CS" sz="2400" b="1" dirty="0" err="1"/>
              <a:t>cremaster</a:t>
            </a:r>
            <a:endParaRPr lang="sr-Latn-CS" sz="2400" b="1" dirty="0"/>
          </a:p>
          <a:p>
            <a:pPr>
              <a:spcBef>
                <a:spcPct val="0"/>
              </a:spcBef>
              <a:buClrTx/>
              <a:buSzTx/>
              <a:buFontTx/>
              <a:buNone/>
            </a:pPr>
            <a:endParaRPr lang="sr-Latn-CS" sz="1800" dirty="0"/>
          </a:p>
          <a:p>
            <a:pPr>
              <a:spcBef>
                <a:spcPct val="0"/>
              </a:spcBef>
              <a:buClrTx/>
              <a:buSzTx/>
              <a:buFontTx/>
              <a:buNone/>
            </a:pPr>
            <a:endParaRPr lang="sr-Latn-CS" sz="1800" dirty="0"/>
          </a:p>
        </p:txBody>
      </p:sp>
      <p:pic>
        <p:nvPicPr>
          <p:cNvPr id="14340" name="Picture 6"/>
          <p:cNvPicPr>
            <a:picLocks noChangeAspect="1" noChangeArrowheads="1"/>
          </p:cNvPicPr>
          <p:nvPr/>
        </p:nvPicPr>
        <p:blipFill>
          <a:blip r:embed="rId2">
            <a:extLst>
              <a:ext uri="{28A0092B-C50C-407E-A947-70E740481C1C}">
                <a14:useLocalDpi xmlns:a14="http://schemas.microsoft.com/office/drawing/2010/main" val="0"/>
              </a:ext>
            </a:extLst>
          </a:blip>
          <a:srcRect l="29883" t="12187" r="28516" b="7187"/>
          <a:stretch>
            <a:fillRect/>
          </a:stretch>
        </p:blipFill>
        <p:spPr bwMode="auto">
          <a:xfrm>
            <a:off x="4357688" y="1000125"/>
            <a:ext cx="4565650" cy="552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71750" y="285750"/>
            <a:ext cx="4572000"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RECTUS ABDOMINIS</a:t>
            </a:r>
            <a:endParaRPr lang="sr-Latn-CS" sz="2400" dirty="0"/>
          </a:p>
        </p:txBody>
      </p:sp>
      <p:sp>
        <p:nvSpPr>
          <p:cNvPr id="6" name="Rectangle 3"/>
          <p:cNvSpPr txBox="1">
            <a:spLocks noChangeArrowheads="1"/>
          </p:cNvSpPr>
          <p:nvPr/>
        </p:nvSpPr>
        <p:spPr>
          <a:xfrm>
            <a:off x="156473" y="1916832"/>
            <a:ext cx="4631551" cy="4496668"/>
          </a:xfrm>
          <a:prstGeom prst="rect">
            <a:avLst/>
          </a:prstGeom>
        </p:spPr>
        <p:txBody>
          <a:bodyPr/>
          <a:lstStyle/>
          <a:p>
            <a:pPr marL="342900" indent="-342900" eaLnBrk="1" hangingPunct="1">
              <a:spcBef>
                <a:spcPct val="20000"/>
              </a:spcBef>
              <a:buClr>
                <a:schemeClr val="hlink"/>
              </a:buClr>
              <a:buSzPct val="70000"/>
              <a:defRPr/>
            </a:pPr>
            <a:r>
              <a:rPr lang="en-GB" sz="2000" b="1" i="1" u="sng" kern="0" dirty="0">
                <a:effectLst>
                  <a:outerShdw blurRad="38100" dist="38100" dir="2700000" algn="tl">
                    <a:srgbClr val="000000"/>
                  </a:outerShdw>
                </a:effectLst>
                <a:latin typeface="+mn-lt"/>
              </a:rPr>
              <a:t>Attachment</a:t>
            </a:r>
            <a:r>
              <a:rPr lang="sr-Latn-CS" sz="2000" b="1" i="1" u="sng" kern="0" dirty="0">
                <a:effectLst>
                  <a:outerShdw blurRad="38100" dist="38100" dir="2700000" algn="tl">
                    <a:srgbClr val="000000"/>
                  </a:outerShdw>
                </a:effectLst>
                <a:latin typeface="+mn-lt"/>
              </a:rPr>
              <a:t>:</a:t>
            </a:r>
          </a:p>
          <a:p>
            <a:pPr marL="342900" indent="-342900" eaLnBrk="1" hangingPunct="1">
              <a:spcBef>
                <a:spcPct val="20000"/>
              </a:spcBef>
              <a:buClr>
                <a:schemeClr val="hlink"/>
              </a:buClr>
              <a:buSzPct val="70000"/>
              <a:defRPr/>
            </a:pPr>
            <a:r>
              <a:rPr lang="en-GB" sz="2000" b="1" i="1" kern="0" dirty="0">
                <a:effectLst>
                  <a:outerShdw blurRad="38100" dist="38100" dir="2700000" algn="tl">
                    <a:srgbClr val="000000"/>
                  </a:outerShdw>
                </a:effectLst>
                <a:latin typeface="+mn-lt"/>
              </a:rPr>
              <a:t>Proximal</a:t>
            </a:r>
            <a:r>
              <a:rPr lang="sr-Latn-CS" sz="2000" b="1" i="1" kern="0" dirty="0">
                <a:effectLst>
                  <a:outerShdw blurRad="38100" dist="38100" dir="2700000" algn="tl">
                    <a:srgbClr val="000000"/>
                  </a:outerShdw>
                </a:effectLst>
                <a:latin typeface="+mn-lt"/>
              </a:rPr>
              <a:t>: </a:t>
            </a:r>
            <a:br>
              <a:rPr lang="sr-Latn-CS" sz="2000" b="1" i="1" kern="0" dirty="0">
                <a:effectLst>
                  <a:outerShdw blurRad="38100" dist="38100" dir="2700000" algn="tl">
                    <a:srgbClr val="000000"/>
                  </a:outerShdw>
                </a:effectLst>
                <a:latin typeface="+mn-lt"/>
              </a:rPr>
            </a:br>
            <a:r>
              <a:rPr lang="sr-Latn-CS" sz="2000" b="1" i="1" kern="0" dirty="0" err="1">
                <a:effectLst>
                  <a:outerShdw blurRad="38100" dist="38100" dir="2700000" algn="tl">
                    <a:srgbClr val="000000"/>
                  </a:outerShdw>
                </a:effectLst>
                <a:latin typeface="+mn-lt"/>
              </a:rPr>
              <a:t>Processus</a:t>
            </a:r>
            <a:r>
              <a:rPr lang="sr-Latn-CS" sz="2000" b="1" i="1" kern="0" dirty="0">
                <a:effectLst>
                  <a:outerShdw blurRad="38100" dist="38100" dir="2700000" algn="tl">
                    <a:srgbClr val="000000"/>
                  </a:outerShdw>
                </a:effectLst>
                <a:latin typeface="+mn-lt"/>
              </a:rPr>
              <a:t> </a:t>
            </a:r>
            <a:r>
              <a:rPr lang="sr-Latn-CS" sz="2000" b="1" i="1" kern="0" dirty="0" err="1">
                <a:effectLst>
                  <a:outerShdw blurRad="38100" dist="38100" dir="2700000" algn="tl">
                    <a:srgbClr val="000000"/>
                  </a:outerShdw>
                </a:effectLst>
                <a:latin typeface="+mn-lt"/>
              </a:rPr>
              <a:t>xiphoideus</a:t>
            </a:r>
            <a:r>
              <a:rPr lang="en-GB" sz="2000" b="1" i="1" kern="0" dirty="0">
                <a:effectLst>
                  <a:outerShdw blurRad="38100" dist="38100" dir="2700000" algn="tl">
                    <a:srgbClr val="000000"/>
                  </a:outerShdw>
                </a:effectLst>
                <a:latin typeface="+mn-lt"/>
              </a:rPr>
              <a:t> of sternum</a:t>
            </a:r>
            <a:endParaRPr lang="sr-Latn-CS" sz="2000"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sr-Latn-CS" sz="2000" i="1" kern="0" dirty="0">
                <a:effectLst>
                  <a:outerShdw blurRad="38100" dist="38100" dir="2700000" algn="tl">
                    <a:srgbClr val="000000"/>
                  </a:outerShdw>
                </a:effectLst>
                <a:latin typeface="+mn-lt"/>
              </a:rPr>
              <a:t>  </a:t>
            </a:r>
            <a:r>
              <a:rPr lang="sr-Latn-CS" sz="2000" b="1" i="1" kern="0" dirty="0">
                <a:effectLst>
                  <a:outerShdw blurRad="38100" dist="38100" dir="2700000" algn="tl">
                    <a:srgbClr val="000000"/>
                  </a:outerShdw>
                </a:effectLst>
                <a:latin typeface="+mn-lt"/>
              </a:rPr>
              <a:t>   </a:t>
            </a:r>
            <a:r>
              <a:rPr lang="sr-Latn-CS" sz="2000" b="1" i="1" kern="0" dirty="0" err="1">
                <a:effectLst>
                  <a:outerShdw blurRad="38100" dist="38100" dir="2700000" algn="tl">
                    <a:srgbClr val="000000"/>
                  </a:outerShdw>
                </a:effectLst>
                <a:latin typeface="+mn-lt"/>
              </a:rPr>
              <a:t>Cartilago</a:t>
            </a:r>
            <a:r>
              <a:rPr lang="sr-Latn-CS" sz="2000" b="1" i="1" kern="0" dirty="0">
                <a:effectLst>
                  <a:outerShdw blurRad="38100" dist="38100" dir="2700000" algn="tl">
                    <a:srgbClr val="000000"/>
                  </a:outerShdw>
                </a:effectLst>
                <a:latin typeface="+mn-lt"/>
              </a:rPr>
              <a:t> </a:t>
            </a:r>
            <a:r>
              <a:rPr lang="sr-Latn-CS" sz="2000" b="1" i="1" kern="0" dirty="0" err="1">
                <a:effectLst>
                  <a:outerShdw blurRad="38100" dist="38100" dir="2700000" algn="tl">
                    <a:srgbClr val="000000"/>
                  </a:outerShdw>
                </a:effectLst>
                <a:latin typeface="+mn-lt"/>
              </a:rPr>
              <a:t>costalis</a:t>
            </a:r>
            <a:r>
              <a:rPr lang="sr-Latn-CS" sz="2000" b="1" i="1" kern="0" dirty="0">
                <a:effectLst>
                  <a:outerShdw blurRad="38100" dist="38100" dir="2700000" algn="tl">
                    <a:srgbClr val="000000"/>
                  </a:outerShdw>
                </a:effectLst>
                <a:latin typeface="+mn-lt"/>
              </a:rPr>
              <a:t> V-VII</a:t>
            </a:r>
          </a:p>
          <a:p>
            <a:pPr marL="342900" indent="-342900" eaLnBrk="1" hangingPunct="1">
              <a:spcBef>
                <a:spcPct val="20000"/>
              </a:spcBef>
              <a:buClr>
                <a:schemeClr val="hlink"/>
              </a:buClr>
              <a:buSzPct val="70000"/>
              <a:defRPr/>
            </a:pPr>
            <a:r>
              <a:rPr lang="en-GB" sz="2000" b="1" i="1" kern="0" dirty="0">
                <a:effectLst>
                  <a:outerShdw blurRad="38100" dist="38100" dir="2700000" algn="tl">
                    <a:srgbClr val="000000"/>
                  </a:outerShdw>
                </a:effectLst>
                <a:latin typeface="+mn-lt"/>
              </a:rPr>
              <a:t>Distal</a:t>
            </a:r>
            <a:r>
              <a:rPr lang="sr-Latn-CS" sz="2000" b="1" i="1" kern="0" dirty="0">
                <a:effectLst>
                  <a:outerShdw blurRad="38100" dist="38100" dir="2700000" algn="tl">
                    <a:srgbClr val="000000"/>
                  </a:outerShdw>
                </a:effectLst>
                <a:latin typeface="+mn-lt"/>
              </a:rPr>
              <a:t>:</a:t>
            </a:r>
          </a:p>
          <a:p>
            <a:pPr marL="342900" indent="-342900" eaLnBrk="1" hangingPunct="1">
              <a:spcBef>
                <a:spcPct val="20000"/>
              </a:spcBef>
              <a:buClr>
                <a:schemeClr val="hlink"/>
              </a:buClr>
              <a:buSzPct val="70000"/>
              <a:defRPr/>
            </a:pPr>
            <a:r>
              <a:rPr lang="sr-Latn-CS" sz="2000" b="1" i="1" kern="0" dirty="0">
                <a:effectLst>
                  <a:outerShdw blurRad="38100" dist="38100" dir="2700000" algn="tl">
                    <a:srgbClr val="000000"/>
                  </a:outerShdw>
                </a:effectLst>
                <a:latin typeface="+mn-lt"/>
              </a:rPr>
              <a:t>     </a:t>
            </a:r>
            <a:r>
              <a:rPr lang="en-GB" sz="2000" b="1" i="1" kern="0" dirty="0">
                <a:effectLst>
                  <a:outerShdw blurRad="38100" dist="38100" dir="2700000" algn="tl">
                    <a:srgbClr val="000000"/>
                  </a:outerShdw>
                </a:effectLst>
                <a:latin typeface="+mn-lt"/>
              </a:rPr>
              <a:t>Between</a:t>
            </a:r>
            <a:r>
              <a:rPr lang="sr-Cyrl-CS" sz="2000" b="1" i="1" kern="0" dirty="0">
                <a:effectLst>
                  <a:outerShdw blurRad="38100" dist="38100" dir="2700000" algn="tl">
                    <a:srgbClr val="000000"/>
                  </a:outerShdw>
                </a:effectLst>
                <a:latin typeface="+mn-lt"/>
              </a:rPr>
              <a:t> </a:t>
            </a:r>
            <a:r>
              <a:rPr lang="sr-Latn-CS" sz="2000" b="1" i="1" kern="0" dirty="0">
                <a:effectLst>
                  <a:outerShdw blurRad="38100" dist="38100" dir="2700000" algn="tl">
                    <a:srgbClr val="000000"/>
                  </a:outerShdw>
                </a:effectLst>
                <a:latin typeface="+mn-lt"/>
              </a:rPr>
              <a:t>symphysis </a:t>
            </a:r>
            <a:r>
              <a:rPr lang="sr-Latn-CS" sz="2000" b="1" i="1" kern="0" dirty="0" err="1">
                <a:effectLst>
                  <a:outerShdw blurRad="38100" dist="38100" dir="2700000" algn="tl">
                    <a:srgbClr val="000000"/>
                  </a:outerShdw>
                </a:effectLst>
                <a:latin typeface="+mn-lt"/>
              </a:rPr>
              <a:t>pubica</a:t>
            </a:r>
            <a:r>
              <a:rPr lang="sr-Latn-CS" sz="2000" b="1" i="1" kern="0" dirty="0">
                <a:effectLst>
                  <a:outerShdw blurRad="38100" dist="38100" dir="2700000" algn="tl">
                    <a:srgbClr val="000000"/>
                  </a:outerShdw>
                </a:effectLst>
                <a:latin typeface="+mn-lt"/>
              </a:rPr>
              <a:t> </a:t>
            </a:r>
            <a:r>
              <a:rPr lang="en-GB" sz="2000" b="1" i="1" kern="0" dirty="0">
                <a:effectLst>
                  <a:outerShdw blurRad="38100" dist="38100" dir="2700000" algn="tl">
                    <a:srgbClr val="000000"/>
                  </a:outerShdw>
                </a:effectLst>
                <a:latin typeface="+mn-lt"/>
              </a:rPr>
              <a:t>and</a:t>
            </a:r>
            <a:endParaRPr lang="sr-Latn-CS" sz="20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sr-Latn-CS" sz="2000" b="1" i="1" kern="0" dirty="0">
                <a:effectLst>
                  <a:outerShdw blurRad="38100" dist="38100" dir="2700000" algn="tl">
                    <a:srgbClr val="000000"/>
                  </a:outerShdw>
                </a:effectLst>
                <a:latin typeface="+mn-lt"/>
              </a:rPr>
              <a:t>    </a:t>
            </a:r>
            <a:r>
              <a:rPr lang="sr-Latn-CS" sz="2000" b="1" i="1" kern="0" dirty="0" err="1">
                <a:effectLst>
                  <a:outerShdw blurRad="38100" dist="38100" dir="2700000" algn="tl">
                    <a:srgbClr val="000000"/>
                  </a:outerShdw>
                </a:effectLst>
                <a:latin typeface="+mn-lt"/>
              </a:rPr>
              <a:t>tuberculum</a:t>
            </a:r>
            <a:r>
              <a:rPr lang="sr-Latn-CS" sz="2000" b="1" i="1" kern="0" dirty="0">
                <a:effectLst>
                  <a:outerShdw blurRad="38100" dist="38100" dir="2700000" algn="tl">
                    <a:srgbClr val="000000"/>
                  </a:outerShdw>
                </a:effectLst>
                <a:latin typeface="+mn-lt"/>
              </a:rPr>
              <a:t> </a:t>
            </a:r>
            <a:r>
              <a:rPr lang="sr-Latn-CS" sz="2000" b="1" i="1" kern="0" dirty="0" err="1">
                <a:effectLst>
                  <a:outerShdw blurRad="38100" dist="38100" dir="2700000" algn="tl">
                    <a:srgbClr val="000000"/>
                  </a:outerShdw>
                </a:effectLst>
                <a:latin typeface="+mn-lt"/>
              </a:rPr>
              <a:t>pubicum</a:t>
            </a:r>
            <a:r>
              <a:rPr lang="en-GB" sz="2000" b="1" i="1" kern="0" dirty="0">
                <a:effectLst>
                  <a:outerShdw blurRad="38100" dist="38100" dir="2700000" algn="tl">
                    <a:srgbClr val="000000"/>
                  </a:outerShdw>
                </a:effectLst>
                <a:latin typeface="+mn-lt"/>
              </a:rPr>
              <a:t> (pubic tubercle)</a:t>
            </a:r>
            <a:endParaRPr lang="sr-Latn-CS" sz="20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sr-Latn-CS" sz="20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en-GB" sz="2000" b="1" i="1" u="sng" kern="0" dirty="0">
                <a:effectLst>
                  <a:outerShdw blurRad="38100" dist="38100" dir="2700000" algn="tl">
                    <a:srgbClr val="000000"/>
                  </a:outerShdw>
                </a:effectLst>
                <a:latin typeface="+mn-lt"/>
              </a:rPr>
              <a:t>Innervation</a:t>
            </a:r>
            <a:r>
              <a:rPr lang="sr-Latn-CS" sz="2000" b="1" i="1" u="sng" kern="0" dirty="0">
                <a:effectLst>
                  <a:outerShdw blurRad="38100" dist="38100" dir="2700000" algn="tl">
                    <a:srgbClr val="000000"/>
                  </a:outerShdw>
                </a:effectLst>
                <a:latin typeface="+mn-lt"/>
              </a:rPr>
              <a:t>:</a:t>
            </a:r>
          </a:p>
          <a:p>
            <a:pPr marL="342900" indent="-342900" eaLnBrk="1" hangingPunct="1">
              <a:spcBef>
                <a:spcPct val="20000"/>
              </a:spcBef>
              <a:buClr>
                <a:schemeClr val="hlink"/>
              </a:buClr>
              <a:buSzPct val="70000"/>
              <a:defRPr/>
            </a:pPr>
            <a:r>
              <a:rPr lang="sr-Latn-CS" sz="2000" b="1" i="1" kern="0" dirty="0">
                <a:effectLst>
                  <a:outerShdw blurRad="38100" dist="38100" dir="2700000" algn="tl">
                    <a:srgbClr val="000000"/>
                  </a:outerShdw>
                </a:effectLst>
                <a:latin typeface="+mn-lt"/>
              </a:rPr>
              <a:t>   nn. </a:t>
            </a:r>
            <a:r>
              <a:rPr lang="sr-Latn-CS" sz="2000" b="1" i="1" kern="0" dirty="0" err="1">
                <a:effectLst>
                  <a:outerShdw blurRad="38100" dist="38100" dir="2700000" algn="tl">
                    <a:srgbClr val="000000"/>
                  </a:outerShdw>
                </a:effectLst>
                <a:latin typeface="+mn-lt"/>
              </a:rPr>
              <a:t>intercostales</a:t>
            </a:r>
            <a:r>
              <a:rPr lang="sr-Latn-CS" sz="2000" b="1" i="1" kern="0" dirty="0">
                <a:effectLst>
                  <a:outerShdw blurRad="38100" dist="38100" dir="2700000" algn="tl">
                    <a:srgbClr val="000000"/>
                  </a:outerShdw>
                </a:effectLst>
                <a:latin typeface="+mn-lt"/>
              </a:rPr>
              <a:t> VI – XI</a:t>
            </a:r>
            <a:endParaRPr lang="en-GB" sz="20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en-GB" sz="2000" b="1" i="1" kern="0" dirty="0">
                <a:effectLst>
                  <a:outerShdw blurRad="38100" dist="38100" dir="2700000" algn="tl">
                    <a:srgbClr val="000000"/>
                  </a:outerShdw>
                </a:effectLst>
                <a:latin typeface="+mn-lt"/>
              </a:rPr>
              <a:t>   n. </a:t>
            </a:r>
            <a:r>
              <a:rPr lang="en-GB" sz="2000" b="1" i="1" kern="0" dirty="0" err="1">
                <a:effectLst>
                  <a:outerShdw blurRad="38100" dist="38100" dir="2700000" algn="tl">
                    <a:srgbClr val="000000"/>
                  </a:outerShdw>
                </a:effectLst>
                <a:latin typeface="+mn-lt"/>
              </a:rPr>
              <a:t>subcostalis</a:t>
            </a:r>
            <a:endParaRPr lang="sr-Latn-CS" sz="2000"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sr-Latn-CS" sz="2000" b="1" kern="0" dirty="0">
                <a:effectLst>
                  <a:outerShdw blurRad="38100" dist="38100" dir="2700000" algn="tl">
                    <a:srgbClr val="000000"/>
                  </a:outerShdw>
                </a:effectLst>
                <a:latin typeface="+mn-lt"/>
              </a:rPr>
              <a:t>   </a:t>
            </a:r>
            <a:r>
              <a:rPr lang="sr-Latn-CS" sz="2000" b="1" i="1" kern="0" dirty="0">
                <a:effectLst>
                  <a:outerShdw blurRad="38100" dist="38100" dir="2700000" algn="tl">
                    <a:srgbClr val="000000"/>
                  </a:outerShdw>
                </a:effectLst>
                <a:latin typeface="+mn-lt"/>
              </a:rPr>
              <a:t>n. </a:t>
            </a:r>
            <a:r>
              <a:rPr lang="sr-Latn-CS" sz="2000" b="1" i="1" kern="0" dirty="0" err="1">
                <a:effectLst>
                  <a:outerShdw blurRad="38100" dist="38100" dir="2700000" algn="tl">
                    <a:srgbClr val="000000"/>
                  </a:outerShdw>
                </a:effectLst>
                <a:latin typeface="+mn-lt"/>
              </a:rPr>
              <a:t>lumbalis</a:t>
            </a:r>
            <a:r>
              <a:rPr lang="sr-Latn-CS" sz="2000" b="1" i="1" kern="0" dirty="0">
                <a:effectLst>
                  <a:outerShdw blurRad="38100" dist="38100" dir="2700000" algn="tl">
                    <a:srgbClr val="000000"/>
                  </a:outerShdw>
                </a:effectLst>
                <a:latin typeface="+mn-lt"/>
              </a:rPr>
              <a:t> I</a:t>
            </a:r>
          </a:p>
        </p:txBody>
      </p:sp>
      <p:pic>
        <p:nvPicPr>
          <p:cNvPr id="15364" name="Picture 5"/>
          <p:cNvPicPr>
            <a:picLocks noChangeAspect="1" noChangeArrowheads="1"/>
          </p:cNvPicPr>
          <p:nvPr/>
        </p:nvPicPr>
        <p:blipFill>
          <a:blip r:embed="rId2">
            <a:extLst>
              <a:ext uri="{28A0092B-C50C-407E-A947-70E740481C1C}">
                <a14:useLocalDpi xmlns:a14="http://schemas.microsoft.com/office/drawing/2010/main" val="0"/>
              </a:ext>
            </a:extLst>
          </a:blip>
          <a:srcRect l="28711" t="10312" r="27930" b="6250"/>
          <a:stretch>
            <a:fillRect/>
          </a:stretch>
        </p:blipFill>
        <p:spPr bwMode="auto">
          <a:xfrm>
            <a:off x="5109586" y="2007168"/>
            <a:ext cx="3877941" cy="466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8F662343-F20E-3D43-4CF2-31D6F22EA08D}"/>
              </a:ext>
            </a:extLst>
          </p:cNvPr>
          <p:cNvPicPr>
            <a:picLocks noChangeAspect="1"/>
          </p:cNvPicPr>
          <p:nvPr/>
        </p:nvPicPr>
        <p:blipFill rotWithShape="1">
          <a:blip r:embed="rId3"/>
          <a:srcRect b="89075"/>
          <a:stretch/>
        </p:blipFill>
        <p:spPr>
          <a:xfrm>
            <a:off x="158805" y="747713"/>
            <a:ext cx="8826390" cy="369063"/>
          </a:xfrm>
          <a:prstGeom prst="rect">
            <a:avLst/>
          </a:prstGeom>
        </p:spPr>
      </p:pic>
      <p:pic>
        <p:nvPicPr>
          <p:cNvPr id="7" name="Picture 6">
            <a:extLst>
              <a:ext uri="{FF2B5EF4-FFF2-40B4-BE49-F238E27FC236}">
                <a16:creationId xmlns:a16="http://schemas.microsoft.com/office/drawing/2014/main" id="{17FFCC3B-53D1-95CF-D50D-DD286591CABB}"/>
              </a:ext>
            </a:extLst>
          </p:cNvPr>
          <p:cNvPicPr>
            <a:picLocks noChangeAspect="1"/>
          </p:cNvPicPr>
          <p:nvPr/>
        </p:nvPicPr>
        <p:blipFill rotWithShape="1">
          <a:blip r:embed="rId3"/>
          <a:srcRect t="74866"/>
          <a:stretch/>
        </p:blipFill>
        <p:spPr>
          <a:xfrm>
            <a:off x="158805" y="1124744"/>
            <a:ext cx="8877691" cy="85425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71750" y="285750"/>
            <a:ext cx="4572000"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RECTUS ABDOMINIS</a:t>
            </a:r>
            <a:endParaRPr lang="sr-Latn-CS" sz="2400" dirty="0"/>
          </a:p>
        </p:txBody>
      </p:sp>
      <p:sp>
        <p:nvSpPr>
          <p:cNvPr id="6" name="Rectangle 3"/>
          <p:cNvSpPr txBox="1">
            <a:spLocks noChangeArrowheads="1"/>
          </p:cNvSpPr>
          <p:nvPr/>
        </p:nvSpPr>
        <p:spPr>
          <a:xfrm>
            <a:off x="156473" y="1916832"/>
            <a:ext cx="4953113" cy="4941168"/>
          </a:xfrm>
          <a:prstGeom prst="rect">
            <a:avLst/>
          </a:prstGeom>
        </p:spPr>
        <p:txBody>
          <a:bodyPr/>
          <a:lstStyle/>
          <a:p>
            <a:pPr marL="174625" indent="-174625" eaLnBrk="1" hangingPunct="1">
              <a:spcBef>
                <a:spcPct val="20000"/>
              </a:spcBef>
              <a:buClr>
                <a:schemeClr val="hlink"/>
              </a:buClr>
              <a:buSzPct val="70000"/>
              <a:defRPr/>
            </a:pPr>
            <a:r>
              <a:rPr lang="en-GB" dirty="0"/>
              <a:t>- A paired, long, broad, strap-like muscle is the principal vertical and superficial muscle of the anterior abdominal wall</a:t>
            </a:r>
          </a:p>
          <a:p>
            <a:pPr marL="174625" indent="-174625" eaLnBrk="1" hangingPunct="1">
              <a:spcBef>
                <a:spcPct val="20000"/>
              </a:spcBef>
              <a:buClr>
                <a:schemeClr val="hlink"/>
              </a:buClr>
              <a:buSzPct val="70000"/>
              <a:defRPr/>
            </a:pPr>
            <a:r>
              <a:rPr lang="en-GB" b="1" i="1" kern="0" dirty="0">
                <a:effectLst>
                  <a:outerShdw blurRad="38100" dist="38100" dir="2700000" algn="tl">
                    <a:srgbClr val="000000"/>
                  </a:outerShdw>
                </a:effectLst>
                <a:latin typeface="+mn-lt"/>
              </a:rPr>
              <a:t>- </a:t>
            </a:r>
            <a:r>
              <a:rPr lang="en-GB" kern="0" dirty="0">
                <a:latin typeface="+mn-lt"/>
              </a:rPr>
              <a:t>T</a:t>
            </a:r>
            <a:r>
              <a:rPr lang="en-GB" dirty="0"/>
              <a:t>hree times as wide superiorly as inferiorly; it is broad and thin superiorly and narrow and thick inferiorly. </a:t>
            </a:r>
          </a:p>
          <a:p>
            <a:pPr marL="174625" indent="-174625" eaLnBrk="1" hangingPunct="1">
              <a:spcBef>
                <a:spcPct val="20000"/>
              </a:spcBef>
              <a:buClr>
                <a:schemeClr val="hlink"/>
              </a:buClr>
              <a:buSzPct val="70000"/>
              <a:defRPr/>
            </a:pPr>
            <a:r>
              <a:rPr lang="en-GB" dirty="0"/>
              <a:t>- Most of the rectus abdominis is enclosed in the rectus sheath (formed by the aponeuroses of both oblique and transverse muscle of anterolateral abdominal wall)</a:t>
            </a:r>
          </a:p>
          <a:p>
            <a:pPr marL="174625" indent="-174625" eaLnBrk="1" hangingPunct="1">
              <a:spcBef>
                <a:spcPct val="20000"/>
              </a:spcBef>
              <a:buClr>
                <a:schemeClr val="hlink"/>
              </a:buClr>
              <a:buSzPct val="70000"/>
              <a:defRPr/>
            </a:pPr>
            <a:r>
              <a:rPr lang="en-GB" kern="0" dirty="0">
                <a:latin typeface="+mn-lt"/>
              </a:rPr>
              <a:t>- Rectus sheaths of both rectus muscles form </a:t>
            </a:r>
            <a:r>
              <a:rPr lang="en-GB" kern="0" dirty="0" err="1">
                <a:latin typeface="+mn-lt"/>
              </a:rPr>
              <a:t>linea</a:t>
            </a:r>
            <a:r>
              <a:rPr lang="en-GB" kern="0" dirty="0">
                <a:latin typeface="+mn-lt"/>
              </a:rPr>
              <a:t> alba, by merging along the midline of anterior abdominal wall</a:t>
            </a:r>
          </a:p>
          <a:p>
            <a:pPr marL="174625" indent="-174625" eaLnBrk="1" hangingPunct="1">
              <a:spcBef>
                <a:spcPct val="20000"/>
              </a:spcBef>
              <a:buClr>
                <a:schemeClr val="hlink"/>
              </a:buClr>
              <a:buSzPct val="70000"/>
              <a:defRPr/>
            </a:pPr>
            <a:r>
              <a:rPr lang="en-GB" kern="0" dirty="0">
                <a:latin typeface="+mn-lt"/>
              </a:rPr>
              <a:t>- Muscle i</a:t>
            </a:r>
            <a:r>
              <a:rPr lang="en-GB" dirty="0"/>
              <a:t>s anchored transversely by attachment to the anterior layer of the rectus sheath at three or more </a:t>
            </a:r>
            <a:r>
              <a:rPr lang="en-GB" dirty="0">
                <a:solidFill>
                  <a:srgbClr val="00B0F0"/>
                </a:solidFill>
              </a:rPr>
              <a:t>tendinous intersections</a:t>
            </a:r>
            <a:endParaRPr lang="sr-Latn-CS" kern="0" dirty="0">
              <a:solidFill>
                <a:srgbClr val="00B0F0"/>
              </a:solidFill>
              <a:latin typeface="+mn-lt"/>
            </a:endParaRPr>
          </a:p>
        </p:txBody>
      </p:sp>
      <p:pic>
        <p:nvPicPr>
          <p:cNvPr id="15364" name="Picture 5"/>
          <p:cNvPicPr>
            <a:picLocks noChangeAspect="1" noChangeArrowheads="1"/>
          </p:cNvPicPr>
          <p:nvPr/>
        </p:nvPicPr>
        <p:blipFill>
          <a:blip r:embed="rId2">
            <a:extLst>
              <a:ext uri="{28A0092B-C50C-407E-A947-70E740481C1C}">
                <a14:useLocalDpi xmlns:a14="http://schemas.microsoft.com/office/drawing/2010/main" val="0"/>
              </a:ext>
            </a:extLst>
          </a:blip>
          <a:srcRect l="28711" t="10312" r="27930" b="6250"/>
          <a:stretch>
            <a:fillRect/>
          </a:stretch>
        </p:blipFill>
        <p:spPr bwMode="auto">
          <a:xfrm>
            <a:off x="5109586" y="2007168"/>
            <a:ext cx="3877941" cy="466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8F662343-F20E-3D43-4CF2-31D6F22EA08D}"/>
              </a:ext>
            </a:extLst>
          </p:cNvPr>
          <p:cNvPicPr>
            <a:picLocks noChangeAspect="1"/>
          </p:cNvPicPr>
          <p:nvPr/>
        </p:nvPicPr>
        <p:blipFill rotWithShape="1">
          <a:blip r:embed="rId3"/>
          <a:srcRect b="89075"/>
          <a:stretch/>
        </p:blipFill>
        <p:spPr>
          <a:xfrm>
            <a:off x="158805" y="747713"/>
            <a:ext cx="8826390" cy="369063"/>
          </a:xfrm>
          <a:prstGeom prst="rect">
            <a:avLst/>
          </a:prstGeom>
        </p:spPr>
      </p:pic>
      <p:pic>
        <p:nvPicPr>
          <p:cNvPr id="7" name="Picture 6">
            <a:extLst>
              <a:ext uri="{FF2B5EF4-FFF2-40B4-BE49-F238E27FC236}">
                <a16:creationId xmlns:a16="http://schemas.microsoft.com/office/drawing/2014/main" id="{17FFCC3B-53D1-95CF-D50D-DD286591CABB}"/>
              </a:ext>
            </a:extLst>
          </p:cNvPr>
          <p:cNvPicPr>
            <a:picLocks noChangeAspect="1"/>
          </p:cNvPicPr>
          <p:nvPr/>
        </p:nvPicPr>
        <p:blipFill rotWithShape="1">
          <a:blip r:embed="rId3"/>
          <a:srcRect t="74866"/>
          <a:stretch/>
        </p:blipFill>
        <p:spPr>
          <a:xfrm>
            <a:off x="158805" y="1124744"/>
            <a:ext cx="8877691" cy="854255"/>
          </a:xfrm>
          <a:prstGeom prst="rect">
            <a:avLst/>
          </a:prstGeom>
        </p:spPr>
      </p:pic>
    </p:spTree>
    <p:extLst>
      <p:ext uri="{BB962C8B-B14F-4D97-AF65-F5344CB8AC3E}">
        <p14:creationId xmlns:p14="http://schemas.microsoft.com/office/powerpoint/2010/main" val="1479232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0" y="285750"/>
            <a:ext cx="6500813"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OBLIQUUS EXTERNUS ABDOMINIS</a:t>
            </a:r>
            <a:endParaRPr lang="sr-Latn-CS" sz="2400" dirty="0"/>
          </a:p>
        </p:txBody>
      </p:sp>
      <p:sp>
        <p:nvSpPr>
          <p:cNvPr id="6" name="Rectangle 3"/>
          <p:cNvSpPr txBox="1">
            <a:spLocks noChangeArrowheads="1"/>
          </p:cNvSpPr>
          <p:nvPr/>
        </p:nvSpPr>
        <p:spPr>
          <a:xfrm>
            <a:off x="96948" y="1916833"/>
            <a:ext cx="3995738" cy="4655418"/>
          </a:xfrm>
          <a:prstGeom prst="rect">
            <a:avLst/>
          </a:prstGeom>
        </p:spPr>
        <p:txBody>
          <a:bodyPr/>
          <a:lstStyle/>
          <a:p>
            <a:pPr marL="342900" indent="-342900" eaLnBrk="1" hangingPunct="1">
              <a:spcBef>
                <a:spcPct val="20000"/>
              </a:spcBef>
              <a:buClr>
                <a:schemeClr val="hlink"/>
              </a:buClr>
              <a:buSzPct val="70000"/>
              <a:defRPr/>
            </a:pPr>
            <a:endParaRPr lang="sr-Latn-CS" sz="2400" b="1" i="1" kern="0" dirty="0">
              <a:solidFill>
                <a:srgbClr val="990033"/>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en-US" sz="2400" b="1" i="1" kern="0" dirty="0">
              <a:solidFill>
                <a:srgbClr val="990033"/>
              </a:solidFill>
              <a:effectLst>
                <a:outerShdw blurRad="38100" dist="38100" dir="2700000" algn="tl">
                  <a:srgbClr val="000000"/>
                </a:outerShdw>
              </a:effectLst>
              <a:latin typeface="+mn-lt"/>
            </a:endParaRPr>
          </a:p>
        </p:txBody>
      </p:sp>
      <p:pic>
        <p:nvPicPr>
          <p:cNvPr id="16388" name="Picture 6"/>
          <p:cNvPicPr>
            <a:picLocks noChangeAspect="1" noChangeArrowheads="1"/>
          </p:cNvPicPr>
          <p:nvPr/>
        </p:nvPicPr>
        <p:blipFill>
          <a:blip r:embed="rId2">
            <a:extLst>
              <a:ext uri="{28A0092B-C50C-407E-A947-70E740481C1C}">
                <a14:useLocalDpi xmlns:a14="http://schemas.microsoft.com/office/drawing/2010/main" val="0"/>
              </a:ext>
            </a:extLst>
          </a:blip>
          <a:srcRect l="29883" t="12187" r="28516" b="7187"/>
          <a:stretch>
            <a:fillRect/>
          </a:stretch>
        </p:blipFill>
        <p:spPr bwMode="auto">
          <a:xfrm>
            <a:off x="4964906" y="1883019"/>
            <a:ext cx="3971062" cy="4809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5003253A-FAAB-96E1-D1F2-2282E5A15D9A}"/>
              </a:ext>
            </a:extLst>
          </p:cNvPr>
          <p:cNvPicPr>
            <a:picLocks noChangeAspect="1"/>
          </p:cNvPicPr>
          <p:nvPr/>
        </p:nvPicPr>
        <p:blipFill rotWithShape="1">
          <a:blip r:embed="rId3"/>
          <a:srcRect t="1" b="71869"/>
          <a:stretch/>
        </p:blipFill>
        <p:spPr>
          <a:xfrm>
            <a:off x="96948" y="710414"/>
            <a:ext cx="8826390" cy="950282"/>
          </a:xfrm>
          <a:prstGeom prst="rect">
            <a:avLst/>
          </a:prstGeom>
        </p:spPr>
      </p:pic>
      <p:pic>
        <p:nvPicPr>
          <p:cNvPr id="3" name="Picture 2">
            <a:extLst>
              <a:ext uri="{FF2B5EF4-FFF2-40B4-BE49-F238E27FC236}">
                <a16:creationId xmlns:a16="http://schemas.microsoft.com/office/drawing/2014/main" id="{14D73D2D-A972-9B56-15F4-1AFF37C6E6B6}"/>
              </a:ext>
            </a:extLst>
          </p:cNvPr>
          <p:cNvPicPr>
            <a:picLocks noChangeAspect="1"/>
          </p:cNvPicPr>
          <p:nvPr/>
        </p:nvPicPr>
        <p:blipFill rotWithShape="1">
          <a:blip r:embed="rId3"/>
          <a:srcRect l="75196" t="23703" b="61128"/>
          <a:stretch/>
        </p:blipFill>
        <p:spPr>
          <a:xfrm>
            <a:off x="6734007" y="1148256"/>
            <a:ext cx="2189331" cy="512440"/>
          </a:xfrm>
          <a:prstGeom prst="rect">
            <a:avLst/>
          </a:prstGeom>
        </p:spPr>
      </p:pic>
      <p:sp>
        <p:nvSpPr>
          <p:cNvPr id="7" name="TextBox 6">
            <a:extLst>
              <a:ext uri="{FF2B5EF4-FFF2-40B4-BE49-F238E27FC236}">
                <a16:creationId xmlns:a16="http://schemas.microsoft.com/office/drawing/2014/main" id="{33BD4ABF-A788-CD62-E1FC-26917E01ADB5}"/>
              </a:ext>
            </a:extLst>
          </p:cNvPr>
          <p:cNvSpPr txBox="1"/>
          <p:nvPr/>
        </p:nvSpPr>
        <p:spPr>
          <a:xfrm>
            <a:off x="0" y="2064489"/>
            <a:ext cx="4860032" cy="2585323"/>
          </a:xfrm>
          <a:prstGeom prst="rect">
            <a:avLst/>
          </a:prstGeom>
          <a:noFill/>
        </p:spPr>
        <p:txBody>
          <a:bodyPr wrap="square">
            <a:spAutoFit/>
          </a:bodyPr>
          <a:lstStyle/>
          <a:p>
            <a:r>
              <a:rPr lang="en-GB" dirty="0"/>
              <a:t>- The largest and most superficial of the three flat anterolateral abdominal muscles</a:t>
            </a:r>
          </a:p>
          <a:p>
            <a:r>
              <a:rPr lang="en-GB" dirty="0"/>
              <a:t>- its </a:t>
            </a:r>
            <a:r>
              <a:rPr lang="en-GB" dirty="0" err="1"/>
              <a:t>posteriormost</a:t>
            </a:r>
            <a:r>
              <a:rPr lang="en-GB" dirty="0"/>
              <a:t> </a:t>
            </a:r>
            <a:r>
              <a:rPr lang="en-GB" dirty="0" err="1"/>
              <a:t>fibers</a:t>
            </a:r>
            <a:r>
              <a:rPr lang="en-GB" dirty="0"/>
              <a:t> (the thickest part of the muscle) have a free edge where they span between its costal origin and the iliac crest. </a:t>
            </a:r>
          </a:p>
          <a:p>
            <a:r>
              <a:rPr lang="en-GB" dirty="0"/>
              <a:t>- The fleshy (muscular) part of the muscle contributes primarily to the lateral part of the abdominal wall. Its aponeurosis contributes to the anterior part of the wall.</a:t>
            </a:r>
          </a:p>
        </p:txBody>
      </p:sp>
      <p:pic>
        <p:nvPicPr>
          <p:cNvPr id="8" name="Picture 7">
            <a:extLst>
              <a:ext uri="{FF2B5EF4-FFF2-40B4-BE49-F238E27FC236}">
                <a16:creationId xmlns:a16="http://schemas.microsoft.com/office/drawing/2014/main" id="{9D4D5A9B-1F69-5E88-0956-036DD5F280D7}"/>
              </a:ext>
            </a:extLst>
          </p:cNvPr>
          <p:cNvPicPr>
            <a:picLocks noChangeAspect="1"/>
          </p:cNvPicPr>
          <p:nvPr/>
        </p:nvPicPr>
        <p:blipFill>
          <a:blip r:embed="rId4"/>
          <a:stretch>
            <a:fillRect/>
          </a:stretch>
        </p:blipFill>
        <p:spPr>
          <a:xfrm>
            <a:off x="2526003" y="4489831"/>
            <a:ext cx="2019475" cy="220237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a:xfrm>
            <a:off x="35496" y="147848"/>
            <a:ext cx="4572000" cy="2083842"/>
          </a:xfrm>
        </p:spPr>
        <p:txBody>
          <a:bodyPr/>
          <a:lstStyle/>
          <a:p>
            <a:pPr algn="l" eaLnBrk="1" hangingPunct="1">
              <a:defRPr/>
            </a:pPr>
            <a:r>
              <a:rPr lang="en-GB" sz="2000" dirty="0">
                <a:latin typeface="+mn-lt"/>
              </a:rPr>
              <a:t>- Nine regions of the abdominal </a:t>
            </a:r>
            <a:br>
              <a:rPr lang="en-GB" sz="2000" dirty="0">
                <a:latin typeface="+mn-lt"/>
              </a:rPr>
            </a:br>
            <a:r>
              <a:rPr lang="en-GB" sz="2000" dirty="0">
                <a:latin typeface="+mn-lt"/>
              </a:rPr>
              <a:t>cavity are used to describe the</a:t>
            </a:r>
            <a:br>
              <a:rPr lang="en-GB" sz="2000" dirty="0">
                <a:latin typeface="+mn-lt"/>
              </a:rPr>
            </a:br>
            <a:r>
              <a:rPr lang="en-GB" sz="2000" dirty="0">
                <a:latin typeface="+mn-lt"/>
              </a:rPr>
              <a:t>location of abdominal organs, </a:t>
            </a:r>
            <a:br>
              <a:rPr lang="en-GB" sz="2000" dirty="0">
                <a:latin typeface="+mn-lt"/>
              </a:rPr>
            </a:br>
            <a:r>
              <a:rPr lang="en-GB" sz="2000" dirty="0">
                <a:latin typeface="+mn-lt"/>
              </a:rPr>
              <a:t>pains, or pathologies. </a:t>
            </a:r>
            <a:br>
              <a:rPr lang="en-GB" sz="2000" dirty="0">
                <a:latin typeface="+mn-lt"/>
              </a:rPr>
            </a:br>
            <a:r>
              <a:rPr lang="en-GB" sz="2000" dirty="0">
                <a:latin typeface="+mn-lt"/>
              </a:rPr>
              <a:t>- The regions are delineated by </a:t>
            </a:r>
            <a:br>
              <a:rPr lang="en-GB" sz="2000" dirty="0">
                <a:latin typeface="+mn-lt"/>
              </a:rPr>
            </a:br>
            <a:r>
              <a:rPr lang="en-GB" sz="2000" dirty="0">
                <a:latin typeface="+mn-lt"/>
              </a:rPr>
              <a:t>4 planes: 2 sagittal (vertical) and</a:t>
            </a:r>
            <a:br>
              <a:rPr lang="en-GB" sz="2000" dirty="0">
                <a:latin typeface="+mn-lt"/>
              </a:rPr>
            </a:br>
            <a:r>
              <a:rPr lang="en-GB" sz="2000" dirty="0">
                <a:latin typeface="+mn-lt"/>
              </a:rPr>
              <a:t>2 transverse (horizontal) planes.</a:t>
            </a:r>
            <a:endParaRPr lang="en-US" sz="2000" b="0" dirty="0">
              <a:solidFill>
                <a:srgbClr val="660033"/>
              </a:solidFill>
              <a:latin typeface="+mn-lt"/>
            </a:endParaRPr>
          </a:p>
        </p:txBody>
      </p:sp>
      <p:sp>
        <p:nvSpPr>
          <p:cNvPr id="43011" name="Rectangle 3"/>
          <p:cNvSpPr>
            <a:spLocks noGrp="1" noChangeArrowheads="1"/>
          </p:cNvSpPr>
          <p:nvPr>
            <p:ph type="body" sz="half" idx="1"/>
          </p:nvPr>
        </p:nvSpPr>
        <p:spPr>
          <a:xfrm>
            <a:off x="-57375" y="2606675"/>
            <a:ext cx="4498971" cy="3919538"/>
          </a:xfrm>
        </p:spPr>
        <p:txBody>
          <a:bodyPr/>
          <a:lstStyle/>
          <a:p>
            <a:pPr marL="0" indent="0" eaLnBrk="1" hangingPunct="1">
              <a:buNone/>
              <a:defRPr/>
            </a:pPr>
            <a:r>
              <a:rPr lang="sr-Latn-CS" sz="2400" b="1" i="1" dirty="0">
                <a:solidFill>
                  <a:srgbClr val="008080"/>
                </a:solidFill>
              </a:rPr>
              <a:t>- </a:t>
            </a:r>
            <a:r>
              <a:rPr lang="en-GB" sz="2400" b="1" i="1" dirty="0">
                <a:solidFill>
                  <a:srgbClr val="008080"/>
                </a:solidFill>
              </a:rPr>
              <a:t>S</a:t>
            </a:r>
            <a:r>
              <a:rPr lang="sr-Latn-CS" sz="2400" b="1" i="1" dirty="0" err="1">
                <a:solidFill>
                  <a:srgbClr val="008080"/>
                </a:solidFill>
              </a:rPr>
              <a:t>ubcostal</a:t>
            </a:r>
            <a:r>
              <a:rPr lang="en-GB" sz="2400" b="1" i="1" dirty="0">
                <a:solidFill>
                  <a:srgbClr val="008080"/>
                </a:solidFill>
              </a:rPr>
              <a:t> plane</a:t>
            </a:r>
            <a:br>
              <a:rPr lang="en-GB" sz="2400" b="1" i="1" dirty="0">
                <a:solidFill>
                  <a:srgbClr val="008080"/>
                </a:solidFill>
              </a:rPr>
            </a:br>
            <a:r>
              <a:rPr lang="en-GB" sz="1800" b="1" i="1" dirty="0"/>
              <a:t>passing through the inferior border of </a:t>
            </a:r>
            <a:br>
              <a:rPr lang="en-GB" sz="1800" b="1" i="1" dirty="0"/>
            </a:br>
            <a:r>
              <a:rPr lang="en-GB" sz="1800" b="1" i="1" dirty="0"/>
              <a:t>the 10th costal cartilage on each side</a:t>
            </a:r>
            <a:endParaRPr lang="sr-Latn-CS" sz="2400" b="1" i="1" dirty="0"/>
          </a:p>
          <a:p>
            <a:pPr eaLnBrk="1" hangingPunct="1">
              <a:buFont typeface="Wingdings" panose="05000000000000000000" pitchFamily="2" charset="2"/>
              <a:buNone/>
              <a:defRPr/>
            </a:pPr>
            <a:r>
              <a:rPr lang="sr-Latn-CS" sz="2400" b="1" i="1" dirty="0">
                <a:solidFill>
                  <a:srgbClr val="66FFCC"/>
                </a:solidFill>
              </a:rPr>
              <a:t>- </a:t>
            </a:r>
            <a:r>
              <a:rPr lang="en-GB" sz="2400" b="1" i="1" dirty="0">
                <a:solidFill>
                  <a:srgbClr val="66FFCC"/>
                </a:solidFill>
              </a:rPr>
              <a:t>T</a:t>
            </a:r>
            <a:r>
              <a:rPr lang="sr-Latn-CS" sz="2400" b="1" i="1" dirty="0" err="1">
                <a:solidFill>
                  <a:srgbClr val="66FFCC"/>
                </a:solidFill>
              </a:rPr>
              <a:t>ranstubercular</a:t>
            </a:r>
            <a:r>
              <a:rPr lang="en-GB" sz="2400" b="1" i="1" dirty="0">
                <a:solidFill>
                  <a:srgbClr val="66FFCC"/>
                </a:solidFill>
              </a:rPr>
              <a:t> plane</a:t>
            </a:r>
            <a:endParaRPr lang="sr-Latn-CS" sz="2400" b="1" i="1" dirty="0">
              <a:solidFill>
                <a:srgbClr val="66FFCC"/>
              </a:solidFill>
            </a:endParaRPr>
          </a:p>
          <a:p>
            <a:pPr marL="0" indent="0" eaLnBrk="1" hangingPunct="1">
              <a:buNone/>
              <a:defRPr/>
            </a:pPr>
            <a:r>
              <a:rPr lang="en-GB" sz="1800" b="1" i="1" dirty="0"/>
              <a:t>passing through the iliac tubercles</a:t>
            </a:r>
            <a:br>
              <a:rPr lang="en-GB" sz="1800" b="1" i="1" dirty="0"/>
            </a:br>
            <a:r>
              <a:rPr lang="en-GB" sz="1800" b="1" i="1" dirty="0"/>
              <a:t>(approximately 5 cm posterior to the </a:t>
            </a:r>
            <a:br>
              <a:rPr lang="en-GB" sz="1800" b="1" i="1" dirty="0"/>
            </a:br>
            <a:r>
              <a:rPr lang="en-GB" sz="1800" b="1" i="1" dirty="0"/>
              <a:t>anterior superior iliac spine (ASIS )</a:t>
            </a:r>
            <a:br>
              <a:rPr lang="en-GB" sz="1800" b="1" i="1" dirty="0"/>
            </a:br>
            <a:r>
              <a:rPr lang="en-GB" sz="1800" b="1" i="1" dirty="0"/>
              <a:t>on each side) and the body of the L5 vertebra.</a:t>
            </a:r>
            <a:endParaRPr lang="sr-Latn-CS" sz="1800" b="1" i="1" dirty="0">
              <a:solidFill>
                <a:srgbClr val="990033"/>
              </a:solidFill>
            </a:endParaRPr>
          </a:p>
          <a:p>
            <a:pPr marL="0" indent="0" eaLnBrk="1" hangingPunct="1">
              <a:buNone/>
              <a:defRPr/>
            </a:pPr>
            <a:r>
              <a:rPr lang="sr-Latn-CS" sz="2400" b="1" i="1" dirty="0">
                <a:solidFill>
                  <a:srgbClr val="FFCC00"/>
                </a:solidFill>
              </a:rPr>
              <a:t>- </a:t>
            </a:r>
            <a:r>
              <a:rPr lang="en-GB" sz="2400" b="1" i="1" dirty="0">
                <a:solidFill>
                  <a:srgbClr val="FFCC00"/>
                </a:solidFill>
              </a:rPr>
              <a:t>Midclavicular planes</a:t>
            </a:r>
            <a:br>
              <a:rPr lang="en-GB" sz="2400" b="1" i="1" dirty="0">
                <a:solidFill>
                  <a:srgbClr val="FFCC00"/>
                </a:solidFill>
              </a:rPr>
            </a:br>
            <a:r>
              <a:rPr lang="en-GB" sz="1800" b="1" i="1" dirty="0"/>
              <a:t>from middle of clavicle to </a:t>
            </a:r>
            <a:r>
              <a:rPr lang="en-GB" sz="1800" b="1" i="1" dirty="0" err="1"/>
              <a:t>midinguinal</a:t>
            </a:r>
            <a:r>
              <a:rPr lang="en-GB" sz="1800" b="1" i="1" dirty="0"/>
              <a:t> </a:t>
            </a:r>
            <a:br>
              <a:rPr lang="en-GB" sz="1800" b="1" i="1" dirty="0"/>
            </a:br>
            <a:r>
              <a:rPr lang="en-GB" sz="1800" b="1" i="1" dirty="0"/>
              <a:t>point (midpoint of the line that joins </a:t>
            </a:r>
            <a:br>
              <a:rPr lang="en-GB" sz="1800" b="1" i="1" dirty="0"/>
            </a:br>
            <a:r>
              <a:rPr lang="en-GB" sz="1800" b="1" i="1" dirty="0"/>
              <a:t>ASIS and pubic tubercule)</a:t>
            </a:r>
            <a:endParaRPr lang="sr-Latn-CS" sz="1800" b="1" i="1" dirty="0"/>
          </a:p>
          <a:p>
            <a:pPr eaLnBrk="1" hangingPunct="1">
              <a:buFont typeface="Wingdings" panose="05000000000000000000" pitchFamily="2" charset="2"/>
              <a:buNone/>
              <a:defRPr/>
            </a:pPr>
            <a:endParaRPr lang="en-US" sz="2400" b="1" i="1" dirty="0">
              <a:solidFill>
                <a:srgbClr val="FFCC00"/>
              </a:solidFill>
            </a:endParaRPr>
          </a:p>
        </p:txBody>
      </p:sp>
      <p:pic>
        <p:nvPicPr>
          <p:cNvPr id="5124" name="Picture 4" descr="0003 orij"/>
          <p:cNvPicPr>
            <a:picLocks noGrp="1" noChangeAspect="1" noChangeArrowheads="1"/>
          </p:cNvPicPr>
          <p:nvPr>
            <p:ph sz="half" idx="2"/>
          </p:nvPr>
        </p:nvPicPr>
        <p:blipFill>
          <a:blip r:embed="rId3">
            <a:lum contrast="12000"/>
            <a:extLst>
              <a:ext uri="{28A0092B-C50C-407E-A947-70E740481C1C}">
                <a14:useLocalDpi xmlns:a14="http://schemas.microsoft.com/office/drawing/2010/main" val="0"/>
              </a:ext>
            </a:extLst>
          </a:blip>
          <a:srcRect t="2754" r="3389" b="2754"/>
          <a:stretch>
            <a:fillRect/>
          </a:stretch>
        </p:blipFill>
        <p:spPr>
          <a:xfrm>
            <a:off x="3830007" y="143142"/>
            <a:ext cx="5206489" cy="6598226"/>
          </a:xfrm>
          <a:noFill/>
          <a:ln w="38100">
            <a:solidFill>
              <a:srgbClr val="800000"/>
            </a:solidFill>
          </a:ln>
          <a:extLst>
            <a:ext uri="{909E8E84-426E-40DD-AFC4-6F175D3DCCD1}">
              <a14:hiddenFill xmlns:a14="http://schemas.microsoft.com/office/drawing/2010/main">
                <a:solidFill>
                  <a:srgbClr val="FFFFFF"/>
                </a:solidFill>
              </a14:hiddenFill>
            </a:ext>
          </a:extLst>
        </p:spPr>
      </p:pic>
      <p:sp>
        <p:nvSpPr>
          <p:cNvPr id="5125" name="Text Box 5"/>
          <p:cNvSpPr txBox="1">
            <a:spLocks noChangeArrowheads="1"/>
          </p:cNvSpPr>
          <p:nvPr/>
        </p:nvSpPr>
        <p:spPr bwMode="auto">
          <a:xfrm>
            <a:off x="3851275" y="4292600"/>
            <a:ext cx="7143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sr-Latn-CS" sz="1600" b="1">
                <a:solidFill>
                  <a:srgbClr val="660033"/>
                </a:solidFill>
                <a:latin typeface="Arial" panose="020B0604020202020204" pitchFamily="34" charset="0"/>
              </a:rPr>
              <a:t>L2/L3</a:t>
            </a:r>
            <a:endParaRPr lang="en-US" sz="1600" b="1">
              <a:solidFill>
                <a:srgbClr val="660033"/>
              </a:solidFill>
              <a:latin typeface="Arial" panose="020B0604020202020204" pitchFamily="34" charset="0"/>
            </a:endParaRPr>
          </a:p>
        </p:txBody>
      </p:sp>
      <p:sp>
        <p:nvSpPr>
          <p:cNvPr id="5126" name="Text Box 6"/>
          <p:cNvSpPr txBox="1">
            <a:spLocks noChangeArrowheads="1"/>
          </p:cNvSpPr>
          <p:nvPr/>
        </p:nvSpPr>
        <p:spPr bwMode="auto">
          <a:xfrm>
            <a:off x="3924300" y="3716338"/>
            <a:ext cx="4524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sr-Latn-CS" sz="1600" b="1">
                <a:latin typeface="Arial" panose="020B0604020202020204" pitchFamily="34" charset="0"/>
              </a:rPr>
              <a:t>L1</a:t>
            </a:r>
            <a:endParaRPr lang="en-US" sz="1600" b="1">
              <a:latin typeface="Arial" panose="020B0604020202020204" pitchFamily="34" charset="0"/>
            </a:endParaRPr>
          </a:p>
        </p:txBody>
      </p:sp>
      <p:sp>
        <p:nvSpPr>
          <p:cNvPr id="5127" name="Text Box 7"/>
          <p:cNvSpPr txBox="1">
            <a:spLocks noChangeArrowheads="1"/>
          </p:cNvSpPr>
          <p:nvPr/>
        </p:nvSpPr>
        <p:spPr bwMode="auto">
          <a:xfrm>
            <a:off x="3975100" y="5200650"/>
            <a:ext cx="4206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sr-Latn-CS" sz="1600" b="1">
                <a:solidFill>
                  <a:srgbClr val="660033"/>
                </a:solidFill>
                <a:latin typeface="Arial" panose="020B0604020202020204" pitchFamily="34" charset="0"/>
              </a:rPr>
              <a:t>L5</a:t>
            </a:r>
            <a:endParaRPr lang="en-US" sz="1600" b="1">
              <a:solidFill>
                <a:srgbClr val="660033"/>
              </a:solidFill>
              <a:latin typeface="Arial" panose="020B0604020202020204" pitchFamily="34" charset="0"/>
            </a:endParaRPr>
          </a:p>
        </p:txBody>
      </p:sp>
      <p:sp>
        <p:nvSpPr>
          <p:cNvPr id="43016" name="Line 8"/>
          <p:cNvSpPr>
            <a:spLocks noChangeShapeType="1"/>
          </p:cNvSpPr>
          <p:nvPr/>
        </p:nvSpPr>
        <p:spPr bwMode="auto">
          <a:xfrm flipV="1">
            <a:off x="4356100" y="4365625"/>
            <a:ext cx="3671888" cy="0"/>
          </a:xfrm>
          <a:prstGeom prst="line">
            <a:avLst/>
          </a:prstGeom>
          <a:noFill/>
          <a:ln w="57150">
            <a:solidFill>
              <a:srgbClr val="00808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129" name="Line 10"/>
          <p:cNvSpPr>
            <a:spLocks noChangeShapeType="1"/>
          </p:cNvSpPr>
          <p:nvPr/>
        </p:nvSpPr>
        <p:spPr bwMode="auto">
          <a:xfrm>
            <a:off x="6084888" y="4365625"/>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3019" name="Line 11"/>
          <p:cNvSpPr>
            <a:spLocks noChangeShapeType="1"/>
          </p:cNvSpPr>
          <p:nvPr/>
        </p:nvSpPr>
        <p:spPr bwMode="auto">
          <a:xfrm>
            <a:off x="4356100" y="5373688"/>
            <a:ext cx="3671888" cy="0"/>
          </a:xfrm>
          <a:prstGeom prst="line">
            <a:avLst/>
          </a:prstGeom>
          <a:noFill/>
          <a:ln w="57150">
            <a:solidFill>
              <a:srgbClr val="66FFCC"/>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3021" name="Line 13"/>
          <p:cNvSpPr>
            <a:spLocks noChangeShapeType="1"/>
          </p:cNvSpPr>
          <p:nvPr/>
        </p:nvSpPr>
        <p:spPr bwMode="auto">
          <a:xfrm flipH="1" flipV="1">
            <a:off x="5435600" y="2708275"/>
            <a:ext cx="0" cy="3817938"/>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3022" name="Line 14"/>
          <p:cNvSpPr>
            <a:spLocks noChangeShapeType="1"/>
          </p:cNvSpPr>
          <p:nvPr/>
        </p:nvSpPr>
        <p:spPr bwMode="auto">
          <a:xfrm flipH="1" flipV="1">
            <a:off x="6877050" y="2708275"/>
            <a:ext cx="0" cy="3817938"/>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133" name="Text Box 16"/>
          <p:cNvSpPr txBox="1">
            <a:spLocks noChangeArrowheads="1"/>
          </p:cNvSpPr>
          <p:nvPr/>
        </p:nvSpPr>
        <p:spPr bwMode="auto">
          <a:xfrm>
            <a:off x="6948488" y="4076700"/>
            <a:ext cx="431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50000"/>
              </a:spcBef>
              <a:buClrTx/>
              <a:buSzTx/>
              <a:buFontTx/>
              <a:buNone/>
            </a:pPr>
            <a:r>
              <a:rPr lang="sr-Latn-CS" sz="1200" b="1">
                <a:latin typeface="Arial" panose="020B0604020202020204" pitchFamily="34" charset="0"/>
              </a:rPr>
              <a:t>10</a:t>
            </a:r>
            <a:endParaRPr lang="en-US" sz="1200" b="1">
              <a:latin typeface="Arial" panose="020B0604020202020204"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p:cTn id="7" dur="500" fill="hold"/>
                                        <p:tgtEl>
                                          <p:spTgt spid="430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301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3011">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43011">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43016"/>
                                        </p:tgtEl>
                                        <p:attrNameLst>
                                          <p:attrName>style.visibility</p:attrName>
                                        </p:attrNameLst>
                                      </p:cBhvr>
                                      <p:to>
                                        <p:strVal val="visible"/>
                                      </p:to>
                                    </p:set>
                                    <p:animScale>
                                      <p:cBhvr>
                                        <p:cTn id="15" dur="1000" decel="50000" fill="hold">
                                          <p:stCondLst>
                                            <p:cond delay="0"/>
                                          </p:stCondLst>
                                        </p:cTn>
                                        <p:tgtEl>
                                          <p:spTgt spid="430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3016"/>
                                        </p:tgtEl>
                                        <p:attrNameLst>
                                          <p:attrName>ppt_x</p:attrName>
                                          <p:attrName>ppt_y</p:attrName>
                                        </p:attrNameLst>
                                      </p:cBhvr>
                                    </p:animMotion>
                                    <p:animEffect transition="in" filter="fade">
                                      <p:cBhvr>
                                        <p:cTn id="17" dur="1000"/>
                                        <p:tgtEl>
                                          <p:spTgt spid="430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1" presetClass="entr" presetSubtype="0" fill="hold" nodeType="clickEffect">
                                  <p:stCondLst>
                                    <p:cond delay="0"/>
                                  </p:stCondLst>
                                  <p:iterate type="lt">
                                    <p:tmPct val="5000"/>
                                  </p:iterate>
                                  <p:childTnLst>
                                    <p:set>
                                      <p:cBhvr>
                                        <p:cTn id="21" dur="1" fill="hold">
                                          <p:stCondLst>
                                            <p:cond delay="0"/>
                                          </p:stCondLst>
                                        </p:cTn>
                                        <p:tgtEl>
                                          <p:spTgt spid="43011">
                                            <p:txEl>
                                              <p:pRg st="1" end="1"/>
                                            </p:txEl>
                                          </p:spTgt>
                                        </p:tgtEl>
                                        <p:attrNameLst>
                                          <p:attrName>style.visibility</p:attrName>
                                        </p:attrNameLst>
                                      </p:cBhvr>
                                      <p:to>
                                        <p:strVal val="visible"/>
                                      </p:to>
                                    </p:set>
                                    <p:anim calcmode="lin" valueType="num">
                                      <p:cBhvr>
                                        <p:cTn id="22" dur="500" fill="hold"/>
                                        <p:tgtEl>
                                          <p:spTgt spid="43011">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43011">
                                            <p:txEl>
                                              <p:pRg st="1" end="1"/>
                                            </p:txEl>
                                          </p:spTgt>
                                        </p:tgtEl>
                                        <p:attrNameLst>
                                          <p:attrName>ppt_h</p:attrName>
                                        </p:attrNameLst>
                                      </p:cBhvr>
                                      <p:tavLst>
                                        <p:tav tm="0">
                                          <p:val>
                                            <p:fltVal val="0"/>
                                          </p:val>
                                        </p:tav>
                                        <p:tav tm="100000">
                                          <p:val>
                                            <p:strVal val="#ppt_h"/>
                                          </p:val>
                                        </p:tav>
                                      </p:tavLst>
                                    </p:anim>
                                    <p:anim calcmode="lin" valueType="num">
                                      <p:cBhvr>
                                        <p:cTn id="24" dur="500" fill="hold"/>
                                        <p:tgtEl>
                                          <p:spTgt spid="43011">
                                            <p:txEl>
                                              <p:pRg st="1" end="1"/>
                                            </p:txEl>
                                          </p:spTgt>
                                        </p:tgtEl>
                                        <p:attrNameLst>
                                          <p:attrName>style.rotation</p:attrName>
                                        </p:attrNameLst>
                                      </p:cBhvr>
                                      <p:tavLst>
                                        <p:tav tm="0">
                                          <p:val>
                                            <p:fltVal val="90"/>
                                          </p:val>
                                        </p:tav>
                                        <p:tav tm="100000">
                                          <p:val>
                                            <p:fltVal val="0"/>
                                          </p:val>
                                        </p:tav>
                                      </p:tavLst>
                                    </p:anim>
                                    <p:animEffect transition="in" filter="fade">
                                      <p:cBhvr>
                                        <p:cTn id="25" dur="500"/>
                                        <p:tgtEl>
                                          <p:spTgt spid="43011">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iterate type="lt">
                                    <p:tmPct val="5000"/>
                                  </p:iterate>
                                  <p:childTnLst>
                                    <p:set>
                                      <p:cBhvr>
                                        <p:cTn id="29" dur="1" fill="hold">
                                          <p:stCondLst>
                                            <p:cond delay="0"/>
                                          </p:stCondLst>
                                        </p:cTn>
                                        <p:tgtEl>
                                          <p:spTgt spid="43011">
                                            <p:txEl>
                                              <p:pRg st="2" end="2"/>
                                            </p:txEl>
                                          </p:spTgt>
                                        </p:tgtEl>
                                        <p:attrNameLst>
                                          <p:attrName>style.visibility</p:attrName>
                                        </p:attrNameLst>
                                      </p:cBhvr>
                                      <p:to>
                                        <p:strVal val="visible"/>
                                      </p:to>
                                    </p:set>
                                    <p:anim calcmode="lin" valueType="num">
                                      <p:cBhvr>
                                        <p:cTn id="30" dur="500" fill="hold"/>
                                        <p:tgtEl>
                                          <p:spTgt spid="43011">
                                            <p:txEl>
                                              <p:pRg st="2" end="2"/>
                                            </p:txEl>
                                          </p:spTgt>
                                        </p:tgtEl>
                                        <p:attrNameLst>
                                          <p:attrName>ppt_w</p:attrName>
                                        </p:attrNameLst>
                                      </p:cBhvr>
                                      <p:tavLst>
                                        <p:tav tm="0">
                                          <p:val>
                                            <p:fltVal val="0"/>
                                          </p:val>
                                        </p:tav>
                                        <p:tav tm="100000">
                                          <p:val>
                                            <p:strVal val="#ppt_w"/>
                                          </p:val>
                                        </p:tav>
                                      </p:tavLst>
                                    </p:anim>
                                    <p:anim calcmode="lin" valueType="num">
                                      <p:cBhvr>
                                        <p:cTn id="31" dur="500" fill="hold"/>
                                        <p:tgtEl>
                                          <p:spTgt spid="43011">
                                            <p:txEl>
                                              <p:pRg st="2" end="2"/>
                                            </p:txEl>
                                          </p:spTgt>
                                        </p:tgtEl>
                                        <p:attrNameLst>
                                          <p:attrName>ppt_h</p:attrName>
                                        </p:attrNameLst>
                                      </p:cBhvr>
                                      <p:tavLst>
                                        <p:tav tm="0">
                                          <p:val>
                                            <p:fltVal val="0"/>
                                          </p:val>
                                        </p:tav>
                                        <p:tav tm="100000">
                                          <p:val>
                                            <p:strVal val="#ppt_h"/>
                                          </p:val>
                                        </p:tav>
                                      </p:tavLst>
                                    </p:anim>
                                    <p:anim calcmode="lin" valueType="num">
                                      <p:cBhvr>
                                        <p:cTn id="32" dur="500" fill="hold"/>
                                        <p:tgtEl>
                                          <p:spTgt spid="43011">
                                            <p:txEl>
                                              <p:pRg st="2" end="2"/>
                                            </p:txEl>
                                          </p:spTgt>
                                        </p:tgtEl>
                                        <p:attrNameLst>
                                          <p:attrName>style.rotation</p:attrName>
                                        </p:attrNameLst>
                                      </p:cBhvr>
                                      <p:tavLst>
                                        <p:tav tm="0">
                                          <p:val>
                                            <p:fltVal val="90"/>
                                          </p:val>
                                        </p:tav>
                                        <p:tav tm="100000">
                                          <p:val>
                                            <p:fltVal val="0"/>
                                          </p:val>
                                        </p:tav>
                                      </p:tavLst>
                                    </p:anim>
                                    <p:animEffect transition="in" filter="fade">
                                      <p:cBhvr>
                                        <p:cTn id="33" dur="500"/>
                                        <p:tgtEl>
                                          <p:spTgt spid="43011">
                                            <p:txEl>
                                              <p:pRg st="2" end="2"/>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2" presetClass="entr" presetSubtype="0" fill="hold" grpId="0" nodeType="clickEffect">
                                  <p:stCondLst>
                                    <p:cond delay="0"/>
                                  </p:stCondLst>
                                  <p:childTnLst>
                                    <p:set>
                                      <p:cBhvr>
                                        <p:cTn id="37" dur="1" fill="hold">
                                          <p:stCondLst>
                                            <p:cond delay="0"/>
                                          </p:stCondLst>
                                        </p:cTn>
                                        <p:tgtEl>
                                          <p:spTgt spid="43019"/>
                                        </p:tgtEl>
                                        <p:attrNameLst>
                                          <p:attrName>style.visibility</p:attrName>
                                        </p:attrNameLst>
                                      </p:cBhvr>
                                      <p:to>
                                        <p:strVal val="visible"/>
                                      </p:to>
                                    </p:set>
                                    <p:animScale>
                                      <p:cBhvr>
                                        <p:cTn id="38" dur="1000" decel="50000" fill="hold">
                                          <p:stCondLst>
                                            <p:cond delay="0"/>
                                          </p:stCondLst>
                                        </p:cTn>
                                        <p:tgtEl>
                                          <p:spTgt spid="430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43019"/>
                                        </p:tgtEl>
                                        <p:attrNameLst>
                                          <p:attrName>ppt_x</p:attrName>
                                          <p:attrName>ppt_y</p:attrName>
                                        </p:attrNameLst>
                                      </p:cBhvr>
                                    </p:animMotion>
                                    <p:animEffect transition="in" filter="fade">
                                      <p:cBhvr>
                                        <p:cTn id="40" dur="1000"/>
                                        <p:tgtEl>
                                          <p:spTgt spid="4301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1" presetClass="entr" presetSubtype="0" fill="hold" nodeType="clickEffect">
                                  <p:stCondLst>
                                    <p:cond delay="0"/>
                                  </p:stCondLst>
                                  <p:iterate type="lt">
                                    <p:tmPct val="5000"/>
                                  </p:iterate>
                                  <p:childTnLst>
                                    <p:set>
                                      <p:cBhvr>
                                        <p:cTn id="44" dur="1" fill="hold">
                                          <p:stCondLst>
                                            <p:cond delay="0"/>
                                          </p:stCondLst>
                                        </p:cTn>
                                        <p:tgtEl>
                                          <p:spTgt spid="43011">
                                            <p:txEl>
                                              <p:pRg st="3" end="3"/>
                                            </p:txEl>
                                          </p:spTgt>
                                        </p:tgtEl>
                                        <p:attrNameLst>
                                          <p:attrName>style.visibility</p:attrName>
                                        </p:attrNameLst>
                                      </p:cBhvr>
                                      <p:to>
                                        <p:strVal val="visible"/>
                                      </p:to>
                                    </p:set>
                                    <p:anim calcmode="lin" valueType="num">
                                      <p:cBhvr>
                                        <p:cTn id="45" dur="500" fill="hold"/>
                                        <p:tgtEl>
                                          <p:spTgt spid="43011">
                                            <p:txEl>
                                              <p:pRg st="3" end="3"/>
                                            </p:txEl>
                                          </p:spTgt>
                                        </p:tgtEl>
                                        <p:attrNameLst>
                                          <p:attrName>ppt_w</p:attrName>
                                        </p:attrNameLst>
                                      </p:cBhvr>
                                      <p:tavLst>
                                        <p:tav tm="0">
                                          <p:val>
                                            <p:fltVal val="0"/>
                                          </p:val>
                                        </p:tav>
                                        <p:tav tm="100000">
                                          <p:val>
                                            <p:strVal val="#ppt_w"/>
                                          </p:val>
                                        </p:tav>
                                      </p:tavLst>
                                    </p:anim>
                                    <p:anim calcmode="lin" valueType="num">
                                      <p:cBhvr>
                                        <p:cTn id="46" dur="500" fill="hold"/>
                                        <p:tgtEl>
                                          <p:spTgt spid="43011">
                                            <p:txEl>
                                              <p:pRg st="3" end="3"/>
                                            </p:txEl>
                                          </p:spTgt>
                                        </p:tgtEl>
                                        <p:attrNameLst>
                                          <p:attrName>ppt_h</p:attrName>
                                        </p:attrNameLst>
                                      </p:cBhvr>
                                      <p:tavLst>
                                        <p:tav tm="0">
                                          <p:val>
                                            <p:fltVal val="0"/>
                                          </p:val>
                                        </p:tav>
                                        <p:tav tm="100000">
                                          <p:val>
                                            <p:strVal val="#ppt_h"/>
                                          </p:val>
                                        </p:tav>
                                      </p:tavLst>
                                    </p:anim>
                                    <p:anim calcmode="lin" valueType="num">
                                      <p:cBhvr>
                                        <p:cTn id="47" dur="500" fill="hold"/>
                                        <p:tgtEl>
                                          <p:spTgt spid="43011">
                                            <p:txEl>
                                              <p:pRg st="3" end="3"/>
                                            </p:txEl>
                                          </p:spTgt>
                                        </p:tgtEl>
                                        <p:attrNameLst>
                                          <p:attrName>style.rotation</p:attrName>
                                        </p:attrNameLst>
                                      </p:cBhvr>
                                      <p:tavLst>
                                        <p:tav tm="0">
                                          <p:val>
                                            <p:fltVal val="90"/>
                                          </p:val>
                                        </p:tav>
                                        <p:tav tm="100000">
                                          <p:val>
                                            <p:fltVal val="0"/>
                                          </p:val>
                                        </p:tav>
                                      </p:tavLst>
                                    </p:anim>
                                    <p:animEffect transition="in" filter="fade">
                                      <p:cBhvr>
                                        <p:cTn id="48" dur="500"/>
                                        <p:tgtEl>
                                          <p:spTgt spid="43011">
                                            <p:txEl>
                                              <p:pRg st="3" end="3"/>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2" presetClass="entr" presetSubtype="0" fill="hold" grpId="0" nodeType="clickEffect">
                                  <p:stCondLst>
                                    <p:cond delay="0"/>
                                  </p:stCondLst>
                                  <p:childTnLst>
                                    <p:set>
                                      <p:cBhvr>
                                        <p:cTn id="52" dur="1" fill="hold">
                                          <p:stCondLst>
                                            <p:cond delay="0"/>
                                          </p:stCondLst>
                                        </p:cTn>
                                        <p:tgtEl>
                                          <p:spTgt spid="43022"/>
                                        </p:tgtEl>
                                        <p:attrNameLst>
                                          <p:attrName>style.visibility</p:attrName>
                                        </p:attrNameLst>
                                      </p:cBhvr>
                                      <p:to>
                                        <p:strVal val="visible"/>
                                      </p:to>
                                    </p:set>
                                    <p:animScale>
                                      <p:cBhvr>
                                        <p:cTn id="53" dur="1000" decel="50000" fill="hold">
                                          <p:stCondLst>
                                            <p:cond delay="0"/>
                                          </p:stCondLst>
                                        </p:cTn>
                                        <p:tgtEl>
                                          <p:spTgt spid="430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43022"/>
                                        </p:tgtEl>
                                        <p:attrNameLst>
                                          <p:attrName>ppt_x</p:attrName>
                                          <p:attrName>ppt_y</p:attrName>
                                        </p:attrNameLst>
                                      </p:cBhvr>
                                    </p:animMotion>
                                    <p:animEffect transition="in" filter="fade">
                                      <p:cBhvr>
                                        <p:cTn id="55" dur="1000"/>
                                        <p:tgtEl>
                                          <p:spTgt spid="43022"/>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43021"/>
                                        </p:tgtEl>
                                        <p:attrNameLst>
                                          <p:attrName>style.visibility</p:attrName>
                                        </p:attrNameLst>
                                      </p:cBhvr>
                                      <p:to>
                                        <p:strVal val="visible"/>
                                      </p:to>
                                    </p:set>
                                    <p:animScale>
                                      <p:cBhvr>
                                        <p:cTn id="58" dur="1000" decel="50000" fill="hold">
                                          <p:stCondLst>
                                            <p:cond delay="0"/>
                                          </p:stCondLst>
                                        </p:cTn>
                                        <p:tgtEl>
                                          <p:spTgt spid="430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43021"/>
                                        </p:tgtEl>
                                        <p:attrNameLst>
                                          <p:attrName>ppt_x</p:attrName>
                                          <p:attrName>ppt_y</p:attrName>
                                        </p:attrNameLst>
                                      </p:cBhvr>
                                    </p:animMotion>
                                    <p:animEffect transition="in" filter="fade">
                                      <p:cBhvr>
                                        <p:cTn id="60" dur="1000"/>
                                        <p:tgtEl>
                                          <p:spTgt spid="43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animBg="1"/>
      <p:bldP spid="43019" grpId="0" animBg="1"/>
      <p:bldP spid="43021" grpId="0" animBg="1"/>
      <p:bldP spid="430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0" y="285750"/>
            <a:ext cx="6500813"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OBLIQUUS EXTERNUS ABDOMINIS</a:t>
            </a:r>
            <a:endParaRPr lang="sr-Latn-CS" sz="2400" dirty="0"/>
          </a:p>
        </p:txBody>
      </p:sp>
      <p:sp>
        <p:nvSpPr>
          <p:cNvPr id="6" name="Rectangle 3"/>
          <p:cNvSpPr txBox="1">
            <a:spLocks noChangeArrowheads="1"/>
          </p:cNvSpPr>
          <p:nvPr/>
        </p:nvSpPr>
        <p:spPr>
          <a:xfrm>
            <a:off x="15075" y="971192"/>
            <a:ext cx="3995738" cy="5770176"/>
          </a:xfrm>
          <a:prstGeom prst="rect">
            <a:avLst/>
          </a:prstGeom>
        </p:spPr>
        <p:txBody>
          <a:bodyPr/>
          <a:lstStyle/>
          <a:p>
            <a:pPr marL="342900" indent="-342900" eaLnBrk="1" hangingPunct="1">
              <a:spcBef>
                <a:spcPct val="20000"/>
              </a:spcBef>
              <a:buClr>
                <a:schemeClr val="hlink"/>
              </a:buClr>
              <a:buSzPct val="70000"/>
              <a:defRPr/>
            </a:pPr>
            <a:r>
              <a:rPr lang="en-GB" sz="2000" b="1" i="1" u="sng" kern="0" dirty="0">
                <a:solidFill>
                  <a:schemeClr val="accent2">
                    <a:lumMod val="40000"/>
                    <a:lumOff val="60000"/>
                  </a:schemeClr>
                </a:solidFill>
                <a:effectLst>
                  <a:outerShdw blurRad="38100" dist="38100" dir="2700000" algn="tl">
                    <a:srgbClr val="000000"/>
                  </a:outerShdw>
                </a:effectLst>
                <a:latin typeface="+mn-lt"/>
              </a:rPr>
              <a:t>Attachments</a:t>
            </a:r>
            <a:r>
              <a:rPr lang="sr-Cyrl-CS" sz="2000" b="1" i="1" u="sng" kern="0" dirty="0">
                <a:solidFill>
                  <a:schemeClr val="accent2">
                    <a:lumMod val="40000"/>
                    <a:lumOff val="60000"/>
                  </a:schemeClr>
                </a:solidFill>
                <a:effectLst>
                  <a:outerShdw blurRad="38100" dist="38100" dir="2700000" algn="tl">
                    <a:srgbClr val="000000"/>
                  </a:outerShdw>
                </a:effectLst>
                <a:latin typeface="+mn-lt"/>
              </a:rPr>
              <a:t>:</a:t>
            </a:r>
            <a:endParaRPr lang="sr-Latn-CS" sz="2000" b="1" i="1" u="sng" kern="0" dirty="0">
              <a:solidFill>
                <a:schemeClr val="accent2">
                  <a:lumMod val="40000"/>
                  <a:lumOff val="60000"/>
                </a:schemeClr>
              </a:solidFill>
              <a:effectLst>
                <a:outerShdw blurRad="38100" dist="38100" dir="2700000" algn="tl">
                  <a:srgbClr val="000000"/>
                </a:outerShdw>
              </a:effectLst>
              <a:latin typeface="+mn-lt"/>
            </a:endParaRPr>
          </a:p>
          <a:p>
            <a:pPr>
              <a:defRPr/>
            </a:pPr>
            <a:r>
              <a:rPr lang="en-GB" sz="2000" b="1" i="1" u="sng" dirty="0">
                <a:effectLst>
                  <a:outerShdw blurRad="38100" dist="38100" dir="2700000" algn="tl">
                    <a:srgbClr val="000000"/>
                  </a:outerShdw>
                </a:effectLst>
              </a:rPr>
              <a:t>Proximal</a:t>
            </a:r>
            <a:r>
              <a:rPr lang="sr-Latn-CS" sz="2000" b="1" i="1" u="sng" dirty="0">
                <a:effectLst>
                  <a:outerShdw blurRad="38100" dist="38100" dir="2700000" algn="tl">
                    <a:srgbClr val="000000"/>
                  </a:outerShdw>
                </a:effectLst>
              </a:rPr>
              <a:t>:</a:t>
            </a:r>
            <a:br>
              <a:rPr lang="sr-Latn-CS" sz="2000" b="1" i="1" dirty="0">
                <a:effectLst>
                  <a:outerShdw blurRad="38100" dist="38100" dir="2700000" algn="tl">
                    <a:srgbClr val="000000"/>
                  </a:outerShdw>
                </a:effectLst>
              </a:rPr>
            </a:br>
            <a:r>
              <a:rPr lang="en-GB" sz="2000" b="1" i="1" dirty="0">
                <a:effectLst>
                  <a:outerShdw blurRad="38100" dist="38100" dir="2700000" algn="tl">
                    <a:srgbClr val="000000"/>
                  </a:outerShdw>
                </a:effectLst>
              </a:rPr>
              <a:t>Ribs</a:t>
            </a:r>
            <a:r>
              <a:rPr lang="sr-Latn-CS" sz="2000" b="1" i="1" dirty="0">
                <a:effectLst>
                  <a:outerShdw blurRad="38100" dist="38100" dir="2700000" algn="tl">
                    <a:srgbClr val="000000"/>
                  </a:outerShdw>
                </a:effectLst>
              </a:rPr>
              <a:t> V-XII </a:t>
            </a:r>
            <a:r>
              <a:rPr lang="sr-Latn-CS" sz="2000" i="1" dirty="0">
                <a:effectLst>
                  <a:outerShdw blurRad="38100" dist="38100" dir="2700000" algn="tl">
                    <a:srgbClr val="000000"/>
                  </a:outerShdw>
                </a:effectLst>
              </a:rPr>
              <a:t>(</a:t>
            </a:r>
            <a:r>
              <a:rPr lang="en-GB" sz="2000" i="1" dirty="0">
                <a:effectLst>
                  <a:outerShdw blurRad="38100" dist="38100" dir="2700000" algn="tl">
                    <a:srgbClr val="000000"/>
                  </a:outerShdw>
                </a:effectLst>
              </a:rPr>
              <a:t>external surfaces</a:t>
            </a:r>
            <a:r>
              <a:rPr lang="sr-Latn-CS" sz="2000" i="1" dirty="0">
                <a:effectLst>
                  <a:outerShdw blurRad="38100" dist="38100" dir="2700000" algn="tl">
                    <a:srgbClr val="000000"/>
                  </a:outerShdw>
                </a:effectLst>
              </a:rPr>
              <a:t>)</a:t>
            </a:r>
          </a:p>
          <a:p>
            <a:pPr>
              <a:defRPr/>
            </a:pPr>
            <a:endParaRPr lang="sr-Latn-CS" sz="2000" i="1" dirty="0">
              <a:effectLst>
                <a:outerShdw blurRad="38100" dist="38100" dir="2700000" algn="tl">
                  <a:srgbClr val="000000"/>
                </a:outerShdw>
              </a:effectLst>
            </a:endParaRPr>
          </a:p>
          <a:p>
            <a:pPr>
              <a:defRPr/>
            </a:pPr>
            <a:r>
              <a:rPr lang="en-GB" sz="2000" b="1" i="1" u="sng" dirty="0">
                <a:effectLst>
                  <a:outerShdw blurRad="38100" dist="38100" dir="2700000" algn="tl">
                    <a:srgbClr val="000000"/>
                  </a:outerShdw>
                </a:effectLst>
              </a:rPr>
              <a:t>Distal</a:t>
            </a:r>
            <a:r>
              <a:rPr lang="sr-Latn-CS" sz="2000" b="1" i="1" u="sng" dirty="0">
                <a:effectLst>
                  <a:outerShdw blurRad="38100" dist="38100" dir="2700000" algn="tl">
                    <a:srgbClr val="000000"/>
                  </a:outerShdw>
                </a:effectLst>
              </a:rPr>
              <a:t>:</a:t>
            </a:r>
          </a:p>
          <a:p>
            <a:pPr>
              <a:defRPr/>
            </a:pPr>
            <a:r>
              <a:rPr lang="sr-Latn-CS" sz="2000" b="1" i="1" dirty="0">
                <a:effectLst>
                  <a:outerShdw blurRad="38100" dist="38100" dir="2700000" algn="tl">
                    <a:srgbClr val="000000"/>
                  </a:outerShdw>
                </a:effectLst>
              </a:rPr>
              <a:t>Linea </a:t>
            </a:r>
            <a:r>
              <a:rPr lang="sr-Latn-CS" sz="2000" b="1" i="1" dirty="0" err="1">
                <a:effectLst>
                  <a:outerShdw blurRad="38100" dist="38100" dir="2700000" algn="tl">
                    <a:srgbClr val="000000"/>
                  </a:outerShdw>
                </a:effectLst>
              </a:rPr>
              <a:t>alba</a:t>
            </a:r>
            <a:r>
              <a:rPr lang="sr-Latn-CS" sz="2000" b="1" i="1" dirty="0">
                <a:effectLst>
                  <a:outerShdw blurRad="38100" dist="38100" dir="2700000" algn="tl">
                    <a:srgbClr val="000000"/>
                  </a:outerShdw>
                </a:effectLst>
              </a:rPr>
              <a:t> </a:t>
            </a:r>
            <a:br>
              <a:rPr lang="en-GB" sz="2000" b="1" i="1" dirty="0">
                <a:effectLst>
                  <a:outerShdw blurRad="38100" dist="38100" dir="2700000" algn="tl">
                    <a:srgbClr val="000000"/>
                  </a:outerShdw>
                </a:effectLst>
              </a:rPr>
            </a:br>
            <a:r>
              <a:rPr lang="sr-Latn-CS" sz="2000" i="1" dirty="0">
                <a:effectLst>
                  <a:outerShdw blurRad="38100" dist="38100" dir="2700000" algn="tl">
                    <a:srgbClr val="000000"/>
                  </a:outerShdw>
                </a:effectLst>
              </a:rPr>
              <a:t>(</a:t>
            </a:r>
            <a:r>
              <a:rPr lang="en-GB" sz="2000" i="1" dirty="0">
                <a:effectLst>
                  <a:outerShdw blurRad="38100" dist="38100" dir="2700000" algn="tl">
                    <a:srgbClr val="000000"/>
                  </a:outerShdw>
                </a:effectLst>
              </a:rPr>
              <a:t>fusion of opposite rectus sheaths</a:t>
            </a:r>
            <a:r>
              <a:rPr lang="sr-Latn-CS" sz="2000" i="1" dirty="0">
                <a:effectLst>
                  <a:outerShdw blurRad="38100" dist="38100" dir="2700000" algn="tl">
                    <a:srgbClr val="000000"/>
                  </a:outerShdw>
                </a:effectLst>
              </a:rPr>
              <a:t>)</a:t>
            </a:r>
          </a:p>
          <a:p>
            <a:pPr>
              <a:defRPr/>
            </a:pPr>
            <a:r>
              <a:rPr lang="en-GB" sz="2000" b="1" i="1" dirty="0">
                <a:effectLst>
                  <a:outerShdw blurRad="38100" dist="38100" dir="2700000" algn="tl">
                    <a:srgbClr val="000000"/>
                  </a:outerShdw>
                </a:effectLst>
              </a:rPr>
              <a:t>Pubic crest and Pubic tubercle</a:t>
            </a:r>
            <a:endParaRPr lang="sr-Latn-CS" sz="2000" b="1" i="1" dirty="0">
              <a:effectLst>
                <a:outerShdw blurRad="38100" dist="38100" dir="2700000" algn="tl">
                  <a:srgbClr val="000000"/>
                </a:outerShdw>
              </a:effectLst>
            </a:endParaRPr>
          </a:p>
          <a:p>
            <a:pPr>
              <a:defRPr/>
            </a:pPr>
            <a:r>
              <a:rPr lang="en-GB" sz="2000" b="1" i="1" dirty="0">
                <a:effectLst>
                  <a:outerShdw blurRad="38100" dist="38100" dir="2700000" algn="tl">
                    <a:srgbClr val="000000"/>
                  </a:outerShdw>
                </a:effectLst>
              </a:rPr>
              <a:t>Iliac crest </a:t>
            </a:r>
            <a:r>
              <a:rPr lang="sr-Latn-CS" sz="2000" i="1" dirty="0">
                <a:effectLst>
                  <a:outerShdw blurRad="38100" dist="38100" dir="2700000" algn="tl">
                    <a:srgbClr val="000000"/>
                  </a:outerShdw>
                </a:effectLst>
              </a:rPr>
              <a:t>(</a:t>
            </a:r>
            <a:r>
              <a:rPr lang="en-GB" sz="2000" i="1" dirty="0">
                <a:effectLst>
                  <a:outerShdw blurRad="38100" dist="38100" dir="2700000" algn="tl">
                    <a:srgbClr val="000000"/>
                  </a:outerShdw>
                </a:effectLst>
              </a:rPr>
              <a:t>anterior 1/2</a:t>
            </a:r>
            <a:r>
              <a:rPr lang="sr-Latn-CS" sz="2000" i="1" dirty="0">
                <a:effectLst>
                  <a:outerShdw blurRad="38100" dist="38100" dir="2700000" algn="tl">
                    <a:srgbClr val="000000"/>
                  </a:outerShdw>
                </a:effectLst>
              </a:rPr>
              <a:t>)</a:t>
            </a:r>
          </a:p>
          <a:p>
            <a:pPr>
              <a:defRPr/>
            </a:pPr>
            <a:endParaRPr lang="sr-Latn-CS" sz="20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en-GB" sz="2000" b="1" i="1" u="sng" kern="0" dirty="0">
                <a:solidFill>
                  <a:schemeClr val="accent2">
                    <a:lumMod val="40000"/>
                    <a:lumOff val="60000"/>
                  </a:schemeClr>
                </a:solidFill>
                <a:effectLst>
                  <a:outerShdw blurRad="38100" dist="38100" dir="2700000" algn="tl">
                    <a:srgbClr val="000000"/>
                  </a:outerShdw>
                </a:effectLst>
                <a:latin typeface="+mn-lt"/>
              </a:rPr>
              <a:t>Innervation</a:t>
            </a:r>
            <a:r>
              <a:rPr lang="sr-Latn-CS" sz="2000" b="1" i="1" u="sng" kern="0" dirty="0">
                <a:solidFill>
                  <a:schemeClr val="accent2">
                    <a:lumMod val="40000"/>
                    <a:lumOff val="60000"/>
                  </a:schemeClr>
                </a:solidFill>
                <a:effectLst>
                  <a:outerShdw blurRad="38100" dist="38100" dir="2700000" algn="tl">
                    <a:srgbClr val="000000"/>
                  </a:outerShdw>
                </a:effectLst>
                <a:latin typeface="+mn-lt"/>
              </a:rPr>
              <a:t>:</a:t>
            </a:r>
          </a:p>
          <a:p>
            <a:pPr marL="342900" indent="-342900" eaLnBrk="1" hangingPunct="1">
              <a:spcBef>
                <a:spcPct val="20000"/>
              </a:spcBef>
              <a:buClr>
                <a:schemeClr val="hlink"/>
              </a:buClr>
              <a:buSzPct val="70000"/>
              <a:defRPr/>
            </a:pPr>
            <a:r>
              <a:rPr lang="sr-Latn-CS" sz="2000" b="1" i="1" kern="0" dirty="0">
                <a:effectLst>
                  <a:outerShdw blurRad="38100" dist="38100" dir="2700000" algn="tl">
                    <a:srgbClr val="000000"/>
                  </a:outerShdw>
                </a:effectLst>
                <a:latin typeface="+mn-lt"/>
              </a:rPr>
              <a:t>   nn. intercostales V </a:t>
            </a:r>
            <a:r>
              <a:rPr lang="en-GB" sz="2000" b="1" i="1" kern="0" dirty="0">
                <a:effectLst>
                  <a:outerShdw blurRad="38100" dist="38100" dir="2700000" algn="tl">
                    <a:srgbClr val="000000"/>
                  </a:outerShdw>
                </a:effectLst>
                <a:latin typeface="+mn-lt"/>
              </a:rPr>
              <a:t>II</a:t>
            </a:r>
            <a:r>
              <a:rPr lang="sr-Latn-CS" sz="2000" b="1" i="1" kern="0" dirty="0">
                <a:effectLst>
                  <a:outerShdw blurRad="38100" dist="38100" dir="2700000" algn="tl">
                    <a:srgbClr val="000000"/>
                  </a:outerShdw>
                </a:effectLst>
                <a:latin typeface="+mn-lt"/>
              </a:rPr>
              <a:t>- XI</a:t>
            </a:r>
            <a:endParaRPr lang="en-GB" sz="20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en-GB" sz="2000" i="1" kern="0" dirty="0">
                <a:effectLst>
                  <a:outerShdw blurRad="38100" dist="38100" dir="2700000" algn="tl">
                    <a:srgbClr val="000000"/>
                  </a:outerShdw>
                </a:effectLst>
                <a:latin typeface="+mn-lt"/>
              </a:rPr>
              <a:t>    </a:t>
            </a:r>
            <a:r>
              <a:rPr lang="en-GB" sz="2000" b="1" i="1" kern="0" dirty="0">
                <a:effectLst>
                  <a:outerShdw blurRad="38100" dist="38100" dir="2700000" algn="tl">
                    <a:srgbClr val="000000"/>
                  </a:outerShdw>
                </a:effectLst>
                <a:latin typeface="+mn-lt"/>
              </a:rPr>
              <a:t>n. </a:t>
            </a:r>
            <a:r>
              <a:rPr lang="en-GB" sz="2000" b="1" i="1" kern="0" dirty="0" err="1">
                <a:effectLst>
                  <a:outerShdw blurRad="38100" dist="38100" dir="2700000" algn="tl">
                    <a:srgbClr val="000000"/>
                  </a:outerShdw>
                </a:effectLst>
                <a:latin typeface="+mn-lt"/>
              </a:rPr>
              <a:t>subcostalis</a:t>
            </a:r>
            <a:endParaRPr lang="sr-Latn-CS" sz="20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sr-Latn-CS" sz="2000" b="1" kern="0" dirty="0">
                <a:effectLst>
                  <a:outerShdw blurRad="38100" dist="38100" dir="2700000" algn="tl">
                    <a:srgbClr val="000000"/>
                  </a:outerShdw>
                </a:effectLst>
                <a:latin typeface="+mn-lt"/>
              </a:rPr>
              <a:t>   </a:t>
            </a:r>
            <a:r>
              <a:rPr lang="sr-Latn-CS" sz="2000" b="1" i="1" kern="0" dirty="0">
                <a:effectLst>
                  <a:outerShdw blurRad="38100" dist="38100" dir="2700000" algn="tl">
                    <a:srgbClr val="000000"/>
                  </a:outerShdw>
                </a:effectLst>
                <a:latin typeface="+mn-lt"/>
              </a:rPr>
              <a:t>n. </a:t>
            </a:r>
            <a:r>
              <a:rPr lang="sr-Latn-CS" sz="2000" b="1" i="1" kern="0" dirty="0" err="1">
                <a:effectLst>
                  <a:outerShdw blurRad="38100" dist="38100" dir="2700000" algn="tl">
                    <a:srgbClr val="000000"/>
                  </a:outerShdw>
                </a:effectLst>
                <a:latin typeface="+mn-lt"/>
              </a:rPr>
              <a:t>lumbalis</a:t>
            </a:r>
            <a:r>
              <a:rPr lang="sr-Latn-CS" sz="2000" b="1" i="1" kern="0" dirty="0">
                <a:effectLst>
                  <a:outerShdw blurRad="38100" dist="38100" dir="2700000" algn="tl">
                    <a:srgbClr val="000000"/>
                  </a:outerShdw>
                </a:effectLst>
                <a:latin typeface="+mn-lt"/>
              </a:rPr>
              <a:t> I</a:t>
            </a:r>
            <a:endParaRPr lang="en-GB" sz="20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en-GB" sz="2000" b="1" i="1" u="sng" kern="0" dirty="0">
                <a:solidFill>
                  <a:schemeClr val="accent2">
                    <a:lumMod val="40000"/>
                    <a:lumOff val="60000"/>
                  </a:schemeClr>
                </a:solidFill>
                <a:effectLst>
                  <a:outerShdw blurRad="38100" dist="38100" dir="2700000" algn="tl">
                    <a:srgbClr val="000000"/>
                  </a:outerShdw>
                </a:effectLst>
                <a:latin typeface="+mn-lt"/>
              </a:rPr>
              <a:t>Action</a:t>
            </a:r>
            <a:r>
              <a:rPr lang="sr-Latn-CS" sz="2000" b="1" i="1" u="sng" kern="0" dirty="0">
                <a:solidFill>
                  <a:schemeClr val="accent2">
                    <a:lumMod val="40000"/>
                    <a:lumOff val="60000"/>
                  </a:schemeClr>
                </a:solidFill>
                <a:effectLst>
                  <a:outerShdw blurRad="38100" dist="38100" dir="2700000" algn="tl">
                    <a:srgbClr val="000000"/>
                  </a:outerShdw>
                </a:effectLst>
                <a:latin typeface="+mn-lt"/>
              </a:rPr>
              <a:t>:</a:t>
            </a:r>
            <a:endParaRPr lang="en-GB" sz="2000" b="1" i="1" u="sng" kern="0" dirty="0">
              <a:solidFill>
                <a:schemeClr val="accent2">
                  <a:lumMod val="40000"/>
                  <a:lumOff val="60000"/>
                </a:schemeClr>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r>
              <a:rPr lang="en-GB" sz="2000" b="1" i="1" kern="0" dirty="0">
                <a:effectLst>
                  <a:outerShdw blurRad="38100" dist="38100" dir="2700000" algn="tl">
                    <a:srgbClr val="000000"/>
                  </a:outerShdw>
                </a:effectLst>
                <a:latin typeface="+mn-lt"/>
              </a:rPr>
              <a:t>- flexes trunk to the same side and rotate trunk to the opposite side</a:t>
            </a:r>
            <a:endParaRPr lang="sr-Latn-CS" sz="2000" i="1" kern="0" dirty="0">
              <a:solidFill>
                <a:srgbClr val="990033"/>
              </a:solidFill>
              <a:effectLst>
                <a:outerShdw blurRad="38100" dist="38100" dir="2700000" algn="tl">
                  <a:srgbClr val="000000"/>
                </a:outerShdw>
              </a:effectLst>
              <a:latin typeface="+mn-lt"/>
            </a:endParaRPr>
          </a:p>
        </p:txBody>
      </p:sp>
      <p:pic>
        <p:nvPicPr>
          <p:cNvPr id="16388" name="Picture 6"/>
          <p:cNvPicPr>
            <a:picLocks noChangeAspect="1" noChangeArrowheads="1"/>
          </p:cNvPicPr>
          <p:nvPr/>
        </p:nvPicPr>
        <p:blipFill>
          <a:blip r:embed="rId2">
            <a:extLst>
              <a:ext uri="{28A0092B-C50C-407E-A947-70E740481C1C}">
                <a14:useLocalDpi xmlns:a14="http://schemas.microsoft.com/office/drawing/2010/main" val="0"/>
              </a:ext>
            </a:extLst>
          </a:blip>
          <a:srcRect l="29883" t="12187" r="28516" b="7187"/>
          <a:stretch>
            <a:fillRect/>
          </a:stretch>
        </p:blipFill>
        <p:spPr bwMode="auto">
          <a:xfrm>
            <a:off x="4357688" y="1000125"/>
            <a:ext cx="4565650" cy="552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0" y="285750"/>
            <a:ext cx="6500813"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OBLIQUUS EXTERNUS ABDOMINIS</a:t>
            </a:r>
            <a:endParaRPr lang="sr-Latn-CS" sz="2400" dirty="0"/>
          </a:p>
        </p:txBody>
      </p:sp>
      <p:sp>
        <p:nvSpPr>
          <p:cNvPr id="6" name="Rectangle 3"/>
          <p:cNvSpPr txBox="1">
            <a:spLocks noChangeArrowheads="1"/>
          </p:cNvSpPr>
          <p:nvPr/>
        </p:nvSpPr>
        <p:spPr>
          <a:xfrm>
            <a:off x="0" y="1484784"/>
            <a:ext cx="4556925" cy="5000951"/>
          </a:xfrm>
          <a:prstGeom prst="rect">
            <a:avLst/>
          </a:prstGeom>
        </p:spPr>
        <p:txBody>
          <a:bodyPr/>
          <a:lstStyle/>
          <a:p>
            <a:pPr marL="342900" indent="-342900" eaLnBrk="1" hangingPunct="1">
              <a:spcBef>
                <a:spcPct val="20000"/>
              </a:spcBef>
              <a:buClr>
                <a:schemeClr val="hlink"/>
              </a:buClr>
              <a:buSzPct val="70000"/>
              <a:defRPr/>
            </a:pPr>
            <a:r>
              <a:rPr lang="en-GB" sz="2000" dirty="0"/>
              <a:t>- </a:t>
            </a:r>
            <a:r>
              <a:rPr lang="en-GB" sz="2000" dirty="0" err="1"/>
              <a:t>Posteriormost</a:t>
            </a:r>
            <a:r>
              <a:rPr lang="en-GB" sz="2000" dirty="0"/>
              <a:t> </a:t>
            </a:r>
            <a:r>
              <a:rPr lang="en-GB" sz="2000" dirty="0" err="1"/>
              <a:t>fibers</a:t>
            </a:r>
            <a:r>
              <a:rPr lang="en-GB" sz="2000" dirty="0"/>
              <a:t> from rib 12 are nearly vertical as they run to the iliac crest,</a:t>
            </a:r>
          </a:p>
          <a:p>
            <a:pPr marL="342900" indent="-342900" eaLnBrk="1" hangingPunct="1">
              <a:spcBef>
                <a:spcPct val="20000"/>
              </a:spcBef>
              <a:buClr>
                <a:schemeClr val="hlink"/>
              </a:buClr>
              <a:buSzPct val="70000"/>
              <a:defRPr/>
            </a:pPr>
            <a:r>
              <a:rPr lang="en-GB" sz="2000" dirty="0"/>
              <a:t>- More anterior </a:t>
            </a:r>
            <a:r>
              <a:rPr lang="en-GB" sz="2000" dirty="0" err="1"/>
              <a:t>fibers</a:t>
            </a:r>
            <a:r>
              <a:rPr lang="en-GB" sz="2000" dirty="0"/>
              <a:t> fan out, taking an increasingly medial direction so that most of the fleshy </a:t>
            </a:r>
            <a:r>
              <a:rPr lang="en-GB" sz="2000" dirty="0" err="1"/>
              <a:t>fibers</a:t>
            </a:r>
            <a:r>
              <a:rPr lang="en-GB" sz="2000" dirty="0"/>
              <a:t> run </a:t>
            </a:r>
            <a:r>
              <a:rPr lang="en-GB" sz="2000" dirty="0" err="1"/>
              <a:t>inferomedially</a:t>
            </a:r>
            <a:endParaRPr lang="en-GB" sz="2000" dirty="0"/>
          </a:p>
          <a:p>
            <a:pPr marL="342900" indent="-342900" eaLnBrk="1" hangingPunct="1">
              <a:spcBef>
                <a:spcPct val="20000"/>
              </a:spcBef>
              <a:buClr>
                <a:schemeClr val="hlink"/>
              </a:buClr>
              <a:buSzPct val="70000"/>
              <a:defRPr/>
            </a:pPr>
            <a:r>
              <a:rPr lang="en-GB" sz="2000" dirty="0"/>
              <a:t>- The muscle </a:t>
            </a:r>
            <a:r>
              <a:rPr lang="en-GB" sz="2000" dirty="0" err="1"/>
              <a:t>fibers</a:t>
            </a:r>
            <a:r>
              <a:rPr lang="en-GB" sz="2000" dirty="0"/>
              <a:t> become aponeurotic approximately at the </a:t>
            </a:r>
            <a:r>
              <a:rPr lang="en-GB" sz="2000" dirty="0" err="1"/>
              <a:t>medioclavicular</a:t>
            </a:r>
            <a:r>
              <a:rPr lang="en-GB" sz="2000" dirty="0"/>
              <a:t> line medially and at the </a:t>
            </a:r>
            <a:r>
              <a:rPr lang="en-GB" sz="2000" dirty="0" err="1"/>
              <a:t>spinoumbilical</a:t>
            </a:r>
            <a:r>
              <a:rPr lang="en-GB" sz="2000" dirty="0"/>
              <a:t> line (line running from the umbilicus to the ASIS) inferiorly, forming a sheet of tendinous </a:t>
            </a:r>
            <a:r>
              <a:rPr lang="en-GB" sz="2000" dirty="0" err="1"/>
              <a:t>fibers</a:t>
            </a:r>
            <a:r>
              <a:rPr lang="en-GB" sz="2000" dirty="0"/>
              <a:t> that decussate at the </a:t>
            </a:r>
            <a:r>
              <a:rPr lang="en-GB" sz="2000" dirty="0" err="1"/>
              <a:t>linea</a:t>
            </a:r>
            <a:r>
              <a:rPr lang="en-GB" sz="2000" dirty="0"/>
              <a:t> alba, most becoming continuous with tendinous </a:t>
            </a:r>
            <a:r>
              <a:rPr lang="en-GB" sz="2000" dirty="0" err="1"/>
              <a:t>fibers</a:t>
            </a:r>
            <a:r>
              <a:rPr lang="en-GB" sz="2000" dirty="0"/>
              <a:t> of the contralateral internal oblique </a:t>
            </a:r>
          </a:p>
        </p:txBody>
      </p:sp>
      <p:pic>
        <p:nvPicPr>
          <p:cNvPr id="16388" name="Picture 6"/>
          <p:cNvPicPr>
            <a:picLocks noChangeAspect="1" noChangeArrowheads="1"/>
          </p:cNvPicPr>
          <p:nvPr/>
        </p:nvPicPr>
        <p:blipFill>
          <a:blip r:embed="rId2">
            <a:extLst>
              <a:ext uri="{28A0092B-C50C-407E-A947-70E740481C1C}">
                <a14:useLocalDpi xmlns:a14="http://schemas.microsoft.com/office/drawing/2010/main" val="0"/>
              </a:ext>
            </a:extLst>
          </a:blip>
          <a:srcRect l="29883" t="12187" r="28516" b="7187"/>
          <a:stretch>
            <a:fillRect/>
          </a:stretch>
        </p:blipFill>
        <p:spPr bwMode="auto">
          <a:xfrm>
            <a:off x="4578350" y="1042987"/>
            <a:ext cx="4565650" cy="552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68632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0" y="285750"/>
            <a:ext cx="6500813"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OBLIQUUS EXTERNUS ABDOMINIS</a:t>
            </a:r>
            <a:endParaRPr lang="sr-Latn-CS" sz="2400" dirty="0"/>
          </a:p>
        </p:txBody>
      </p:sp>
      <p:sp>
        <p:nvSpPr>
          <p:cNvPr id="6" name="Rectangle 3"/>
          <p:cNvSpPr txBox="1">
            <a:spLocks noChangeArrowheads="1"/>
          </p:cNvSpPr>
          <p:nvPr/>
        </p:nvSpPr>
        <p:spPr>
          <a:xfrm>
            <a:off x="0" y="1628800"/>
            <a:ext cx="4556925" cy="5770176"/>
          </a:xfrm>
          <a:prstGeom prst="rect">
            <a:avLst/>
          </a:prstGeom>
        </p:spPr>
        <p:txBody>
          <a:bodyPr/>
          <a:lstStyle/>
          <a:p>
            <a:pPr marL="342900" indent="-342900" eaLnBrk="1" hangingPunct="1">
              <a:spcBef>
                <a:spcPct val="20000"/>
              </a:spcBef>
              <a:buClr>
                <a:schemeClr val="hlink"/>
              </a:buClr>
              <a:buSzPct val="70000"/>
              <a:defRPr/>
            </a:pPr>
            <a:r>
              <a:rPr lang="en-GB" sz="2000" dirty="0"/>
              <a:t>- Thus, the contralateral external and internal oblique muscles together form a “digastric muscle,” a two-bellied muscle sharing a common central tendon that works as a unit</a:t>
            </a:r>
          </a:p>
          <a:p>
            <a:pPr marL="342900" indent="-342900" eaLnBrk="1" hangingPunct="1">
              <a:spcBef>
                <a:spcPct val="20000"/>
              </a:spcBef>
              <a:buClr>
                <a:schemeClr val="hlink"/>
              </a:buClr>
              <a:buSzPct val="70000"/>
              <a:defRPr/>
            </a:pPr>
            <a:r>
              <a:rPr lang="en-GB" sz="2000" dirty="0"/>
              <a:t>- For example, the right external oblique and left internal oblique work together when flexing and rotating to bring the right shoulder toward the left hip (torsional movement of trunk).</a:t>
            </a:r>
            <a:endParaRPr lang="en-US" sz="2000" b="1" i="1" kern="0" dirty="0">
              <a:solidFill>
                <a:srgbClr val="990033"/>
              </a:solidFill>
              <a:effectLst>
                <a:outerShdw blurRad="38100" dist="38100" dir="2700000" algn="tl">
                  <a:srgbClr val="000000"/>
                </a:outerShdw>
              </a:effectLst>
              <a:latin typeface="+mn-lt"/>
            </a:endParaRPr>
          </a:p>
        </p:txBody>
      </p:sp>
      <p:pic>
        <p:nvPicPr>
          <p:cNvPr id="16388" name="Picture 6"/>
          <p:cNvPicPr>
            <a:picLocks noChangeAspect="1" noChangeArrowheads="1"/>
          </p:cNvPicPr>
          <p:nvPr/>
        </p:nvPicPr>
        <p:blipFill>
          <a:blip r:embed="rId2">
            <a:extLst>
              <a:ext uri="{28A0092B-C50C-407E-A947-70E740481C1C}">
                <a14:useLocalDpi xmlns:a14="http://schemas.microsoft.com/office/drawing/2010/main" val="0"/>
              </a:ext>
            </a:extLst>
          </a:blip>
          <a:srcRect l="29883" t="12187" r="28516" b="7187"/>
          <a:stretch>
            <a:fillRect/>
          </a:stretch>
        </p:blipFill>
        <p:spPr bwMode="auto">
          <a:xfrm>
            <a:off x="4578350" y="1042987"/>
            <a:ext cx="4565650" cy="552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8124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0" y="285750"/>
            <a:ext cx="6500813"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OBLIQUUS EXTERNUS ABDOMINIS</a:t>
            </a:r>
            <a:endParaRPr lang="sr-Latn-CS" sz="2400" dirty="0"/>
          </a:p>
        </p:txBody>
      </p:sp>
      <p:sp>
        <p:nvSpPr>
          <p:cNvPr id="6" name="Rectangle 3"/>
          <p:cNvSpPr txBox="1">
            <a:spLocks noChangeArrowheads="1"/>
          </p:cNvSpPr>
          <p:nvPr/>
        </p:nvSpPr>
        <p:spPr>
          <a:xfrm>
            <a:off x="-61486" y="1200726"/>
            <a:ext cx="4556925" cy="5184576"/>
          </a:xfrm>
          <a:prstGeom prst="rect">
            <a:avLst/>
          </a:prstGeom>
        </p:spPr>
        <p:txBody>
          <a:bodyPr/>
          <a:lstStyle/>
          <a:p>
            <a:pPr marL="87313" indent="-87313" eaLnBrk="1" hangingPunct="1">
              <a:spcBef>
                <a:spcPct val="20000"/>
              </a:spcBef>
              <a:buClr>
                <a:schemeClr val="hlink"/>
              </a:buClr>
              <a:buSzPct val="70000"/>
              <a:defRPr/>
            </a:pPr>
            <a:r>
              <a:rPr lang="en-GB" sz="2000" dirty="0"/>
              <a:t>-The inferior margin of the external oblique aponeurosis is thickened as an </a:t>
            </a:r>
            <a:r>
              <a:rPr lang="en-GB" sz="2000" dirty="0" err="1"/>
              <a:t>undercurving</a:t>
            </a:r>
            <a:r>
              <a:rPr lang="en-GB" sz="2000" dirty="0"/>
              <a:t> fibrous band with a free posterior edge that spans between the ASIS and the pubic tubercle as the </a:t>
            </a:r>
            <a:r>
              <a:rPr lang="en-GB" sz="2000" dirty="0">
                <a:solidFill>
                  <a:srgbClr val="FFC000"/>
                </a:solidFill>
              </a:rPr>
              <a:t>inguinal ligament (Poupart ligament) </a:t>
            </a:r>
          </a:p>
          <a:p>
            <a:pPr marL="87313" indent="-87313" eaLnBrk="1" hangingPunct="1">
              <a:spcBef>
                <a:spcPct val="20000"/>
              </a:spcBef>
              <a:buClr>
                <a:schemeClr val="hlink"/>
              </a:buClr>
              <a:buSzPct val="70000"/>
              <a:defRPr/>
            </a:pPr>
            <a:r>
              <a:rPr lang="en-GB" sz="2000" b="1" kern="0" dirty="0">
                <a:effectLst>
                  <a:outerShdw blurRad="38100" dist="38100" dir="2700000" algn="tl">
                    <a:srgbClr val="000000"/>
                  </a:outerShdw>
                </a:effectLst>
                <a:latin typeface="+mn-lt"/>
              </a:rPr>
              <a:t>- </a:t>
            </a:r>
            <a:r>
              <a:rPr lang="en-GB" sz="2000" kern="0" dirty="0">
                <a:effectLst>
                  <a:outerShdw blurRad="38100" dist="38100" dir="2700000" algn="tl">
                    <a:srgbClr val="000000"/>
                  </a:outerShdw>
                </a:effectLst>
                <a:latin typeface="+mn-lt"/>
              </a:rPr>
              <a:t>Extension of the aponeurosis of MOEA, from pubic tubercle to opposite pubic tubercle is </a:t>
            </a:r>
            <a:r>
              <a:rPr lang="en-GB" sz="2000" kern="0" dirty="0">
                <a:solidFill>
                  <a:srgbClr val="FFC000"/>
                </a:solidFill>
                <a:effectLst>
                  <a:outerShdw blurRad="38100" dist="38100" dir="2700000" algn="tl">
                    <a:srgbClr val="000000"/>
                  </a:outerShdw>
                </a:effectLst>
                <a:latin typeface="+mn-lt"/>
              </a:rPr>
              <a:t>reflected inguinal ligament</a:t>
            </a:r>
            <a:r>
              <a:rPr lang="en-GB" sz="2000" kern="0" dirty="0">
                <a:effectLst>
                  <a:outerShdw blurRad="38100" dist="38100" dir="2700000" algn="tl">
                    <a:srgbClr val="000000"/>
                  </a:outerShdw>
                </a:effectLst>
                <a:latin typeface="+mn-lt"/>
              </a:rPr>
              <a:t>.</a:t>
            </a:r>
          </a:p>
          <a:p>
            <a:pPr marL="87313" indent="-87313" eaLnBrk="1" hangingPunct="1">
              <a:spcBef>
                <a:spcPct val="20000"/>
              </a:spcBef>
              <a:buClr>
                <a:schemeClr val="hlink"/>
              </a:buClr>
              <a:buSzPct val="70000"/>
              <a:defRPr/>
            </a:pPr>
            <a:r>
              <a:rPr lang="en-GB" sz="2000" kern="0" dirty="0">
                <a:effectLst>
                  <a:outerShdw blurRad="38100" dist="38100" dir="2700000" algn="tl">
                    <a:srgbClr val="000000"/>
                  </a:outerShdw>
                </a:effectLst>
                <a:latin typeface="+mn-lt"/>
              </a:rPr>
              <a:t>- Extension of the aponeurosis of MOEA, from pubic tubercle to pectineal crest of pubic bone is </a:t>
            </a:r>
            <a:r>
              <a:rPr lang="en-GB" sz="2000" kern="0" dirty="0">
                <a:solidFill>
                  <a:srgbClr val="FFC000"/>
                </a:solidFill>
                <a:effectLst>
                  <a:outerShdw blurRad="38100" dist="38100" dir="2700000" algn="tl">
                    <a:srgbClr val="000000"/>
                  </a:outerShdw>
                </a:effectLst>
                <a:latin typeface="+mn-lt"/>
              </a:rPr>
              <a:t>pectineal ligament</a:t>
            </a:r>
            <a:r>
              <a:rPr lang="en-GB" sz="2000" kern="0" dirty="0">
                <a:effectLst>
                  <a:outerShdw blurRad="38100" dist="38100" dir="2700000" algn="tl">
                    <a:srgbClr val="000000"/>
                  </a:outerShdw>
                </a:effectLst>
                <a:latin typeface="+mn-lt"/>
              </a:rPr>
              <a:t>.</a:t>
            </a:r>
          </a:p>
          <a:p>
            <a:pPr marL="87313" indent="-87313" eaLnBrk="1" hangingPunct="1">
              <a:spcBef>
                <a:spcPct val="20000"/>
              </a:spcBef>
              <a:buClr>
                <a:schemeClr val="hlink"/>
              </a:buClr>
              <a:buSzPct val="70000"/>
              <a:defRPr/>
            </a:pPr>
            <a:r>
              <a:rPr lang="en-GB" sz="2000" kern="0" dirty="0">
                <a:effectLst>
                  <a:outerShdw blurRad="38100" dist="38100" dir="2700000" algn="tl">
                    <a:srgbClr val="000000"/>
                  </a:outerShdw>
                </a:effectLst>
                <a:latin typeface="+mn-lt"/>
              </a:rPr>
              <a:t>- Extension of the aponeurosis of MOEA, from pubic tubercle to medial part of ramus superior of pubic bone  is </a:t>
            </a:r>
            <a:r>
              <a:rPr lang="en-GB" sz="2000" kern="0" dirty="0">
                <a:solidFill>
                  <a:srgbClr val="FFC000"/>
                </a:solidFill>
                <a:effectLst>
                  <a:outerShdw blurRad="38100" dist="38100" dir="2700000" algn="tl">
                    <a:srgbClr val="000000"/>
                  </a:outerShdw>
                </a:effectLst>
                <a:latin typeface="+mn-lt"/>
              </a:rPr>
              <a:t>lacunar ligament of </a:t>
            </a:r>
            <a:r>
              <a:rPr lang="en-GB" sz="2000" kern="0" dirty="0" err="1">
                <a:solidFill>
                  <a:srgbClr val="FFC000"/>
                </a:solidFill>
                <a:effectLst>
                  <a:outerShdw blurRad="38100" dist="38100" dir="2700000" algn="tl">
                    <a:srgbClr val="000000"/>
                  </a:outerShdw>
                </a:effectLst>
                <a:latin typeface="+mn-lt"/>
              </a:rPr>
              <a:t>Gimbernati</a:t>
            </a:r>
            <a:r>
              <a:rPr lang="en-GB" sz="2000" kern="0" dirty="0">
                <a:effectLst>
                  <a:outerShdw blurRad="38100" dist="38100" dir="2700000" algn="tl">
                    <a:srgbClr val="000000"/>
                  </a:outerShdw>
                </a:effectLst>
                <a:latin typeface="+mn-lt"/>
              </a:rPr>
              <a:t>.</a:t>
            </a:r>
          </a:p>
        </p:txBody>
      </p:sp>
      <p:sp>
        <p:nvSpPr>
          <p:cNvPr id="4" name="TextBox 3">
            <a:extLst>
              <a:ext uri="{FF2B5EF4-FFF2-40B4-BE49-F238E27FC236}">
                <a16:creationId xmlns:a16="http://schemas.microsoft.com/office/drawing/2014/main" id="{D590F655-B202-5A9E-4EBC-5CA79F88C996}"/>
              </a:ext>
            </a:extLst>
          </p:cNvPr>
          <p:cNvSpPr txBox="1"/>
          <p:nvPr/>
        </p:nvSpPr>
        <p:spPr>
          <a:xfrm>
            <a:off x="4355976" y="5623151"/>
            <a:ext cx="4674140" cy="923330"/>
          </a:xfrm>
          <a:prstGeom prst="rect">
            <a:avLst/>
          </a:prstGeom>
          <a:noFill/>
          <a:ln>
            <a:solidFill>
              <a:srgbClr val="FFC000"/>
            </a:solidFill>
          </a:ln>
        </p:spPr>
        <p:txBody>
          <a:bodyPr wrap="square">
            <a:spAutoFit/>
          </a:bodyPr>
          <a:lstStyle/>
          <a:p>
            <a:pPr marL="87313" indent="-87313" eaLnBrk="1" hangingPunct="1">
              <a:spcBef>
                <a:spcPct val="20000"/>
              </a:spcBef>
              <a:buClr>
                <a:schemeClr val="hlink"/>
              </a:buClr>
              <a:buSzPct val="70000"/>
              <a:defRPr/>
            </a:pPr>
            <a:r>
              <a:rPr lang="en-GB" sz="1800" kern="0" dirty="0">
                <a:effectLst>
                  <a:outerShdw blurRad="38100" dist="38100" dir="2700000" algn="tl">
                    <a:srgbClr val="000000"/>
                  </a:outerShdw>
                </a:effectLst>
                <a:latin typeface="+mn-lt"/>
              </a:rPr>
              <a:t>- </a:t>
            </a:r>
            <a:r>
              <a:rPr lang="en-GB" sz="1800" kern="0" dirty="0">
                <a:solidFill>
                  <a:srgbClr val="FFC000"/>
                </a:solidFill>
                <a:effectLst>
                  <a:outerShdw blurRad="38100" dist="38100" dir="2700000" algn="tl">
                    <a:srgbClr val="000000"/>
                  </a:outerShdw>
                </a:effectLst>
                <a:latin typeface="+mn-lt"/>
              </a:rPr>
              <a:t>reflected (reflex) inguinal ligament , pectineal ligament and lacunar ligament </a:t>
            </a:r>
            <a:r>
              <a:rPr lang="en-GB" sz="1800" kern="0" dirty="0">
                <a:effectLst>
                  <a:outerShdw blurRad="38100" dist="38100" dir="2700000" algn="tl">
                    <a:srgbClr val="000000"/>
                  </a:outerShdw>
                </a:effectLst>
                <a:latin typeface="+mn-lt"/>
              </a:rPr>
              <a:t>are important strengthening of posterior wall of inguinal canal.</a:t>
            </a:r>
          </a:p>
        </p:txBody>
      </p:sp>
      <p:pic>
        <p:nvPicPr>
          <p:cNvPr id="8" name="Picture 7">
            <a:extLst>
              <a:ext uri="{FF2B5EF4-FFF2-40B4-BE49-F238E27FC236}">
                <a16:creationId xmlns:a16="http://schemas.microsoft.com/office/drawing/2014/main" id="{BA788F1F-E86D-540A-27C3-C1EB7D9DA3AF}"/>
              </a:ext>
            </a:extLst>
          </p:cNvPr>
          <p:cNvPicPr>
            <a:picLocks noChangeAspect="1"/>
          </p:cNvPicPr>
          <p:nvPr/>
        </p:nvPicPr>
        <p:blipFill rotWithShape="1">
          <a:blip r:embed="rId2"/>
          <a:srcRect l="3260" r="3146"/>
          <a:stretch/>
        </p:blipFill>
        <p:spPr>
          <a:xfrm>
            <a:off x="4473190" y="1775212"/>
            <a:ext cx="4556926" cy="3435297"/>
          </a:xfrm>
          <a:prstGeom prst="rect">
            <a:avLst/>
          </a:prstGeom>
        </p:spPr>
      </p:pic>
    </p:spTree>
    <p:extLst>
      <p:ext uri="{BB962C8B-B14F-4D97-AF65-F5344CB8AC3E}">
        <p14:creationId xmlns:p14="http://schemas.microsoft.com/office/powerpoint/2010/main" val="1914044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0" y="285750"/>
            <a:ext cx="6500813"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OBLIQUUS INTERNUS ABDOMINIS</a:t>
            </a:r>
            <a:endParaRPr lang="sr-Latn-CS" sz="2400" dirty="0"/>
          </a:p>
        </p:txBody>
      </p:sp>
      <p:sp>
        <p:nvSpPr>
          <p:cNvPr id="6" name="Rectangle 3"/>
          <p:cNvSpPr txBox="1">
            <a:spLocks noChangeArrowheads="1"/>
          </p:cNvSpPr>
          <p:nvPr/>
        </p:nvSpPr>
        <p:spPr>
          <a:xfrm>
            <a:off x="0" y="857250"/>
            <a:ext cx="9144000" cy="6000750"/>
          </a:xfrm>
          <a:prstGeom prst="rect">
            <a:avLst/>
          </a:prstGeom>
        </p:spPr>
        <p:txBody>
          <a:bodyPr/>
          <a:lstStyle/>
          <a:p>
            <a:pPr marL="342900" indent="-342900" eaLnBrk="1" hangingPunct="1">
              <a:spcBef>
                <a:spcPct val="20000"/>
              </a:spcBef>
              <a:buClr>
                <a:schemeClr val="hlink"/>
              </a:buClr>
              <a:buSzPct val="70000"/>
              <a:defRPr/>
            </a:pPr>
            <a:endParaRPr lang="en-US" sz="2400" b="1" i="1" kern="0" dirty="0">
              <a:solidFill>
                <a:srgbClr val="990033"/>
              </a:solidFill>
              <a:effectLst>
                <a:outerShdw blurRad="38100" dist="38100" dir="2700000" algn="tl">
                  <a:srgbClr val="000000"/>
                </a:outerShdw>
              </a:effectLst>
              <a:latin typeface="+mn-lt"/>
            </a:endParaRPr>
          </a:p>
        </p:txBody>
      </p:sp>
      <p:pic>
        <p:nvPicPr>
          <p:cNvPr id="17412" name="Picture 2"/>
          <p:cNvPicPr>
            <a:picLocks noChangeAspect="1" noChangeArrowheads="1"/>
          </p:cNvPicPr>
          <p:nvPr/>
        </p:nvPicPr>
        <p:blipFill>
          <a:blip r:embed="rId2">
            <a:extLst>
              <a:ext uri="{28A0092B-C50C-407E-A947-70E740481C1C}">
                <a14:useLocalDpi xmlns:a14="http://schemas.microsoft.com/office/drawing/2010/main" val="0"/>
              </a:ext>
            </a:extLst>
          </a:blip>
          <a:srcRect l="7936" r="38017" b="37549"/>
          <a:stretch>
            <a:fillRect/>
          </a:stretch>
        </p:blipFill>
        <p:spPr bwMode="auto">
          <a:xfrm>
            <a:off x="4437889" y="1383360"/>
            <a:ext cx="4721036" cy="4091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42B6441-E48D-977C-2C48-27956E606FD1}"/>
              </a:ext>
            </a:extLst>
          </p:cNvPr>
          <p:cNvSpPr txBox="1"/>
          <p:nvPr/>
        </p:nvSpPr>
        <p:spPr>
          <a:xfrm>
            <a:off x="-18489" y="1720840"/>
            <a:ext cx="4572000" cy="3970318"/>
          </a:xfrm>
          <a:prstGeom prst="rect">
            <a:avLst/>
          </a:prstGeom>
          <a:noFill/>
        </p:spPr>
        <p:txBody>
          <a:bodyPr wrap="square">
            <a:spAutoFit/>
          </a:bodyPr>
          <a:lstStyle/>
          <a:p>
            <a:pPr marL="174625" indent="-174625"/>
            <a:r>
              <a:rPr lang="en-GB" dirty="0"/>
              <a:t>- The intermediate of the three flat abdominal muscles, the internal oblique is a thin muscular sheet that fans out anteromedially </a:t>
            </a:r>
          </a:p>
          <a:p>
            <a:pPr marL="174625" indent="-174625"/>
            <a:endParaRPr lang="en-GB" dirty="0"/>
          </a:p>
          <a:p>
            <a:pPr marL="174625" indent="-174625"/>
            <a:r>
              <a:rPr lang="en-GB" dirty="0"/>
              <a:t>- Except for its lowermost </a:t>
            </a:r>
            <a:r>
              <a:rPr lang="en-GB" dirty="0" err="1"/>
              <a:t>fibers</a:t>
            </a:r>
            <a:r>
              <a:rPr lang="en-GB" dirty="0"/>
              <a:t>, which arise from the lateral half of the inguinal ligament, its fleshy </a:t>
            </a:r>
            <a:r>
              <a:rPr lang="en-GB" dirty="0" err="1"/>
              <a:t>fibers</a:t>
            </a:r>
            <a:r>
              <a:rPr lang="en-GB" dirty="0"/>
              <a:t> run perpendicular to those of the external oblique, running </a:t>
            </a:r>
            <a:r>
              <a:rPr lang="en-GB" dirty="0" err="1"/>
              <a:t>superomedially</a:t>
            </a:r>
            <a:r>
              <a:rPr lang="en-GB" dirty="0"/>
              <a:t> (like your fingers when the hand is placed over your chest). </a:t>
            </a:r>
          </a:p>
          <a:p>
            <a:pPr marL="174625" indent="-174625"/>
            <a:endParaRPr lang="en-GB" dirty="0"/>
          </a:p>
          <a:p>
            <a:pPr marL="174625" indent="-174625"/>
            <a:r>
              <a:rPr lang="en-GB" dirty="0"/>
              <a:t>- Its </a:t>
            </a:r>
            <a:r>
              <a:rPr lang="en-GB" dirty="0" err="1"/>
              <a:t>fibers</a:t>
            </a:r>
            <a:r>
              <a:rPr lang="en-GB" dirty="0"/>
              <a:t> also become aponeurotic at the </a:t>
            </a:r>
          </a:p>
          <a:p>
            <a:pPr marL="174625" indent="-174625"/>
            <a:r>
              <a:rPr lang="en-GB" dirty="0"/>
              <a:t>  </a:t>
            </a:r>
            <a:r>
              <a:rPr lang="en-GB" dirty="0" err="1"/>
              <a:t>medioclavicular</a:t>
            </a:r>
            <a:r>
              <a:rPr lang="en-GB" dirty="0"/>
              <a:t> line and participate in the formation of the rectus sheath.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0" y="285750"/>
            <a:ext cx="6500813"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OBLIQUUS INTERNUS ABDOMINIS</a:t>
            </a:r>
            <a:endParaRPr lang="sr-Latn-CS" sz="2400" dirty="0"/>
          </a:p>
        </p:txBody>
      </p:sp>
      <p:sp>
        <p:nvSpPr>
          <p:cNvPr id="6" name="Rectangle 3"/>
          <p:cNvSpPr txBox="1">
            <a:spLocks noChangeArrowheads="1"/>
          </p:cNvSpPr>
          <p:nvPr/>
        </p:nvSpPr>
        <p:spPr>
          <a:xfrm>
            <a:off x="62012" y="1340768"/>
            <a:ext cx="9144000" cy="6000750"/>
          </a:xfrm>
          <a:prstGeom prst="rect">
            <a:avLst/>
          </a:prstGeom>
        </p:spPr>
        <p:txBody>
          <a:bodyPr/>
          <a:lstStyle/>
          <a:p>
            <a:pPr marL="342900" indent="-342900" eaLnBrk="1" hangingPunct="1">
              <a:spcBef>
                <a:spcPct val="20000"/>
              </a:spcBef>
              <a:buClr>
                <a:schemeClr val="hlink"/>
              </a:buClr>
              <a:buSzPct val="70000"/>
              <a:defRPr/>
            </a:pPr>
            <a:r>
              <a:rPr lang="en-GB" sz="2400" b="1" i="1" u="sng" kern="0" dirty="0" err="1">
                <a:effectLst>
                  <a:outerShdw blurRad="38100" dist="38100" dir="2700000" algn="tl">
                    <a:srgbClr val="000000"/>
                  </a:outerShdw>
                </a:effectLst>
                <a:latin typeface="+mn-lt"/>
              </a:rPr>
              <a:t>Pripoji</a:t>
            </a:r>
            <a:r>
              <a:rPr lang="sr-Latn-CS" sz="2400" b="1" i="1" u="sng" kern="0" dirty="0">
                <a:effectLst>
                  <a:outerShdw blurRad="38100" dist="38100" dir="2700000" algn="tl">
                    <a:srgbClr val="000000"/>
                  </a:outerShdw>
                </a:effectLst>
                <a:latin typeface="+mn-lt"/>
              </a:rPr>
              <a:t>:</a:t>
            </a:r>
          </a:p>
          <a:p>
            <a:pPr>
              <a:lnSpc>
                <a:spcPct val="90000"/>
              </a:lnSpc>
              <a:defRPr/>
            </a:pPr>
            <a:endParaRPr lang="sr-Latn-CS" sz="2400" b="1" i="1" dirty="0">
              <a:effectLst>
                <a:outerShdw blurRad="38100" dist="38100" dir="2700000" algn="tl">
                  <a:srgbClr val="000000"/>
                </a:outerShdw>
              </a:effectLst>
            </a:endParaRPr>
          </a:p>
          <a:p>
            <a:pPr>
              <a:lnSpc>
                <a:spcPct val="90000"/>
              </a:lnSpc>
              <a:defRPr/>
            </a:pPr>
            <a:r>
              <a:rPr lang="en-GB" sz="2000" b="1" i="1" dirty="0">
                <a:solidFill>
                  <a:srgbClr val="FFFF66"/>
                </a:solidFill>
                <a:effectLst>
                  <a:outerShdw blurRad="38100" dist="38100" dir="2700000" algn="tl">
                    <a:srgbClr val="000000"/>
                  </a:outerShdw>
                </a:effectLst>
              </a:rPr>
              <a:t>Origin (posterior attachments)</a:t>
            </a:r>
            <a:r>
              <a:rPr lang="sr-Latn-CS" sz="2000" b="1" i="1" dirty="0">
                <a:solidFill>
                  <a:srgbClr val="FFFF66"/>
                </a:solidFill>
                <a:effectLst>
                  <a:outerShdw blurRad="38100" dist="38100" dir="2700000" algn="tl">
                    <a:srgbClr val="000000"/>
                  </a:outerShdw>
                </a:effectLst>
              </a:rPr>
              <a:t>:</a:t>
            </a:r>
            <a:br>
              <a:rPr lang="sr-Latn-CS" sz="2000" b="1" i="1" dirty="0">
                <a:effectLst>
                  <a:outerShdw blurRad="38100" dist="38100" dir="2700000" algn="tl">
                    <a:srgbClr val="000000"/>
                  </a:outerShdw>
                </a:effectLst>
              </a:rPr>
            </a:br>
            <a:r>
              <a:rPr lang="sr-Latn-CS" sz="2000" b="1" i="1" dirty="0" err="1">
                <a:effectLst>
                  <a:outerShdw blurRad="38100" dist="38100" dir="2700000" algn="tl">
                    <a:srgbClr val="000000"/>
                  </a:outerShdw>
                </a:effectLst>
              </a:rPr>
              <a:t>Fascia</a:t>
            </a:r>
            <a:r>
              <a:rPr lang="sr-Latn-CS" sz="2000" b="1" i="1" dirty="0">
                <a:effectLst>
                  <a:outerShdw blurRad="38100" dist="38100" dir="2700000" algn="tl">
                    <a:srgbClr val="000000"/>
                  </a:outerShdw>
                </a:effectLst>
              </a:rPr>
              <a:t> </a:t>
            </a:r>
            <a:r>
              <a:rPr lang="sr-Latn-CS" sz="2000" b="1" i="1" dirty="0" err="1">
                <a:effectLst>
                  <a:outerShdw blurRad="38100" dist="38100" dir="2700000" algn="tl">
                    <a:srgbClr val="000000"/>
                  </a:outerShdw>
                </a:effectLst>
              </a:rPr>
              <a:t>thoracolumbalis</a:t>
            </a:r>
            <a:endParaRPr lang="en-GB" sz="2000" b="1" i="1" dirty="0">
              <a:effectLst>
                <a:outerShdw blurRad="38100" dist="38100" dir="2700000" algn="tl">
                  <a:srgbClr val="000000"/>
                </a:outerShdw>
              </a:effectLst>
            </a:endParaRPr>
          </a:p>
          <a:p>
            <a:pPr>
              <a:lnSpc>
                <a:spcPct val="90000"/>
              </a:lnSpc>
              <a:defRPr/>
            </a:pPr>
            <a:r>
              <a:rPr lang="en-GB" sz="2000" b="1" i="1" dirty="0">
                <a:effectLst>
                  <a:outerShdw blurRad="38100" dist="38100" dir="2700000" algn="tl">
                    <a:srgbClr val="000000"/>
                  </a:outerShdw>
                </a:effectLst>
              </a:rPr>
              <a:t>Crista </a:t>
            </a:r>
            <a:r>
              <a:rPr lang="en-GB" sz="2000" b="1" i="1" dirty="0" err="1">
                <a:effectLst>
                  <a:outerShdw blurRad="38100" dist="38100" dir="2700000" algn="tl">
                    <a:srgbClr val="000000"/>
                  </a:outerShdw>
                </a:effectLst>
              </a:rPr>
              <a:t>iliaca</a:t>
            </a:r>
            <a:r>
              <a:rPr lang="en-GB" sz="2000" b="1" i="1" dirty="0">
                <a:effectLst>
                  <a:outerShdw blurRad="38100" dist="38100" dir="2700000" algn="tl">
                    <a:srgbClr val="000000"/>
                  </a:outerShdw>
                </a:effectLst>
              </a:rPr>
              <a:t> (I</a:t>
            </a:r>
            <a:r>
              <a:rPr lang="sr-Latn-CS" sz="2000" b="1" i="1" dirty="0" err="1">
                <a:effectLst>
                  <a:outerShdw blurRad="38100" dist="38100" dir="2700000" algn="tl">
                    <a:srgbClr val="000000"/>
                  </a:outerShdw>
                </a:effectLst>
              </a:rPr>
              <a:t>liac</a:t>
            </a:r>
            <a:r>
              <a:rPr lang="en-GB" sz="2000" b="1" i="1" dirty="0">
                <a:effectLst>
                  <a:outerShdw blurRad="38100" dist="38100" dir="2700000" algn="tl">
                    <a:srgbClr val="000000"/>
                  </a:outerShdw>
                </a:effectLst>
              </a:rPr>
              <a:t> crest ) – </a:t>
            </a:r>
            <a:r>
              <a:rPr lang="en-GB" sz="2000" i="1" dirty="0">
                <a:effectLst>
                  <a:outerShdw blurRad="38100" dist="38100" dir="2700000" algn="tl">
                    <a:srgbClr val="000000"/>
                  </a:outerShdw>
                </a:effectLst>
              </a:rPr>
              <a:t>anterior 2/3</a:t>
            </a:r>
            <a:endParaRPr lang="sr-Latn-CS" sz="2000" i="1" dirty="0">
              <a:effectLst>
                <a:outerShdw blurRad="38100" dist="38100" dir="2700000" algn="tl">
                  <a:srgbClr val="000000"/>
                </a:outerShdw>
              </a:effectLst>
            </a:endParaRPr>
          </a:p>
          <a:p>
            <a:pPr>
              <a:lnSpc>
                <a:spcPct val="90000"/>
              </a:lnSpc>
              <a:defRPr/>
            </a:pPr>
            <a:r>
              <a:rPr lang="sr-Latn-CS" sz="2000" b="1" i="1" dirty="0" err="1">
                <a:effectLst>
                  <a:outerShdw blurRad="38100" dist="38100" dir="2700000" algn="tl">
                    <a:srgbClr val="000000"/>
                  </a:outerShdw>
                </a:effectLst>
              </a:rPr>
              <a:t>Lig</a:t>
            </a:r>
            <a:r>
              <a:rPr lang="sr-Latn-CS" sz="2000" b="1" i="1" dirty="0">
                <a:effectLst>
                  <a:outerShdw blurRad="38100" dist="38100" dir="2700000" algn="tl">
                    <a:srgbClr val="000000"/>
                  </a:outerShdw>
                </a:effectLst>
              </a:rPr>
              <a:t>. </a:t>
            </a:r>
            <a:r>
              <a:rPr lang="sr-Latn-CS" sz="2000" b="1" i="1" dirty="0" err="1">
                <a:effectLst>
                  <a:outerShdw blurRad="38100" dist="38100" dir="2700000" algn="tl">
                    <a:srgbClr val="000000"/>
                  </a:outerShdw>
                </a:effectLst>
              </a:rPr>
              <a:t>inguinale</a:t>
            </a:r>
            <a:r>
              <a:rPr lang="sr-Latn-CS" sz="2000" b="1" i="1" dirty="0">
                <a:effectLst>
                  <a:outerShdw blurRad="38100" dist="38100" dir="2700000" algn="tl">
                    <a:srgbClr val="000000"/>
                  </a:outerShdw>
                </a:effectLst>
              </a:rPr>
              <a:t> </a:t>
            </a:r>
            <a:r>
              <a:rPr lang="sr-Latn-CS" sz="2000" i="1" dirty="0">
                <a:effectLst>
                  <a:outerShdw blurRad="38100" dist="38100" dir="2700000" algn="tl">
                    <a:srgbClr val="000000"/>
                  </a:outerShdw>
                </a:effectLst>
              </a:rPr>
              <a:t>(</a:t>
            </a:r>
            <a:r>
              <a:rPr lang="en-GB" sz="2000" i="1" dirty="0">
                <a:effectLst>
                  <a:outerShdw blurRad="38100" dist="38100" dir="2700000" algn="tl">
                    <a:srgbClr val="000000"/>
                  </a:outerShdw>
                </a:effectLst>
              </a:rPr>
              <a:t>lateral</a:t>
            </a:r>
            <a:r>
              <a:rPr lang="sr-Latn-CS" sz="2000" i="1" dirty="0">
                <a:effectLst>
                  <a:outerShdw blurRad="38100" dist="38100" dir="2700000" algn="tl">
                    <a:srgbClr val="000000"/>
                  </a:outerShdw>
                </a:effectLst>
              </a:rPr>
              <a:t> </a:t>
            </a:r>
            <a:r>
              <a:rPr lang="en-GB" sz="2000" i="1" dirty="0">
                <a:effectLst>
                  <a:outerShdw blurRad="38100" dist="38100" dir="2700000" algn="tl">
                    <a:srgbClr val="000000"/>
                  </a:outerShdw>
                </a:effectLst>
              </a:rPr>
              <a:t>1/3-1/2</a:t>
            </a:r>
            <a:r>
              <a:rPr lang="sr-Latn-CS" sz="2000" i="1" dirty="0">
                <a:effectLst>
                  <a:outerShdw blurRad="38100" dist="38100" dir="2700000" algn="tl">
                    <a:srgbClr val="000000"/>
                  </a:outerShdw>
                </a:effectLst>
              </a:rPr>
              <a:t>)</a:t>
            </a:r>
            <a:endParaRPr lang="sr-Latn-CS" sz="2000" b="1" i="1" dirty="0">
              <a:effectLst>
                <a:outerShdw blurRad="38100" dist="38100" dir="2700000" algn="tl">
                  <a:srgbClr val="000000"/>
                </a:outerShdw>
              </a:effectLst>
            </a:endParaRPr>
          </a:p>
          <a:p>
            <a:pPr>
              <a:lnSpc>
                <a:spcPct val="90000"/>
              </a:lnSpc>
              <a:defRPr/>
            </a:pPr>
            <a:endParaRPr lang="sr-Latn-CS" sz="2000" i="1" dirty="0">
              <a:effectLst>
                <a:outerShdw blurRad="38100" dist="38100" dir="2700000" algn="tl">
                  <a:srgbClr val="000000"/>
                </a:outerShdw>
              </a:effectLst>
            </a:endParaRPr>
          </a:p>
          <a:p>
            <a:pPr>
              <a:lnSpc>
                <a:spcPct val="90000"/>
              </a:lnSpc>
              <a:defRPr/>
            </a:pPr>
            <a:r>
              <a:rPr lang="en-GB" sz="2000" b="1" i="1" dirty="0">
                <a:solidFill>
                  <a:srgbClr val="FFFF66"/>
                </a:solidFill>
                <a:effectLst>
                  <a:outerShdw blurRad="38100" dist="38100" dir="2700000" algn="tl">
                    <a:srgbClr val="000000"/>
                  </a:outerShdw>
                </a:effectLst>
              </a:rPr>
              <a:t>Insertion (anterior attachments)</a:t>
            </a:r>
            <a:r>
              <a:rPr lang="sr-Latn-CS" sz="2000" b="1" i="1" dirty="0">
                <a:solidFill>
                  <a:srgbClr val="FFFF66"/>
                </a:solidFill>
                <a:effectLst>
                  <a:outerShdw blurRad="38100" dist="38100" dir="2700000" algn="tl">
                    <a:srgbClr val="000000"/>
                  </a:outerShdw>
                </a:effectLst>
              </a:rPr>
              <a:t>:</a:t>
            </a:r>
            <a:endParaRPr lang="sr-Latn-CS" sz="2000" b="1" i="1" dirty="0">
              <a:effectLst>
                <a:outerShdw blurRad="38100" dist="38100" dir="2700000" algn="tl">
                  <a:srgbClr val="000000"/>
                </a:outerShdw>
              </a:effectLst>
            </a:endParaRPr>
          </a:p>
          <a:p>
            <a:pPr>
              <a:lnSpc>
                <a:spcPct val="90000"/>
              </a:lnSpc>
              <a:defRPr/>
            </a:pPr>
            <a:r>
              <a:rPr lang="sr-Latn-CS" sz="2000" b="1" i="1" dirty="0" err="1">
                <a:effectLst>
                  <a:outerShdw blurRad="38100" dist="38100" dir="2700000" algn="tl">
                    <a:srgbClr val="000000"/>
                  </a:outerShdw>
                </a:effectLst>
              </a:rPr>
              <a:t>Costa</a:t>
            </a:r>
            <a:r>
              <a:rPr lang="sr-Latn-CS" sz="2000" b="1" i="1" dirty="0">
                <a:effectLst>
                  <a:outerShdw blurRad="38100" dist="38100" dir="2700000" algn="tl">
                    <a:srgbClr val="000000"/>
                  </a:outerShdw>
                </a:effectLst>
              </a:rPr>
              <a:t> X-XII </a:t>
            </a:r>
            <a:r>
              <a:rPr lang="sr-Latn-CS" sz="2000" i="1" dirty="0">
                <a:effectLst>
                  <a:outerShdw blurRad="38100" dist="38100" dir="2700000" algn="tl">
                    <a:srgbClr val="000000"/>
                  </a:outerShdw>
                </a:effectLst>
              </a:rPr>
              <a:t>(</a:t>
            </a:r>
            <a:r>
              <a:rPr lang="en-GB" sz="2000" i="1" dirty="0">
                <a:effectLst>
                  <a:outerShdw blurRad="38100" dist="38100" dir="2700000" algn="tl">
                    <a:srgbClr val="000000"/>
                  </a:outerShdw>
                </a:effectLst>
              </a:rPr>
              <a:t>inferior borders</a:t>
            </a:r>
            <a:r>
              <a:rPr lang="sr-Latn-CS" sz="2000" i="1" dirty="0">
                <a:effectLst>
                  <a:outerShdw blurRad="38100" dist="38100" dir="2700000" algn="tl">
                    <a:srgbClr val="000000"/>
                  </a:outerShdw>
                </a:effectLst>
              </a:rPr>
              <a:t>)</a:t>
            </a:r>
          </a:p>
          <a:p>
            <a:pPr>
              <a:lnSpc>
                <a:spcPct val="90000"/>
              </a:lnSpc>
              <a:defRPr/>
            </a:pPr>
            <a:r>
              <a:rPr lang="sr-Latn-CS" sz="2000" b="1" i="1" dirty="0" err="1">
                <a:effectLst>
                  <a:outerShdw blurRad="38100" dist="38100" dir="2700000" algn="tl">
                    <a:srgbClr val="000000"/>
                  </a:outerShdw>
                </a:effectLst>
              </a:rPr>
              <a:t>Linea</a:t>
            </a:r>
            <a:r>
              <a:rPr lang="sr-Latn-CS" sz="2000" b="1" i="1" dirty="0">
                <a:effectLst>
                  <a:outerShdw blurRad="38100" dist="38100" dir="2700000" algn="tl">
                    <a:srgbClr val="000000"/>
                  </a:outerShdw>
                </a:effectLst>
              </a:rPr>
              <a:t> alba</a:t>
            </a:r>
          </a:p>
          <a:p>
            <a:pPr>
              <a:lnSpc>
                <a:spcPct val="90000"/>
              </a:lnSpc>
              <a:defRPr/>
            </a:pPr>
            <a:r>
              <a:rPr lang="sr-Latn-CS" sz="2000" b="1" i="1" dirty="0" err="1">
                <a:effectLst>
                  <a:outerShdw blurRad="38100" dist="38100" dir="2700000" algn="tl">
                    <a:srgbClr val="000000"/>
                  </a:outerShdw>
                </a:effectLst>
              </a:rPr>
              <a:t>Pecten</a:t>
            </a:r>
            <a:r>
              <a:rPr lang="sr-Latn-CS" sz="2000" b="1" i="1" dirty="0">
                <a:effectLst>
                  <a:outerShdw blurRad="38100" dist="38100" dir="2700000" algn="tl">
                    <a:srgbClr val="000000"/>
                  </a:outerShdw>
                </a:effectLst>
              </a:rPr>
              <a:t> ossis pubis et</a:t>
            </a:r>
            <a:r>
              <a:rPr lang="en-GB" sz="2000" b="1" i="1" dirty="0">
                <a:effectLst>
                  <a:outerShdw blurRad="38100" dist="38100" dir="2700000" algn="tl">
                    <a:srgbClr val="000000"/>
                  </a:outerShdw>
                </a:effectLst>
              </a:rPr>
              <a:t> </a:t>
            </a:r>
            <a:r>
              <a:rPr lang="sr-Latn-CS" sz="2000" b="1" i="1" dirty="0" err="1">
                <a:effectLst>
                  <a:outerShdw blurRad="38100" dist="38100" dir="2700000" algn="tl">
                    <a:srgbClr val="000000"/>
                  </a:outerShdw>
                </a:effectLst>
              </a:rPr>
              <a:t>crista</a:t>
            </a:r>
            <a:r>
              <a:rPr lang="sr-Latn-CS" sz="2000" b="1" i="1" dirty="0">
                <a:effectLst>
                  <a:outerShdw blurRad="38100" dist="38100" dir="2700000" algn="tl">
                    <a:srgbClr val="000000"/>
                  </a:outerShdw>
                </a:effectLst>
              </a:rPr>
              <a:t> pubica</a:t>
            </a:r>
          </a:p>
          <a:p>
            <a:pPr>
              <a:defRPr/>
            </a:pPr>
            <a:endParaRPr lang="sr-Latn-CS" sz="2000" i="1" dirty="0">
              <a:effectLst>
                <a:outerShdw blurRad="38100" dist="38100" dir="2700000" algn="tl">
                  <a:srgbClr val="000000"/>
                </a:outerShdw>
              </a:effectLst>
            </a:endParaRPr>
          </a:p>
          <a:p>
            <a:pPr>
              <a:defRPr/>
            </a:pPr>
            <a:r>
              <a:rPr lang="en-GB" sz="2000" b="1" i="1" dirty="0">
                <a:solidFill>
                  <a:srgbClr val="FFFF00"/>
                </a:solidFill>
                <a:effectLst>
                  <a:outerShdw blurRad="38100" dist="38100" dir="2700000" algn="tl">
                    <a:srgbClr val="000000"/>
                  </a:outerShdw>
                </a:effectLst>
              </a:rPr>
              <a:t>Action:</a:t>
            </a:r>
            <a:endParaRPr lang="sr-Latn-CS" sz="2000" b="1" i="1" dirty="0">
              <a:solidFill>
                <a:srgbClr val="FFFF00"/>
              </a:solidFill>
              <a:effectLst>
                <a:outerShdw blurRad="38100" dist="38100" dir="2700000" algn="tl">
                  <a:srgbClr val="000000"/>
                </a:outerShdw>
              </a:effectLst>
            </a:endParaRPr>
          </a:p>
          <a:p>
            <a:pPr>
              <a:defRPr/>
            </a:pPr>
            <a:r>
              <a:rPr lang="en-GB" sz="2000" b="1" i="1" kern="0" dirty="0">
                <a:effectLst>
                  <a:outerShdw blurRad="38100" dist="38100" dir="2700000" algn="tl">
                    <a:srgbClr val="000000"/>
                  </a:outerShdw>
                </a:effectLst>
                <a:latin typeface="+mn-lt"/>
              </a:rPr>
              <a:t>- flexes trunk to the same side and </a:t>
            </a:r>
          </a:p>
          <a:p>
            <a:pPr>
              <a:defRPr/>
            </a:pPr>
            <a:r>
              <a:rPr lang="en-GB" sz="2000" b="1" i="1" kern="0" dirty="0">
                <a:effectLst>
                  <a:outerShdw blurRad="38100" dist="38100" dir="2700000" algn="tl">
                    <a:srgbClr val="000000"/>
                  </a:outerShdw>
                </a:effectLst>
                <a:latin typeface="+mn-lt"/>
              </a:rPr>
              <a:t>rotate trunk to the same side</a:t>
            </a:r>
            <a:endParaRPr lang="sr-Latn-CS" sz="2000" i="1" kern="0" dirty="0">
              <a:solidFill>
                <a:srgbClr val="990033"/>
              </a:solidFill>
              <a:effectLst>
                <a:outerShdw blurRad="38100" dist="38100" dir="2700000" algn="tl">
                  <a:srgbClr val="000000"/>
                </a:outerShdw>
              </a:effectLst>
              <a:latin typeface="+mn-lt"/>
            </a:endParaRPr>
          </a:p>
          <a:p>
            <a:pPr>
              <a:defRPr/>
            </a:pPr>
            <a:endParaRPr lang="sr-Latn-CS" sz="24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sr-Latn-CS" sz="2000" i="1" kern="0" dirty="0">
              <a:solidFill>
                <a:srgbClr val="990033"/>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sr-Latn-CS" sz="2000" i="1" kern="0" dirty="0">
              <a:solidFill>
                <a:srgbClr val="990033"/>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sr-Latn-CS" sz="2400" b="1" i="1" kern="0" dirty="0">
              <a:solidFill>
                <a:srgbClr val="990033"/>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en-US" sz="2400" b="1" i="1" kern="0" dirty="0">
              <a:solidFill>
                <a:srgbClr val="990033"/>
              </a:solidFill>
              <a:effectLst>
                <a:outerShdw blurRad="38100" dist="38100" dir="2700000" algn="tl">
                  <a:srgbClr val="000000"/>
                </a:outerShdw>
              </a:effectLst>
              <a:latin typeface="+mn-lt"/>
            </a:endParaRPr>
          </a:p>
        </p:txBody>
      </p:sp>
      <p:pic>
        <p:nvPicPr>
          <p:cNvPr id="17412" name="Picture 2"/>
          <p:cNvPicPr>
            <a:picLocks noChangeAspect="1" noChangeArrowheads="1"/>
          </p:cNvPicPr>
          <p:nvPr/>
        </p:nvPicPr>
        <p:blipFill>
          <a:blip r:embed="rId2">
            <a:extLst>
              <a:ext uri="{28A0092B-C50C-407E-A947-70E740481C1C}">
                <a14:useLocalDpi xmlns:a14="http://schemas.microsoft.com/office/drawing/2010/main" val="0"/>
              </a:ext>
            </a:extLst>
          </a:blip>
          <a:srcRect l="7936" r="38017" b="37549"/>
          <a:stretch>
            <a:fillRect/>
          </a:stretch>
        </p:blipFill>
        <p:spPr bwMode="auto">
          <a:xfrm>
            <a:off x="4634012" y="2035324"/>
            <a:ext cx="4375219" cy="379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5776654"/>
            <a:ext cx="9144000" cy="1489639"/>
          </a:xfrm>
          <a:prstGeom prst="rect">
            <a:avLst/>
          </a:prstGeom>
        </p:spPr>
        <p:txBody>
          <a:bodyPr>
            <a:spAutoFit/>
          </a:bodyPr>
          <a:lstStyle/>
          <a:p>
            <a:pPr marL="342900" indent="-342900" eaLnBrk="1" hangingPunct="1">
              <a:spcBef>
                <a:spcPct val="20000"/>
              </a:spcBef>
              <a:buClr>
                <a:schemeClr val="hlink"/>
              </a:buClr>
              <a:buSzPct val="70000"/>
              <a:defRPr/>
            </a:pPr>
            <a:r>
              <a:rPr lang="en-GB" sz="2000" b="1" i="1" u="sng" kern="0" dirty="0" err="1">
                <a:solidFill>
                  <a:srgbClr val="FFFF00"/>
                </a:solidFill>
                <a:effectLst>
                  <a:outerShdw blurRad="38100" dist="38100" dir="2700000" algn="tl">
                    <a:srgbClr val="000000"/>
                  </a:outerShdw>
                </a:effectLst>
              </a:rPr>
              <a:t>Inervation</a:t>
            </a:r>
            <a:r>
              <a:rPr lang="sr-Latn-CS" sz="2000" b="1" i="1" u="sng" kern="0" dirty="0">
                <a:solidFill>
                  <a:srgbClr val="FFFF00"/>
                </a:solidFill>
                <a:effectLst>
                  <a:outerShdw blurRad="38100" dist="38100" dir="2700000" algn="tl">
                    <a:srgbClr val="000000"/>
                  </a:outerShdw>
                </a:effectLst>
              </a:rPr>
              <a:t>:</a:t>
            </a:r>
            <a:r>
              <a:rPr lang="sr-Latn-CS" sz="2000" b="1" i="1" kern="0" dirty="0">
                <a:solidFill>
                  <a:srgbClr val="FFFF00"/>
                </a:solidFill>
                <a:effectLst>
                  <a:outerShdw blurRad="38100" dist="38100" dir="2700000" algn="tl">
                    <a:srgbClr val="000000"/>
                  </a:outerShdw>
                </a:effectLst>
              </a:rPr>
              <a:t> </a:t>
            </a:r>
            <a:endParaRPr lang="en-GB" sz="2000" b="1" i="1" kern="0" dirty="0">
              <a:solidFill>
                <a:srgbClr val="FFFF00"/>
              </a:solidFill>
              <a:effectLst>
                <a:outerShdw blurRad="38100" dist="38100" dir="2700000" algn="tl">
                  <a:srgbClr val="000000"/>
                </a:outerShdw>
              </a:effectLst>
            </a:endParaRPr>
          </a:p>
          <a:p>
            <a:pPr marL="342900" indent="-342900" eaLnBrk="1" hangingPunct="1">
              <a:spcBef>
                <a:spcPct val="20000"/>
              </a:spcBef>
              <a:buClr>
                <a:schemeClr val="hlink"/>
              </a:buClr>
              <a:buSzPct val="70000"/>
              <a:defRPr/>
            </a:pPr>
            <a:r>
              <a:rPr lang="sr-Latn-CS" sz="2000" b="1" i="1" kern="0" dirty="0" err="1">
                <a:effectLst>
                  <a:outerShdw blurRad="38100" dist="38100" dir="2700000" algn="tl">
                    <a:srgbClr val="000000"/>
                  </a:outerShdw>
                </a:effectLst>
              </a:rPr>
              <a:t>nn</a:t>
            </a:r>
            <a:r>
              <a:rPr lang="sr-Latn-CS" sz="2000" b="1" i="1" kern="0" dirty="0">
                <a:effectLst>
                  <a:outerShdw blurRad="38100" dist="38100" dir="2700000" algn="tl">
                    <a:srgbClr val="000000"/>
                  </a:outerShdw>
                </a:effectLst>
              </a:rPr>
              <a:t>. </a:t>
            </a:r>
            <a:r>
              <a:rPr lang="sr-Latn-CS" sz="2000" b="1" i="1" kern="0" dirty="0" err="1">
                <a:effectLst>
                  <a:outerShdw blurRad="38100" dist="38100" dir="2700000" algn="tl">
                    <a:srgbClr val="000000"/>
                  </a:outerShdw>
                </a:effectLst>
              </a:rPr>
              <a:t>intercostales</a:t>
            </a:r>
            <a:r>
              <a:rPr lang="sr-Latn-CS" sz="2000" b="1" i="1" kern="0" dirty="0">
                <a:effectLst>
                  <a:outerShdw blurRad="38100" dist="38100" dir="2700000" algn="tl">
                    <a:srgbClr val="000000"/>
                  </a:outerShdw>
                </a:effectLst>
              </a:rPr>
              <a:t> VI – XI</a:t>
            </a:r>
            <a:r>
              <a:rPr lang="en-GB" sz="2000" b="1" i="1" kern="0" dirty="0">
                <a:effectLst>
                  <a:outerShdw blurRad="38100" dist="38100" dir="2700000" algn="tl">
                    <a:srgbClr val="000000"/>
                  </a:outerShdw>
                </a:effectLst>
              </a:rPr>
              <a:t>, n. </a:t>
            </a:r>
            <a:r>
              <a:rPr lang="en-GB" sz="2000" b="1" i="1" kern="0" dirty="0" err="1">
                <a:effectLst>
                  <a:outerShdw blurRad="38100" dist="38100" dir="2700000" algn="tl">
                    <a:srgbClr val="000000"/>
                  </a:outerShdw>
                </a:effectLst>
              </a:rPr>
              <a:t>subcostalis</a:t>
            </a:r>
            <a:endParaRPr lang="sr-Latn-CS" sz="2000" b="1" i="1" kern="0" dirty="0">
              <a:effectLst>
                <a:outerShdw blurRad="38100" dist="38100" dir="2700000" algn="tl">
                  <a:srgbClr val="000000"/>
                </a:outerShdw>
              </a:effectLst>
            </a:endParaRPr>
          </a:p>
          <a:p>
            <a:pPr>
              <a:lnSpc>
                <a:spcPct val="90000"/>
              </a:lnSpc>
              <a:defRPr/>
            </a:pPr>
            <a:r>
              <a:rPr lang="sr-Latn-CS" sz="2000" b="1" i="1" kern="0" dirty="0">
                <a:effectLst>
                  <a:outerShdw blurRad="38100" dist="38100" dir="2700000" algn="tl">
                    <a:srgbClr val="000000"/>
                  </a:outerShdw>
                </a:effectLst>
              </a:rPr>
              <a:t>n. lumbalis I (</a:t>
            </a:r>
            <a:r>
              <a:rPr lang="sr-Latn-CS" sz="2000" b="1" i="1" dirty="0">
                <a:effectLst>
                  <a:outerShdw blurRad="38100" dist="38100" dir="2700000" algn="tl">
                    <a:srgbClr val="000000"/>
                  </a:outerShdw>
                </a:effectLst>
              </a:rPr>
              <a:t>n. iliohypogastricus  n. ilioinguinalis)</a:t>
            </a:r>
            <a:r>
              <a:rPr lang="sr-Latn-CS" sz="2000" i="1" dirty="0">
                <a:effectLst>
                  <a:outerShdw blurRad="38100" dist="38100" dir="2700000" algn="tl">
                    <a:srgbClr val="000000"/>
                  </a:outerShdw>
                </a:effectLst>
              </a:rPr>
              <a:t>   </a:t>
            </a:r>
          </a:p>
          <a:p>
            <a:pPr marL="342900" indent="-342900" eaLnBrk="1" hangingPunct="1">
              <a:spcBef>
                <a:spcPct val="20000"/>
              </a:spcBef>
              <a:buClr>
                <a:schemeClr val="hlink"/>
              </a:buClr>
              <a:buSzPct val="70000"/>
              <a:defRPr/>
            </a:pPr>
            <a:endParaRPr lang="sr-Latn-CS" sz="2400" b="1" i="1" kern="0" dirty="0">
              <a:effectLst>
                <a:outerShdw blurRad="38100" dist="38100" dir="2700000" algn="tl">
                  <a:srgbClr val="000000"/>
                </a:outerShdw>
              </a:effectLst>
            </a:endParaRPr>
          </a:p>
        </p:txBody>
      </p:sp>
      <p:pic>
        <p:nvPicPr>
          <p:cNvPr id="2" name="Picture 1">
            <a:extLst>
              <a:ext uri="{FF2B5EF4-FFF2-40B4-BE49-F238E27FC236}">
                <a16:creationId xmlns:a16="http://schemas.microsoft.com/office/drawing/2014/main" id="{9165C9A5-3769-468C-4648-C0F907116986}"/>
              </a:ext>
            </a:extLst>
          </p:cNvPr>
          <p:cNvPicPr>
            <a:picLocks noChangeAspect="1"/>
          </p:cNvPicPr>
          <p:nvPr/>
        </p:nvPicPr>
        <p:blipFill rotWithShape="1">
          <a:blip r:embed="rId3"/>
          <a:srcRect t="29317" b="49367"/>
          <a:stretch/>
        </p:blipFill>
        <p:spPr>
          <a:xfrm>
            <a:off x="126481" y="1189038"/>
            <a:ext cx="8826390" cy="720080"/>
          </a:xfrm>
          <a:prstGeom prst="rect">
            <a:avLst/>
          </a:prstGeom>
        </p:spPr>
      </p:pic>
      <p:pic>
        <p:nvPicPr>
          <p:cNvPr id="3" name="Picture 2">
            <a:extLst>
              <a:ext uri="{FF2B5EF4-FFF2-40B4-BE49-F238E27FC236}">
                <a16:creationId xmlns:a16="http://schemas.microsoft.com/office/drawing/2014/main" id="{8326645D-8166-C51C-2A85-ACE96148AEA1}"/>
              </a:ext>
            </a:extLst>
          </p:cNvPr>
          <p:cNvPicPr>
            <a:picLocks noChangeAspect="1"/>
          </p:cNvPicPr>
          <p:nvPr/>
        </p:nvPicPr>
        <p:blipFill rotWithShape="1">
          <a:blip r:embed="rId3"/>
          <a:srcRect t="1342" b="85594"/>
          <a:stretch/>
        </p:blipFill>
        <p:spPr>
          <a:xfrm>
            <a:off x="126481" y="747713"/>
            <a:ext cx="8826390" cy="441325"/>
          </a:xfrm>
          <a:prstGeom prst="rect">
            <a:avLst/>
          </a:prstGeom>
        </p:spPr>
      </p:pic>
      <p:pic>
        <p:nvPicPr>
          <p:cNvPr id="4" name="Picture 3">
            <a:extLst>
              <a:ext uri="{FF2B5EF4-FFF2-40B4-BE49-F238E27FC236}">
                <a16:creationId xmlns:a16="http://schemas.microsoft.com/office/drawing/2014/main" id="{3116C8B7-A5C2-768E-DF70-B0FF2E81BDA7}"/>
              </a:ext>
            </a:extLst>
          </p:cNvPr>
          <p:cNvPicPr>
            <a:picLocks noChangeAspect="1"/>
          </p:cNvPicPr>
          <p:nvPr/>
        </p:nvPicPr>
        <p:blipFill rotWithShape="1">
          <a:blip r:embed="rId3"/>
          <a:srcRect l="55430" t="42700" r="24990" b="35984"/>
          <a:stretch/>
        </p:blipFill>
        <p:spPr>
          <a:xfrm>
            <a:off x="5004048" y="1189038"/>
            <a:ext cx="1728192" cy="720080"/>
          </a:xfrm>
          <a:prstGeom prst="rect">
            <a:avLst/>
          </a:prstGeom>
        </p:spPr>
      </p:pic>
      <p:pic>
        <p:nvPicPr>
          <p:cNvPr id="7" name="Picture 6">
            <a:extLst>
              <a:ext uri="{FF2B5EF4-FFF2-40B4-BE49-F238E27FC236}">
                <a16:creationId xmlns:a16="http://schemas.microsoft.com/office/drawing/2014/main" id="{79006561-75D3-E28B-8CD1-C1C0A2BA0AFB}"/>
              </a:ext>
            </a:extLst>
          </p:cNvPr>
          <p:cNvPicPr>
            <a:picLocks noChangeAspect="1"/>
          </p:cNvPicPr>
          <p:nvPr/>
        </p:nvPicPr>
        <p:blipFill rotWithShape="1">
          <a:blip r:embed="rId3"/>
          <a:srcRect l="75571" t="20618" r="3218" b="58065"/>
          <a:stretch/>
        </p:blipFill>
        <p:spPr>
          <a:xfrm>
            <a:off x="6804248" y="1132954"/>
            <a:ext cx="1872208" cy="720080"/>
          </a:xfrm>
          <a:prstGeom prst="rect">
            <a:avLst/>
          </a:prstGeom>
        </p:spPr>
      </p:pic>
    </p:spTree>
    <p:extLst>
      <p:ext uri="{BB962C8B-B14F-4D97-AF65-F5344CB8AC3E}">
        <p14:creationId xmlns:p14="http://schemas.microsoft.com/office/powerpoint/2010/main" val="1884277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0" y="285750"/>
            <a:ext cx="6500813"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OBLIQUUS INTERNUS ABDOMINIS</a:t>
            </a:r>
            <a:endParaRPr lang="sr-Latn-CS" sz="2400" dirty="0"/>
          </a:p>
        </p:txBody>
      </p:sp>
      <p:sp>
        <p:nvSpPr>
          <p:cNvPr id="10" name="TextBox 9">
            <a:extLst>
              <a:ext uri="{FF2B5EF4-FFF2-40B4-BE49-F238E27FC236}">
                <a16:creationId xmlns:a16="http://schemas.microsoft.com/office/drawing/2014/main" id="{B1E0CB69-0F0F-BFFB-2702-1E9CAB28ADE7}"/>
              </a:ext>
            </a:extLst>
          </p:cNvPr>
          <p:cNvSpPr txBox="1"/>
          <p:nvPr/>
        </p:nvSpPr>
        <p:spPr>
          <a:xfrm>
            <a:off x="80786" y="1114965"/>
            <a:ext cx="4635230" cy="5632311"/>
          </a:xfrm>
          <a:prstGeom prst="rect">
            <a:avLst/>
          </a:prstGeom>
          <a:noFill/>
        </p:spPr>
        <p:txBody>
          <a:bodyPr wrap="square">
            <a:spAutoFit/>
          </a:bodyPr>
          <a:lstStyle/>
          <a:p>
            <a:r>
              <a:rPr lang="en-GB" b="0" i="0" dirty="0">
                <a:solidFill>
                  <a:srgbClr val="FFC000"/>
                </a:solidFill>
                <a:effectLst/>
                <a:latin typeface="Times New Roman" panose="02020603050405020304" pitchFamily="18" charset="0"/>
              </a:rPr>
              <a:t>The conjoint tendon (tendo </a:t>
            </a:r>
            <a:r>
              <a:rPr lang="en-GB" b="0" i="0" dirty="0" err="1">
                <a:solidFill>
                  <a:srgbClr val="FFC000"/>
                </a:solidFill>
                <a:effectLst/>
                <a:latin typeface="Times New Roman" panose="02020603050405020304" pitchFamily="18" charset="0"/>
              </a:rPr>
              <a:t>conjuctivus</a:t>
            </a:r>
            <a:r>
              <a:rPr lang="en-GB" b="0" i="0" dirty="0">
                <a:solidFill>
                  <a:srgbClr val="FFC000"/>
                </a:solidFill>
                <a:effectLst/>
                <a:latin typeface="Times New Roman" panose="02020603050405020304" pitchFamily="18" charset="0"/>
              </a:rPr>
              <a:t>), also known as the inguinal aponeurotic falx or Henle's ligament</a:t>
            </a:r>
            <a:r>
              <a:rPr lang="en-GB" b="0" i="0" dirty="0">
                <a:effectLst/>
                <a:latin typeface="Times New Roman" panose="02020603050405020304" pitchFamily="18" charset="0"/>
              </a:rPr>
              <a:t>, </a:t>
            </a:r>
            <a:r>
              <a:rPr lang="en-GB" dirty="0">
                <a:latin typeface="Times New Roman" panose="02020603050405020304" pitchFamily="18" charset="0"/>
              </a:rPr>
              <a:t>is formed from the common aponeurosis of the internal oblique muscle and transverse abdominis muscle, although they </a:t>
            </a:r>
            <a:br>
              <a:rPr lang="en-GB" dirty="0">
                <a:latin typeface="Times New Roman" panose="02020603050405020304" pitchFamily="18" charset="0"/>
              </a:rPr>
            </a:br>
            <a:r>
              <a:rPr lang="en-GB" dirty="0">
                <a:latin typeface="Times New Roman" panose="02020603050405020304" pitchFamily="18" charset="0"/>
              </a:rPr>
              <a:t>can be separated.</a:t>
            </a:r>
          </a:p>
          <a:p>
            <a:endParaRPr lang="en-GB" dirty="0">
              <a:latin typeface="Times New Roman" panose="02020603050405020304" pitchFamily="18" charset="0"/>
            </a:endParaRPr>
          </a:p>
          <a:p>
            <a:r>
              <a:rPr lang="en-GB" dirty="0">
                <a:latin typeface="Times New Roman" panose="02020603050405020304" pitchFamily="18" charset="0"/>
              </a:rPr>
              <a:t>The </a:t>
            </a:r>
            <a:r>
              <a:rPr lang="en-GB" dirty="0" err="1">
                <a:latin typeface="Times New Roman" panose="02020603050405020304" pitchFamily="18" charset="0"/>
              </a:rPr>
              <a:t>fibers</a:t>
            </a:r>
            <a:r>
              <a:rPr lang="en-GB" dirty="0">
                <a:latin typeface="Times New Roman" panose="02020603050405020304" pitchFamily="18" charset="0"/>
              </a:rPr>
              <a:t> turn inferiorly from inguinal ligament and insert into the crest of the pubis at the pectineal line immediately deep to the superficial inguinal ring.</a:t>
            </a:r>
            <a:endParaRPr lang="en-GB" b="0" i="0" dirty="0">
              <a:effectLst/>
              <a:latin typeface="Times New Roman" panose="02020603050405020304" pitchFamily="18" charset="0"/>
            </a:endParaRPr>
          </a:p>
          <a:p>
            <a:r>
              <a:rPr lang="en-GB" b="0" i="0" dirty="0">
                <a:effectLst/>
                <a:latin typeface="Times New Roman" panose="02020603050405020304" pitchFamily="18" charset="0"/>
              </a:rPr>
              <a:t>It is a condensation of tissue that runs through the lateral edge of the lower rectus sheath. </a:t>
            </a:r>
          </a:p>
          <a:p>
            <a:endParaRPr lang="en-GB" dirty="0">
              <a:latin typeface="Times New Roman" panose="02020603050405020304" pitchFamily="18" charset="0"/>
            </a:endParaRPr>
          </a:p>
          <a:p>
            <a:r>
              <a:rPr lang="en-GB" b="0" i="0" dirty="0">
                <a:effectLst/>
                <a:latin typeface="Times New Roman" panose="02020603050405020304" pitchFamily="18" charset="0"/>
                <a:cs typeface="Times New Roman" panose="02020603050405020304" pitchFamily="18" charset="0"/>
              </a:rPr>
              <a:t>The conjoint tendon (</a:t>
            </a:r>
            <a:r>
              <a:rPr lang="en-GB" dirty="0">
                <a:latin typeface="Times New Roman" panose="02020603050405020304" pitchFamily="18" charset="0"/>
                <a:cs typeface="Times New Roman" panose="02020603050405020304" pitchFamily="18" charset="0"/>
              </a:rPr>
              <a:t>together with reflected inguinal ligament) </a:t>
            </a:r>
            <a:r>
              <a:rPr lang="en-GB" b="0" i="0" dirty="0">
                <a:effectLst/>
                <a:latin typeface="Times New Roman" panose="02020603050405020304" pitchFamily="18" charset="0"/>
                <a:cs typeface="Times New Roman" panose="02020603050405020304" pitchFamily="18" charset="0"/>
              </a:rPr>
              <a:t>has an essential role in protecting of weak area in the abdominal </a:t>
            </a:r>
            <a:r>
              <a:rPr lang="en-GB" dirty="0">
                <a:latin typeface="Times New Roman" panose="02020603050405020304" pitchFamily="18" charset="0"/>
                <a:cs typeface="Times New Roman" panose="02020603050405020304" pitchFamily="18" charset="0"/>
              </a:rPr>
              <a:t>wall</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(a medial side posterior </a:t>
            </a:r>
            <a:r>
              <a:rPr lang="en-GB" b="0" i="0" dirty="0">
                <a:effectLst/>
                <a:latin typeface="Times New Roman" panose="02020603050405020304" pitchFamily="18" charset="0"/>
                <a:cs typeface="Times New Roman" panose="02020603050405020304" pitchFamily="18" charset="0"/>
              </a:rPr>
              <a:t>wall of inguinal canal) in which a weakening of these </a:t>
            </a:r>
            <a:r>
              <a:rPr lang="en-GB" dirty="0">
                <a:latin typeface="Times New Roman" panose="02020603050405020304" pitchFamily="18" charset="0"/>
                <a:cs typeface="Times New Roman" panose="02020603050405020304" pitchFamily="18" charset="0"/>
              </a:rPr>
              <a:t>ligaments </a:t>
            </a:r>
            <a:r>
              <a:rPr lang="en-GB" b="0" i="0" dirty="0">
                <a:effectLst/>
                <a:latin typeface="Times New Roman" panose="02020603050405020304" pitchFamily="18" charset="0"/>
                <a:cs typeface="Times New Roman" panose="02020603050405020304" pitchFamily="18" charset="0"/>
              </a:rPr>
              <a:t>may lead to a direct inguinal hernia.</a:t>
            </a:r>
            <a:endParaRPr lang="en-GB" dirty="0">
              <a:latin typeface="Times New Roman" panose="02020603050405020304" pitchFamily="18" charset="0"/>
              <a:cs typeface="Times New Roman" panose="02020603050405020304" pitchFamily="18" charset="0"/>
            </a:endParaRPr>
          </a:p>
        </p:txBody>
      </p:sp>
      <p:pic>
        <p:nvPicPr>
          <p:cNvPr id="8" name="Picture 2">
            <a:extLst>
              <a:ext uri="{FF2B5EF4-FFF2-40B4-BE49-F238E27FC236}">
                <a16:creationId xmlns:a16="http://schemas.microsoft.com/office/drawing/2014/main" id="{0AEBD0FE-4F73-5C1C-4FA6-8C678552AB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r="38017" b="37549"/>
          <a:stretch>
            <a:fillRect/>
          </a:stretch>
        </p:blipFill>
        <p:spPr bwMode="auto">
          <a:xfrm>
            <a:off x="4526375" y="756838"/>
            <a:ext cx="4375219" cy="379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A0CC51B8-EE8C-29BC-C148-5026B4871BFF}"/>
              </a:ext>
            </a:extLst>
          </p:cNvPr>
          <p:cNvSpPr txBox="1"/>
          <p:nvPr/>
        </p:nvSpPr>
        <p:spPr>
          <a:xfrm>
            <a:off x="4491214" y="4557557"/>
            <a:ext cx="4652786" cy="2308324"/>
          </a:xfrm>
          <a:prstGeom prst="rect">
            <a:avLst/>
          </a:prstGeom>
          <a:noFill/>
        </p:spPr>
        <p:txBody>
          <a:bodyPr wrap="square">
            <a:spAutoFit/>
          </a:bodyPr>
          <a:lstStyle/>
          <a:p>
            <a:r>
              <a:rPr lang="en-GB" dirty="0">
                <a:solidFill>
                  <a:srgbClr val="FFFF00"/>
                </a:solidFill>
              </a:rPr>
              <a:t>The cremaster muscle</a:t>
            </a:r>
            <a:r>
              <a:rPr lang="en-GB" dirty="0"/>
              <a:t>, is formed by the lowermost fibres of the internal oblique muscle arising from the inguinal ligament The cremaster muscle reflexively draws the testis superiorly in the scrotum, particularly in response to cold. In a warm environment, such as a hot bath, the cremaster relaxes and the testis descends deeply in the scrotum. (Innervation: genitofemoral nerve)</a:t>
            </a:r>
          </a:p>
        </p:txBody>
      </p:sp>
    </p:spTree>
    <p:extLst>
      <p:ext uri="{BB962C8B-B14F-4D97-AF65-F5344CB8AC3E}">
        <p14:creationId xmlns:p14="http://schemas.microsoft.com/office/powerpoint/2010/main" val="15609670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2">
            <a:extLst>
              <a:ext uri="{28A0092B-C50C-407E-A947-70E740481C1C}">
                <a14:useLocalDpi xmlns:a14="http://schemas.microsoft.com/office/drawing/2010/main" val="0"/>
              </a:ext>
            </a:extLst>
          </a:blip>
          <a:srcRect l="29883" t="33749" r="27930" b="26875"/>
          <a:stretch>
            <a:fillRect/>
          </a:stretch>
        </p:blipFill>
        <p:spPr bwMode="auto">
          <a:xfrm>
            <a:off x="214313" y="785813"/>
            <a:ext cx="8743950" cy="510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61315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0" y="285750"/>
            <a:ext cx="6500813" cy="461963"/>
          </a:xfrm>
          <a:prstGeom prst="rect">
            <a:avLst/>
          </a:prstGeom>
        </p:spPr>
        <p:txBody>
          <a:bodyPr>
            <a:spAutoFit/>
          </a:bodyPr>
          <a:lstStyle/>
          <a:p>
            <a:pPr>
              <a:defRPr/>
            </a:pPr>
            <a:r>
              <a:rPr lang="sr-Latn-CS" sz="2400" b="1" dirty="0">
                <a:effectLst>
                  <a:outerShdw blurRad="38100" dist="38100" dir="2700000" algn="tl">
                    <a:srgbClr val="000000"/>
                  </a:outerShdw>
                </a:effectLst>
                <a:latin typeface="Comic Sans MS" pitchFamily="66" charset="0"/>
              </a:rPr>
              <a:t>M. TRANSVERSUS  ABDOMINIS</a:t>
            </a:r>
            <a:endParaRPr lang="sr-Latn-CS" sz="2400" dirty="0"/>
          </a:p>
        </p:txBody>
      </p:sp>
      <p:sp>
        <p:nvSpPr>
          <p:cNvPr id="7" name="Rectangle 3"/>
          <p:cNvSpPr txBox="1">
            <a:spLocks noChangeArrowheads="1"/>
          </p:cNvSpPr>
          <p:nvPr/>
        </p:nvSpPr>
        <p:spPr>
          <a:xfrm>
            <a:off x="256009" y="1985884"/>
            <a:ext cx="8715375" cy="4797152"/>
          </a:xfrm>
          <a:prstGeom prst="rect">
            <a:avLst/>
          </a:prstGeom>
        </p:spPr>
        <p:txBody>
          <a:bodyPr/>
          <a:lstStyle/>
          <a:p>
            <a:pPr marL="342900" indent="-342900" eaLnBrk="1" hangingPunct="1">
              <a:spcBef>
                <a:spcPct val="20000"/>
              </a:spcBef>
              <a:buClr>
                <a:schemeClr val="hlink"/>
              </a:buClr>
              <a:buSzPct val="70000"/>
              <a:defRPr/>
            </a:pPr>
            <a:r>
              <a:rPr lang="en-GB" sz="2000" b="1" i="1" dirty="0">
                <a:solidFill>
                  <a:srgbClr val="FFFF66"/>
                </a:solidFill>
                <a:effectLst>
                  <a:outerShdw blurRad="38100" dist="38100" dir="2700000" algn="tl">
                    <a:srgbClr val="000000"/>
                  </a:outerShdw>
                </a:effectLst>
              </a:rPr>
              <a:t>Origin (posterior attachments)</a:t>
            </a:r>
            <a:r>
              <a:rPr lang="sr-Latn-CS" sz="2000" b="1" i="1" dirty="0">
                <a:solidFill>
                  <a:srgbClr val="FFFF66"/>
                </a:solidFill>
                <a:effectLst>
                  <a:outerShdw blurRad="38100" dist="38100" dir="2700000" algn="tl">
                    <a:srgbClr val="000000"/>
                  </a:outerShdw>
                </a:effectLst>
              </a:rPr>
              <a:t>:</a:t>
            </a:r>
            <a:endParaRPr lang="sr-Latn-CS" sz="2000" b="1" i="1" u="sng" kern="0" dirty="0">
              <a:effectLst>
                <a:outerShdw blurRad="38100" dist="38100" dir="2700000" algn="tl">
                  <a:srgbClr val="000000"/>
                </a:outerShdw>
              </a:effectLst>
              <a:latin typeface="+mn-lt"/>
            </a:endParaRPr>
          </a:p>
          <a:p>
            <a:pPr>
              <a:lnSpc>
                <a:spcPct val="90000"/>
              </a:lnSpc>
              <a:defRPr/>
            </a:pPr>
            <a:r>
              <a:rPr lang="en-GB" b="1" i="1" dirty="0">
                <a:solidFill>
                  <a:srgbClr val="FFFF00"/>
                </a:solidFill>
                <a:effectLst>
                  <a:outerShdw blurRad="38100" dist="38100" dir="2700000" algn="tl">
                    <a:srgbClr val="000000"/>
                  </a:outerShdw>
                </a:effectLst>
              </a:rPr>
              <a:t>Upper part:</a:t>
            </a:r>
          </a:p>
          <a:p>
            <a:pPr>
              <a:lnSpc>
                <a:spcPct val="90000"/>
              </a:lnSpc>
              <a:defRPr/>
            </a:pPr>
            <a:r>
              <a:rPr lang="sr-Latn-CS" sz="2000" b="1" i="1" dirty="0" err="1">
                <a:effectLst>
                  <a:outerShdw blurRad="38100" dist="38100" dir="2700000" algn="tl">
                    <a:srgbClr val="000000"/>
                  </a:outerShdw>
                </a:effectLst>
              </a:rPr>
              <a:t>Costa</a:t>
            </a:r>
            <a:r>
              <a:rPr lang="sr-Latn-CS" sz="2000" b="1" i="1" dirty="0">
                <a:effectLst>
                  <a:outerShdw blurRad="38100" dist="38100" dir="2700000" algn="tl">
                    <a:srgbClr val="000000"/>
                  </a:outerShdw>
                </a:effectLst>
              </a:rPr>
              <a:t> VII-XII</a:t>
            </a:r>
            <a:r>
              <a:rPr lang="en-GB" sz="2000" b="1" i="1" dirty="0">
                <a:effectLst>
                  <a:outerShdw blurRad="38100" dist="38100" dir="2700000" algn="tl">
                    <a:srgbClr val="000000"/>
                  </a:outerShdw>
                </a:effectLst>
              </a:rPr>
              <a:t> and costal </a:t>
            </a:r>
            <a:r>
              <a:rPr lang="en-GB" sz="2000" b="1" i="1" dirty="0" err="1">
                <a:effectLst>
                  <a:outerShdw blurRad="38100" dist="38100" dir="2700000" algn="tl">
                    <a:srgbClr val="000000"/>
                  </a:outerShdw>
                </a:effectLst>
              </a:rPr>
              <a:t>cartiliges</a:t>
            </a:r>
            <a:br>
              <a:rPr lang="en-GB" sz="2000" b="1" i="1" dirty="0">
                <a:effectLst>
                  <a:outerShdw blurRad="38100" dist="38100" dir="2700000" algn="tl">
                    <a:srgbClr val="000000"/>
                  </a:outerShdw>
                </a:effectLst>
              </a:rPr>
            </a:br>
            <a:r>
              <a:rPr lang="sr-Latn-CS" sz="2000" b="1" i="1" dirty="0">
                <a:effectLst>
                  <a:outerShdw blurRad="38100" dist="38100" dir="2700000" algn="tl">
                    <a:srgbClr val="000000"/>
                  </a:outerShdw>
                </a:effectLst>
              </a:rPr>
              <a:t> </a:t>
            </a:r>
            <a:r>
              <a:rPr lang="sr-Latn-CS" sz="2000" i="1" dirty="0">
                <a:effectLst>
                  <a:outerShdw blurRad="38100" dist="38100" dir="2700000" algn="tl">
                    <a:srgbClr val="000000"/>
                  </a:outerShdw>
                </a:effectLst>
              </a:rPr>
              <a:t>(</a:t>
            </a:r>
            <a:r>
              <a:rPr lang="en-GB" sz="2000" i="1" dirty="0">
                <a:effectLst>
                  <a:outerShdw blurRad="38100" dist="38100" dir="2700000" algn="tl">
                    <a:srgbClr val="000000"/>
                  </a:outerShdw>
                </a:effectLst>
              </a:rPr>
              <a:t>inner surface</a:t>
            </a:r>
            <a:r>
              <a:rPr lang="sr-Latn-CS" sz="2000" i="1" dirty="0">
                <a:effectLst>
                  <a:outerShdw blurRad="38100" dist="38100" dir="2700000" algn="tl">
                    <a:srgbClr val="000000"/>
                  </a:outerShdw>
                </a:effectLst>
              </a:rPr>
              <a:t>) </a:t>
            </a:r>
            <a:br>
              <a:rPr lang="sr-Cyrl-CS" sz="2000" i="1" dirty="0">
                <a:effectLst>
                  <a:outerShdw blurRad="38100" dist="38100" dir="2700000" algn="tl">
                    <a:srgbClr val="000000"/>
                  </a:outerShdw>
                </a:effectLst>
              </a:rPr>
            </a:br>
            <a:r>
              <a:rPr lang="en-GB" sz="2000" b="1" i="1" dirty="0">
                <a:solidFill>
                  <a:srgbClr val="FFFF00"/>
                </a:solidFill>
                <a:effectLst>
                  <a:outerShdw blurRad="38100" dist="38100" dir="2700000" algn="tl">
                    <a:srgbClr val="000000"/>
                  </a:outerShdw>
                </a:effectLst>
              </a:rPr>
              <a:t>Middle part:</a:t>
            </a:r>
            <a:endParaRPr lang="en-GB" sz="2000" i="1" dirty="0">
              <a:effectLst>
                <a:outerShdw blurRad="38100" dist="38100" dir="2700000" algn="tl">
                  <a:srgbClr val="000000"/>
                </a:outerShdw>
              </a:effectLst>
            </a:endParaRPr>
          </a:p>
          <a:p>
            <a:pPr>
              <a:lnSpc>
                <a:spcPct val="90000"/>
              </a:lnSpc>
              <a:defRPr/>
            </a:pPr>
            <a:r>
              <a:rPr lang="sr-Latn-CS" sz="2000" b="1" i="1" dirty="0" err="1">
                <a:effectLst>
                  <a:outerShdw blurRad="38100" dist="38100" dir="2700000" algn="tl">
                    <a:srgbClr val="000000"/>
                  </a:outerShdw>
                </a:effectLst>
              </a:rPr>
              <a:t>Fascia</a:t>
            </a:r>
            <a:r>
              <a:rPr lang="sr-Latn-CS" sz="2000" b="1" i="1" dirty="0">
                <a:effectLst>
                  <a:outerShdw blurRad="38100" dist="38100" dir="2700000" algn="tl">
                    <a:srgbClr val="000000"/>
                  </a:outerShdw>
                </a:effectLst>
              </a:rPr>
              <a:t> thoracolumbalis</a:t>
            </a:r>
            <a:endParaRPr lang="sr-Latn-CS" sz="2000" i="1" dirty="0">
              <a:effectLst>
                <a:outerShdw blurRad="38100" dist="38100" dir="2700000" algn="tl">
                  <a:srgbClr val="000000"/>
                </a:outerShdw>
              </a:effectLst>
            </a:endParaRPr>
          </a:p>
          <a:p>
            <a:pPr>
              <a:lnSpc>
                <a:spcPct val="90000"/>
              </a:lnSpc>
              <a:defRPr/>
            </a:pPr>
            <a:r>
              <a:rPr lang="en-GB" sz="2000" b="1" i="1" dirty="0">
                <a:solidFill>
                  <a:srgbClr val="FFFF66"/>
                </a:solidFill>
                <a:effectLst>
                  <a:outerShdw blurRad="38100" dist="38100" dir="2700000" algn="tl">
                    <a:srgbClr val="000000"/>
                  </a:outerShdw>
                </a:effectLst>
              </a:rPr>
              <a:t>Lower part</a:t>
            </a:r>
            <a:r>
              <a:rPr lang="sr-Latn-CS" sz="2000" b="1" i="1" dirty="0">
                <a:solidFill>
                  <a:srgbClr val="FFFF66"/>
                </a:solidFill>
                <a:effectLst>
                  <a:outerShdw blurRad="38100" dist="38100" dir="2700000" algn="tl">
                    <a:srgbClr val="000000"/>
                  </a:outerShdw>
                </a:effectLst>
              </a:rPr>
              <a:t>:</a:t>
            </a:r>
            <a:endParaRPr lang="sr-Latn-CS" sz="2000" b="1" i="1" dirty="0">
              <a:effectLst>
                <a:outerShdw blurRad="38100" dist="38100" dir="2700000" algn="tl">
                  <a:srgbClr val="000000"/>
                </a:outerShdw>
              </a:effectLst>
            </a:endParaRPr>
          </a:p>
          <a:p>
            <a:pPr>
              <a:lnSpc>
                <a:spcPct val="90000"/>
              </a:lnSpc>
              <a:defRPr/>
            </a:pPr>
            <a:r>
              <a:rPr lang="sr-Latn-CS" sz="2000" b="1" i="1" dirty="0" err="1">
                <a:effectLst>
                  <a:outerShdw blurRad="38100" dist="38100" dir="2700000" algn="tl">
                    <a:srgbClr val="000000"/>
                  </a:outerShdw>
                </a:effectLst>
              </a:rPr>
              <a:t>Crista</a:t>
            </a:r>
            <a:r>
              <a:rPr lang="sr-Latn-CS" sz="2000" b="1" i="1" dirty="0">
                <a:effectLst>
                  <a:outerShdw blurRad="38100" dist="38100" dir="2700000" algn="tl">
                    <a:srgbClr val="000000"/>
                  </a:outerShdw>
                </a:effectLst>
              </a:rPr>
              <a:t> </a:t>
            </a:r>
            <a:r>
              <a:rPr lang="sr-Latn-CS" sz="2000" b="1" i="1" dirty="0" err="1">
                <a:effectLst>
                  <a:outerShdw blurRad="38100" dist="38100" dir="2700000" algn="tl">
                    <a:srgbClr val="000000"/>
                  </a:outerShdw>
                </a:effectLst>
              </a:rPr>
              <a:t>iliaca</a:t>
            </a:r>
            <a:r>
              <a:rPr lang="en-GB" sz="2000" b="1" i="1" dirty="0">
                <a:effectLst>
                  <a:outerShdw blurRad="38100" dist="38100" dir="2700000" algn="tl">
                    <a:srgbClr val="000000"/>
                  </a:outerShdw>
                </a:effectLst>
              </a:rPr>
              <a:t> (iliac crest)</a:t>
            </a:r>
            <a:endParaRPr lang="sr-Latn-CS" sz="2000" b="1" i="1" dirty="0">
              <a:effectLst>
                <a:outerShdw blurRad="38100" dist="38100" dir="2700000" algn="tl">
                  <a:srgbClr val="000000"/>
                </a:outerShdw>
              </a:effectLst>
            </a:endParaRPr>
          </a:p>
          <a:p>
            <a:pPr>
              <a:lnSpc>
                <a:spcPct val="90000"/>
              </a:lnSpc>
              <a:defRPr/>
            </a:pPr>
            <a:r>
              <a:rPr lang="sr-Latn-CS" sz="2000" b="1" i="1" dirty="0">
                <a:effectLst>
                  <a:outerShdw blurRad="38100" dist="38100" dir="2700000" algn="tl">
                    <a:srgbClr val="000000"/>
                  </a:outerShdw>
                </a:effectLst>
              </a:rPr>
              <a:t>Lig. </a:t>
            </a:r>
            <a:r>
              <a:rPr lang="sr-Latn-CS" sz="2000" b="1" i="1" dirty="0" err="1">
                <a:effectLst>
                  <a:outerShdw blurRad="38100" dist="38100" dir="2700000" algn="tl">
                    <a:srgbClr val="000000"/>
                  </a:outerShdw>
                </a:effectLst>
              </a:rPr>
              <a:t>inguinale</a:t>
            </a:r>
            <a:r>
              <a:rPr lang="sr-Latn-CS" sz="2000" b="1" i="1" dirty="0">
                <a:effectLst>
                  <a:outerShdw blurRad="38100" dist="38100" dir="2700000" algn="tl">
                    <a:srgbClr val="000000"/>
                  </a:outerShdw>
                </a:effectLst>
              </a:rPr>
              <a:t> </a:t>
            </a:r>
            <a:r>
              <a:rPr lang="sr-Latn-CS" sz="2000" i="1" dirty="0">
                <a:effectLst>
                  <a:outerShdw blurRad="38100" dist="38100" dir="2700000" algn="tl">
                    <a:srgbClr val="000000"/>
                  </a:outerShdw>
                </a:effectLst>
              </a:rPr>
              <a:t>(</a:t>
            </a:r>
            <a:r>
              <a:rPr lang="en-GB" sz="2000" i="1" dirty="0">
                <a:effectLst>
                  <a:outerShdw blurRad="38100" dist="38100" dir="2700000" algn="tl">
                    <a:srgbClr val="000000"/>
                  </a:outerShdw>
                </a:effectLst>
              </a:rPr>
              <a:t>lateral</a:t>
            </a:r>
            <a:r>
              <a:rPr lang="sr-Latn-CS" sz="2000" i="1" dirty="0">
                <a:effectLst>
                  <a:outerShdw blurRad="38100" dist="38100" dir="2700000" algn="tl">
                    <a:srgbClr val="000000"/>
                  </a:outerShdw>
                </a:effectLst>
              </a:rPr>
              <a:t> </a:t>
            </a:r>
            <a:r>
              <a:rPr lang="en-GB" sz="2000" i="1" dirty="0">
                <a:effectLst>
                  <a:outerShdw blurRad="38100" dist="38100" dir="2700000" algn="tl">
                    <a:srgbClr val="000000"/>
                  </a:outerShdw>
                </a:effectLst>
              </a:rPr>
              <a:t>1/3 – 1/2</a:t>
            </a:r>
            <a:r>
              <a:rPr lang="sr-Latn-CS" sz="2000" i="1" dirty="0">
                <a:effectLst>
                  <a:outerShdw blurRad="38100" dist="38100" dir="2700000" algn="tl">
                    <a:srgbClr val="000000"/>
                  </a:outerShdw>
                </a:effectLst>
              </a:rPr>
              <a:t>)</a:t>
            </a:r>
          </a:p>
          <a:p>
            <a:pPr>
              <a:lnSpc>
                <a:spcPct val="90000"/>
              </a:lnSpc>
              <a:defRPr/>
            </a:pPr>
            <a:endParaRPr lang="sr-Latn-CS" sz="2000" b="1" i="1" dirty="0">
              <a:effectLst>
                <a:outerShdw blurRad="38100" dist="38100" dir="2700000" algn="tl">
                  <a:srgbClr val="000000"/>
                </a:outerShdw>
              </a:effectLst>
            </a:endParaRPr>
          </a:p>
          <a:p>
            <a:pPr>
              <a:lnSpc>
                <a:spcPct val="90000"/>
              </a:lnSpc>
              <a:defRPr/>
            </a:pPr>
            <a:r>
              <a:rPr lang="en-GB" sz="2000" b="1" i="1" dirty="0">
                <a:solidFill>
                  <a:srgbClr val="FFFF66"/>
                </a:solidFill>
                <a:effectLst>
                  <a:outerShdw blurRad="38100" dist="38100" dir="2700000" algn="tl">
                    <a:srgbClr val="000000"/>
                  </a:outerShdw>
                </a:effectLst>
              </a:rPr>
              <a:t>Insertion (anterior attachments)</a:t>
            </a:r>
            <a:r>
              <a:rPr lang="sr-Latn-CS" sz="2000" b="1" i="1" dirty="0">
                <a:solidFill>
                  <a:srgbClr val="FFFF66"/>
                </a:solidFill>
                <a:effectLst>
                  <a:outerShdw blurRad="38100" dist="38100" dir="2700000" algn="tl">
                    <a:srgbClr val="000000"/>
                  </a:outerShdw>
                </a:effectLst>
              </a:rPr>
              <a:t>:</a:t>
            </a:r>
            <a:endParaRPr lang="sr-Latn-CS" sz="2000" b="1" i="1" dirty="0">
              <a:effectLst>
                <a:outerShdw blurRad="38100" dist="38100" dir="2700000" algn="tl">
                  <a:srgbClr val="000000"/>
                </a:outerShdw>
              </a:effectLst>
            </a:endParaRPr>
          </a:p>
          <a:p>
            <a:pPr>
              <a:lnSpc>
                <a:spcPct val="90000"/>
              </a:lnSpc>
              <a:defRPr/>
            </a:pPr>
            <a:r>
              <a:rPr lang="sr-Latn-CS" sz="2000" b="1" i="1" dirty="0">
                <a:effectLst>
                  <a:outerShdw blurRad="38100" dist="38100" dir="2700000" algn="tl">
                    <a:srgbClr val="000000"/>
                  </a:outerShdw>
                </a:effectLst>
              </a:rPr>
              <a:t>Linea alba</a:t>
            </a:r>
          </a:p>
          <a:p>
            <a:pPr>
              <a:lnSpc>
                <a:spcPct val="90000"/>
              </a:lnSpc>
              <a:defRPr/>
            </a:pPr>
            <a:r>
              <a:rPr lang="sr-Latn-CS" sz="2000" b="1" i="1" dirty="0">
                <a:effectLst>
                  <a:outerShdw blurRad="38100" dist="38100" dir="2700000" algn="tl">
                    <a:srgbClr val="000000"/>
                  </a:outerShdw>
                </a:effectLst>
              </a:rPr>
              <a:t>Pecten ossis pubis et</a:t>
            </a:r>
            <a:r>
              <a:rPr lang="en-GB" sz="2000" b="1" i="1" dirty="0">
                <a:effectLst>
                  <a:outerShdw blurRad="38100" dist="38100" dir="2700000" algn="tl">
                    <a:srgbClr val="000000"/>
                  </a:outerShdw>
                </a:effectLst>
              </a:rPr>
              <a:t> </a:t>
            </a:r>
            <a:r>
              <a:rPr lang="sr-Latn-CS" sz="2000" b="1" i="1" dirty="0" err="1">
                <a:effectLst>
                  <a:outerShdw blurRad="38100" dist="38100" dir="2700000" algn="tl">
                    <a:srgbClr val="000000"/>
                  </a:outerShdw>
                </a:effectLst>
              </a:rPr>
              <a:t>crista</a:t>
            </a:r>
            <a:r>
              <a:rPr lang="sr-Latn-CS" sz="2000" b="1" i="1" dirty="0">
                <a:effectLst>
                  <a:outerShdw blurRad="38100" dist="38100" dir="2700000" algn="tl">
                    <a:srgbClr val="000000"/>
                  </a:outerShdw>
                </a:effectLst>
              </a:rPr>
              <a:t> pubica</a:t>
            </a:r>
          </a:p>
          <a:p>
            <a:pPr>
              <a:defRPr/>
            </a:pPr>
            <a:endParaRPr lang="sr-Latn-CS" sz="2000" i="1" dirty="0">
              <a:effectLst>
                <a:outerShdw blurRad="38100" dist="38100" dir="2700000" algn="tl">
                  <a:srgbClr val="000000"/>
                </a:outerShdw>
              </a:effectLst>
            </a:endParaRPr>
          </a:p>
          <a:p>
            <a:pPr>
              <a:defRPr/>
            </a:pPr>
            <a:endParaRPr lang="sr-Latn-CS" sz="2000" b="1" i="1" dirty="0">
              <a:effectLst>
                <a:outerShdw blurRad="38100" dist="38100" dir="2700000" algn="tl">
                  <a:srgbClr val="000000"/>
                </a:outerShdw>
              </a:effectLst>
            </a:endParaRPr>
          </a:p>
          <a:p>
            <a:pPr>
              <a:defRPr/>
            </a:pPr>
            <a:endParaRPr lang="sr-Latn-CS" sz="2400" b="1" i="1" kern="0" dirty="0">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sr-Latn-CS" sz="2000" i="1" kern="0" dirty="0">
              <a:solidFill>
                <a:srgbClr val="990033"/>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sr-Latn-CS" sz="2000" i="1" kern="0" dirty="0">
              <a:solidFill>
                <a:srgbClr val="990033"/>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sr-Latn-CS" sz="2400" b="1" i="1" kern="0" dirty="0">
              <a:solidFill>
                <a:srgbClr val="990033"/>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en-US" sz="2400" b="1" i="1" kern="0" dirty="0">
              <a:solidFill>
                <a:srgbClr val="990033"/>
              </a:solidFill>
              <a:effectLst>
                <a:outerShdw blurRad="38100" dist="38100" dir="2700000" algn="tl">
                  <a:srgbClr val="000000"/>
                </a:outerShdw>
              </a:effectLst>
              <a:latin typeface="+mn-lt"/>
            </a:endParaRPr>
          </a:p>
        </p:txBody>
      </p:sp>
      <p:sp>
        <p:nvSpPr>
          <p:cNvPr id="9" name="Rectangle 8"/>
          <p:cNvSpPr/>
          <p:nvPr/>
        </p:nvSpPr>
        <p:spPr>
          <a:xfrm>
            <a:off x="-20707" y="5733838"/>
            <a:ext cx="9144000" cy="1049198"/>
          </a:xfrm>
          <a:prstGeom prst="rect">
            <a:avLst/>
          </a:prstGeom>
        </p:spPr>
        <p:txBody>
          <a:bodyPr>
            <a:spAutoFit/>
          </a:bodyPr>
          <a:lstStyle/>
          <a:p>
            <a:pPr marL="342900" indent="-342900" eaLnBrk="1" hangingPunct="1">
              <a:spcBef>
                <a:spcPct val="20000"/>
              </a:spcBef>
              <a:buClr>
                <a:schemeClr val="hlink"/>
              </a:buClr>
              <a:buSzPct val="70000"/>
              <a:defRPr/>
            </a:pPr>
            <a:r>
              <a:rPr lang="en-GB" sz="2000" b="1" i="1" u="sng" kern="0" dirty="0" err="1">
                <a:solidFill>
                  <a:srgbClr val="FFFF00"/>
                </a:solidFill>
                <a:effectLst>
                  <a:outerShdw blurRad="38100" dist="38100" dir="2700000" algn="tl">
                    <a:srgbClr val="000000"/>
                  </a:outerShdw>
                </a:effectLst>
              </a:rPr>
              <a:t>Inervation</a:t>
            </a:r>
            <a:r>
              <a:rPr lang="sr-Latn-CS" sz="2000" b="1" i="1" u="sng" kern="0" dirty="0">
                <a:effectLst>
                  <a:outerShdw blurRad="38100" dist="38100" dir="2700000" algn="tl">
                    <a:srgbClr val="000000"/>
                  </a:outerShdw>
                </a:effectLst>
              </a:rPr>
              <a:t>:</a:t>
            </a:r>
            <a:r>
              <a:rPr lang="sr-Latn-CS" sz="2000" b="1" i="1" kern="0" dirty="0">
                <a:effectLst>
                  <a:outerShdw blurRad="38100" dist="38100" dir="2700000" algn="tl">
                    <a:srgbClr val="000000"/>
                  </a:outerShdw>
                </a:effectLst>
              </a:rPr>
              <a:t> </a:t>
            </a:r>
            <a:endParaRPr lang="en-GB" sz="2000" b="1" i="1" kern="0" dirty="0">
              <a:effectLst>
                <a:outerShdw blurRad="38100" dist="38100" dir="2700000" algn="tl">
                  <a:srgbClr val="000000"/>
                </a:outerShdw>
              </a:effectLst>
            </a:endParaRPr>
          </a:p>
          <a:p>
            <a:pPr marL="342900" indent="-342900" eaLnBrk="1" hangingPunct="1">
              <a:spcBef>
                <a:spcPct val="20000"/>
              </a:spcBef>
              <a:buClr>
                <a:schemeClr val="hlink"/>
              </a:buClr>
              <a:buSzPct val="70000"/>
              <a:defRPr/>
            </a:pPr>
            <a:r>
              <a:rPr lang="sr-Latn-CS" sz="2000" b="1" i="1" kern="0" dirty="0" err="1">
                <a:effectLst>
                  <a:outerShdw blurRad="38100" dist="38100" dir="2700000" algn="tl">
                    <a:srgbClr val="000000"/>
                  </a:outerShdw>
                </a:effectLst>
              </a:rPr>
              <a:t>nn</a:t>
            </a:r>
            <a:r>
              <a:rPr lang="sr-Latn-CS" sz="2000" b="1" i="1" kern="0" dirty="0">
                <a:effectLst>
                  <a:outerShdw blurRad="38100" dist="38100" dir="2700000" algn="tl">
                    <a:srgbClr val="000000"/>
                  </a:outerShdw>
                </a:effectLst>
              </a:rPr>
              <a:t>. </a:t>
            </a:r>
            <a:r>
              <a:rPr lang="sr-Latn-CS" sz="2000" b="1" i="1" kern="0" dirty="0" err="1">
                <a:effectLst>
                  <a:outerShdw blurRad="38100" dist="38100" dir="2700000" algn="tl">
                    <a:srgbClr val="000000"/>
                  </a:outerShdw>
                </a:effectLst>
              </a:rPr>
              <a:t>intercostales</a:t>
            </a:r>
            <a:r>
              <a:rPr lang="sr-Latn-CS" sz="2000" b="1" i="1" kern="0" dirty="0">
                <a:effectLst>
                  <a:outerShdw blurRad="38100" dist="38100" dir="2700000" algn="tl">
                    <a:srgbClr val="000000"/>
                  </a:outerShdw>
                </a:effectLst>
              </a:rPr>
              <a:t> VI – XI</a:t>
            </a:r>
            <a:r>
              <a:rPr lang="en-GB" sz="2000" b="1" i="1" kern="0" dirty="0">
                <a:effectLst>
                  <a:outerShdw blurRad="38100" dist="38100" dir="2700000" algn="tl">
                    <a:srgbClr val="000000"/>
                  </a:outerShdw>
                </a:effectLst>
              </a:rPr>
              <a:t>, n. </a:t>
            </a:r>
            <a:r>
              <a:rPr lang="en-GB" sz="2000" b="1" i="1" kern="0" dirty="0" err="1">
                <a:effectLst>
                  <a:outerShdw blurRad="38100" dist="38100" dir="2700000" algn="tl">
                    <a:srgbClr val="000000"/>
                  </a:outerShdw>
                </a:effectLst>
              </a:rPr>
              <a:t>subcostalis</a:t>
            </a:r>
            <a:endParaRPr lang="sr-Latn-CS" sz="2000" b="1" i="1" kern="0" dirty="0">
              <a:effectLst>
                <a:outerShdw blurRad="38100" dist="38100" dir="2700000" algn="tl">
                  <a:srgbClr val="000000"/>
                </a:outerShdw>
              </a:effectLst>
            </a:endParaRPr>
          </a:p>
          <a:p>
            <a:pPr>
              <a:lnSpc>
                <a:spcPct val="90000"/>
              </a:lnSpc>
              <a:defRPr/>
            </a:pPr>
            <a:r>
              <a:rPr lang="sr-Latn-CS" sz="2000" b="1" i="1" kern="0" dirty="0">
                <a:effectLst>
                  <a:outerShdw blurRad="38100" dist="38100" dir="2700000" algn="tl">
                    <a:srgbClr val="000000"/>
                  </a:outerShdw>
                </a:effectLst>
              </a:rPr>
              <a:t>n. </a:t>
            </a:r>
            <a:r>
              <a:rPr lang="sr-Latn-CS" sz="2000" b="1" i="1" kern="0" dirty="0" err="1">
                <a:effectLst>
                  <a:outerShdw blurRad="38100" dist="38100" dir="2700000" algn="tl">
                    <a:srgbClr val="000000"/>
                  </a:outerShdw>
                </a:effectLst>
              </a:rPr>
              <a:t>lumbalis</a:t>
            </a:r>
            <a:r>
              <a:rPr lang="sr-Latn-CS" sz="2000" b="1" i="1" kern="0" dirty="0">
                <a:effectLst>
                  <a:outerShdw blurRad="38100" dist="38100" dir="2700000" algn="tl">
                    <a:srgbClr val="000000"/>
                  </a:outerShdw>
                </a:effectLst>
              </a:rPr>
              <a:t> I (</a:t>
            </a:r>
            <a:r>
              <a:rPr lang="sr-Latn-CS" sz="2000" b="1" i="1" dirty="0">
                <a:effectLst>
                  <a:outerShdw blurRad="38100" dist="38100" dir="2700000" algn="tl">
                    <a:srgbClr val="000000"/>
                  </a:outerShdw>
                </a:effectLst>
              </a:rPr>
              <a:t>n. </a:t>
            </a:r>
            <a:r>
              <a:rPr lang="sr-Latn-CS" sz="2000" b="1" i="1" dirty="0" err="1">
                <a:effectLst>
                  <a:outerShdw blurRad="38100" dist="38100" dir="2700000" algn="tl">
                    <a:srgbClr val="000000"/>
                  </a:outerShdw>
                </a:effectLst>
              </a:rPr>
              <a:t>iliohypogastricus</a:t>
            </a:r>
            <a:r>
              <a:rPr lang="sr-Latn-CS" sz="2000" b="1" i="1" dirty="0">
                <a:effectLst>
                  <a:outerShdw blurRad="38100" dist="38100" dir="2700000" algn="tl">
                    <a:srgbClr val="000000"/>
                  </a:outerShdw>
                </a:effectLst>
              </a:rPr>
              <a:t>  n. </a:t>
            </a:r>
            <a:r>
              <a:rPr lang="sr-Latn-CS" sz="2000" b="1" i="1" dirty="0" err="1">
                <a:effectLst>
                  <a:outerShdw blurRad="38100" dist="38100" dir="2700000" algn="tl">
                    <a:srgbClr val="000000"/>
                  </a:outerShdw>
                </a:effectLst>
              </a:rPr>
              <a:t>ilioinguinalis</a:t>
            </a:r>
            <a:r>
              <a:rPr lang="sr-Latn-CS" sz="2000" b="1" i="1" dirty="0">
                <a:effectLst>
                  <a:outerShdw blurRad="38100" dist="38100" dir="2700000" algn="tl">
                    <a:srgbClr val="000000"/>
                  </a:outerShdw>
                </a:effectLst>
              </a:rPr>
              <a:t>)</a:t>
            </a:r>
            <a:endParaRPr lang="sr-Latn-CS" sz="2000" i="1" dirty="0">
              <a:effectLst>
                <a:outerShdw blurRad="38100" dist="38100" dir="2700000" algn="tl">
                  <a:srgbClr val="000000"/>
                </a:outerShdw>
              </a:effectLst>
            </a:endParaRPr>
          </a:p>
        </p:txBody>
      </p:sp>
      <p:pic>
        <p:nvPicPr>
          <p:cNvPr id="18437" name="Picture 6"/>
          <p:cNvPicPr>
            <a:picLocks noChangeAspect="1" noChangeArrowheads="1"/>
          </p:cNvPicPr>
          <p:nvPr/>
        </p:nvPicPr>
        <p:blipFill>
          <a:blip r:embed="rId2">
            <a:extLst>
              <a:ext uri="{28A0092B-C50C-407E-A947-70E740481C1C}">
                <a14:useLocalDpi xmlns:a14="http://schemas.microsoft.com/office/drawing/2010/main" val="0"/>
              </a:ext>
            </a:extLst>
          </a:blip>
          <a:srcRect l="28711" t="11250" r="27344" b="4375"/>
          <a:stretch>
            <a:fillRect/>
          </a:stretch>
        </p:blipFill>
        <p:spPr bwMode="auto">
          <a:xfrm>
            <a:off x="4860032" y="1374339"/>
            <a:ext cx="3855343" cy="462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E8D50F16-4123-2DF4-5DD7-DF6F95540D7D}"/>
              </a:ext>
            </a:extLst>
          </p:cNvPr>
          <p:cNvPicPr>
            <a:picLocks noChangeAspect="1"/>
          </p:cNvPicPr>
          <p:nvPr/>
        </p:nvPicPr>
        <p:blipFill rotWithShape="1">
          <a:blip r:embed="rId3"/>
          <a:srcRect t="1342" b="85594"/>
          <a:stretch/>
        </p:blipFill>
        <p:spPr>
          <a:xfrm>
            <a:off x="126481" y="747713"/>
            <a:ext cx="8826390" cy="441325"/>
          </a:xfrm>
          <a:prstGeom prst="rect">
            <a:avLst/>
          </a:prstGeom>
        </p:spPr>
      </p:pic>
      <p:pic>
        <p:nvPicPr>
          <p:cNvPr id="3" name="Picture 2">
            <a:extLst>
              <a:ext uri="{FF2B5EF4-FFF2-40B4-BE49-F238E27FC236}">
                <a16:creationId xmlns:a16="http://schemas.microsoft.com/office/drawing/2014/main" id="{397E403C-FB5B-8CB8-4C20-0AC19D27DE51}"/>
              </a:ext>
            </a:extLst>
          </p:cNvPr>
          <p:cNvPicPr>
            <a:picLocks noChangeAspect="1"/>
          </p:cNvPicPr>
          <p:nvPr/>
        </p:nvPicPr>
        <p:blipFill rotWithShape="1">
          <a:blip r:embed="rId3"/>
          <a:srcRect t="49639" b="23560"/>
          <a:stretch/>
        </p:blipFill>
        <p:spPr>
          <a:xfrm>
            <a:off x="138098" y="1052736"/>
            <a:ext cx="8826390" cy="905381"/>
          </a:xfrm>
          <a:prstGeom prst="rect">
            <a:avLst/>
          </a:prstGeom>
        </p:spPr>
      </p:pic>
      <p:pic>
        <p:nvPicPr>
          <p:cNvPr id="4" name="Picture 3">
            <a:extLst>
              <a:ext uri="{FF2B5EF4-FFF2-40B4-BE49-F238E27FC236}">
                <a16:creationId xmlns:a16="http://schemas.microsoft.com/office/drawing/2014/main" id="{ADE5BAD3-2970-BB4C-577A-528A149829C1}"/>
              </a:ext>
            </a:extLst>
          </p:cNvPr>
          <p:cNvPicPr>
            <a:picLocks noChangeAspect="1"/>
          </p:cNvPicPr>
          <p:nvPr/>
        </p:nvPicPr>
        <p:blipFill rotWithShape="1">
          <a:blip r:embed="rId3"/>
          <a:srcRect l="55430" t="42700" r="24990" b="35984"/>
          <a:stretch/>
        </p:blipFill>
        <p:spPr>
          <a:xfrm>
            <a:off x="5059511" y="1052736"/>
            <a:ext cx="1728192" cy="720080"/>
          </a:xfrm>
          <a:prstGeom prst="rect">
            <a:avLst/>
          </a:prstGeom>
        </p:spPr>
      </p:pic>
      <p:sp>
        <p:nvSpPr>
          <p:cNvPr id="6" name="TextBox 5">
            <a:extLst>
              <a:ext uri="{FF2B5EF4-FFF2-40B4-BE49-F238E27FC236}">
                <a16:creationId xmlns:a16="http://schemas.microsoft.com/office/drawing/2014/main" id="{D2F8579C-3600-CD45-4F84-B15E44D25661}"/>
              </a:ext>
            </a:extLst>
          </p:cNvPr>
          <p:cNvSpPr txBox="1"/>
          <p:nvPr/>
        </p:nvSpPr>
        <p:spPr>
          <a:xfrm>
            <a:off x="5772944" y="5972884"/>
            <a:ext cx="3350349" cy="923330"/>
          </a:xfrm>
          <a:prstGeom prst="rect">
            <a:avLst/>
          </a:prstGeom>
          <a:noFill/>
          <a:ln>
            <a:solidFill>
              <a:srgbClr val="FFC000"/>
            </a:solidFill>
          </a:ln>
        </p:spPr>
        <p:txBody>
          <a:bodyPr wrap="square">
            <a:spAutoFit/>
          </a:bodyPr>
          <a:lstStyle/>
          <a:p>
            <a:pPr marL="87313" indent="-87313" eaLnBrk="1" hangingPunct="1">
              <a:spcBef>
                <a:spcPct val="20000"/>
              </a:spcBef>
              <a:buClr>
                <a:schemeClr val="hlink"/>
              </a:buClr>
              <a:buSzPct val="70000"/>
              <a:defRPr/>
            </a:pPr>
            <a:r>
              <a:rPr lang="en-GB" sz="1800" kern="0" dirty="0">
                <a:effectLst>
                  <a:outerShdw blurRad="38100" dist="38100" dir="2700000" algn="tl">
                    <a:srgbClr val="000000"/>
                  </a:outerShdw>
                </a:effectLst>
                <a:latin typeface="+mn-lt"/>
              </a:rPr>
              <a:t>- forms </a:t>
            </a:r>
            <a:r>
              <a:rPr lang="en-GB" sz="1800" kern="0" dirty="0">
                <a:solidFill>
                  <a:srgbClr val="FFC000"/>
                </a:solidFill>
                <a:effectLst>
                  <a:outerShdw blurRad="38100" dist="38100" dir="2700000" algn="tl">
                    <a:srgbClr val="000000"/>
                  </a:outerShdw>
                </a:effectLst>
                <a:latin typeface="+mn-lt"/>
              </a:rPr>
              <a:t>conjoint tendon </a:t>
            </a:r>
            <a:r>
              <a:rPr lang="en-GB" sz="1800" kern="0" dirty="0">
                <a:effectLst>
                  <a:outerShdw blurRad="38100" dist="38100" dir="2700000" algn="tl">
                    <a:srgbClr val="000000"/>
                  </a:outerShdw>
                </a:effectLst>
                <a:latin typeface="+mn-lt"/>
              </a:rPr>
              <a:t>with aponeurotic </a:t>
            </a:r>
            <a:r>
              <a:rPr lang="en-GB" sz="1800" kern="0" dirty="0" err="1">
                <a:effectLst>
                  <a:outerShdw blurRad="38100" dist="38100" dir="2700000" algn="tl">
                    <a:srgbClr val="000000"/>
                  </a:outerShdw>
                </a:effectLst>
                <a:latin typeface="+mn-lt"/>
              </a:rPr>
              <a:t>fibers</a:t>
            </a:r>
            <a:r>
              <a:rPr lang="en-GB" sz="1800" kern="0" dirty="0">
                <a:effectLst>
                  <a:outerShdw blurRad="38100" dist="38100" dir="2700000" algn="tl">
                    <a:srgbClr val="000000"/>
                  </a:outerShdw>
                </a:effectLst>
                <a:latin typeface="+mn-lt"/>
              </a:rPr>
              <a:t> of </a:t>
            </a:r>
            <a:r>
              <a:rPr lang="en-GB" sz="1800" kern="0" dirty="0" err="1">
                <a:effectLst>
                  <a:outerShdw blurRad="38100" dist="38100" dir="2700000" algn="tl">
                    <a:srgbClr val="000000"/>
                  </a:outerShdw>
                </a:effectLst>
                <a:latin typeface="+mn-lt"/>
              </a:rPr>
              <a:t>musculs</a:t>
            </a:r>
            <a:r>
              <a:rPr lang="en-GB" sz="1800" kern="0" dirty="0">
                <a:effectLst>
                  <a:outerShdw blurRad="38100" dist="38100" dir="2700000" algn="tl">
                    <a:srgbClr val="000000"/>
                  </a:outerShdw>
                </a:effectLst>
                <a:latin typeface="+mn-lt"/>
              </a:rPr>
              <a:t> </a:t>
            </a:r>
            <a:r>
              <a:rPr lang="en-GB" sz="1800" kern="0" dirty="0" err="1">
                <a:effectLst>
                  <a:outerShdw blurRad="38100" dist="38100" dir="2700000" algn="tl">
                    <a:srgbClr val="000000"/>
                  </a:outerShdw>
                </a:effectLst>
                <a:latin typeface="+mn-lt"/>
              </a:rPr>
              <a:t>obliqus</a:t>
            </a:r>
            <a:r>
              <a:rPr lang="en-GB" sz="1800" kern="0" dirty="0">
                <a:effectLst>
                  <a:outerShdw blurRad="38100" dist="38100" dir="2700000" algn="tl">
                    <a:srgbClr val="000000"/>
                  </a:outerShdw>
                </a:effectLst>
                <a:latin typeface="+mn-lt"/>
              </a:rPr>
              <a:t> internus abdominis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9458" name="Picture 2" descr="p199"/>
          <p:cNvPicPr>
            <a:picLocks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81" t="989" r="1962" b="31641"/>
          <a:stretch>
            <a:fillRect/>
          </a:stretch>
        </p:blipFill>
        <p:spPr bwMode="auto">
          <a:xfrm>
            <a:off x="0" y="0"/>
            <a:ext cx="8882063" cy="682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0004 kvadranti"/>
          <p:cNvPicPr>
            <a:picLocks noGrp="1" noChangeAspect="1" noChangeArrowheads="1"/>
          </p:cNvPicPr>
          <p:nvPr>
            <p:ph/>
          </p:nvPr>
        </p:nvPicPr>
        <p:blipFill>
          <a:blip r:embed="rId3">
            <a:lum contrast="6000"/>
            <a:extLst>
              <a:ext uri="{28A0092B-C50C-407E-A947-70E740481C1C}">
                <a14:useLocalDpi xmlns:a14="http://schemas.microsoft.com/office/drawing/2010/main" val="0"/>
              </a:ext>
            </a:extLst>
          </a:blip>
          <a:srcRect r="46875" b="22916"/>
          <a:stretch>
            <a:fillRect/>
          </a:stretch>
        </p:blipFill>
        <p:spPr>
          <a:xfrm>
            <a:off x="3492500" y="620688"/>
            <a:ext cx="5483225" cy="6165850"/>
          </a:xfrm>
          <a:noFill/>
          <a:extLst>
            <a:ext uri="{909E8E84-426E-40DD-AFC4-6F175D3DCCD1}">
              <a14:hiddenFill xmlns:a14="http://schemas.microsoft.com/office/drawing/2010/main">
                <a:solidFill>
                  <a:srgbClr val="FFFFFF"/>
                </a:solidFill>
              </a14:hiddenFill>
            </a:ext>
          </a:extLst>
        </p:spPr>
      </p:pic>
      <p:sp>
        <p:nvSpPr>
          <p:cNvPr id="6147" name="Text Box 3"/>
          <p:cNvSpPr txBox="1">
            <a:spLocks noChangeArrowheads="1"/>
          </p:cNvSpPr>
          <p:nvPr/>
        </p:nvSpPr>
        <p:spPr bwMode="auto">
          <a:xfrm>
            <a:off x="808038" y="5681663"/>
            <a:ext cx="26844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endParaRPr lang="sr-Latn-CS" sz="1800">
              <a:latin typeface="Arial" panose="020B0604020202020204" pitchFamily="34" charset="0"/>
            </a:endParaRPr>
          </a:p>
        </p:txBody>
      </p:sp>
      <p:sp>
        <p:nvSpPr>
          <p:cNvPr id="45060" name="Rectangle 4"/>
          <p:cNvSpPr>
            <a:spLocks noChangeArrowheads="1"/>
          </p:cNvSpPr>
          <p:nvPr/>
        </p:nvSpPr>
        <p:spPr bwMode="auto">
          <a:xfrm>
            <a:off x="4427984" y="1857375"/>
            <a:ext cx="2530475" cy="579438"/>
          </a:xfrm>
          <a:prstGeom prst="rect">
            <a:avLst/>
          </a:prstGeom>
          <a:noFill/>
          <a:ln w="9525">
            <a:noFill/>
            <a:miter lim="800000"/>
            <a:headEnd/>
            <a:tailEnd/>
          </a:ln>
          <a:effectLst/>
        </p:spPr>
        <p:txBody>
          <a:bodyPr wrap="none">
            <a:spAutoFit/>
          </a:bodyPr>
          <a:lstStyle/>
          <a:p>
            <a:pPr eaLnBrk="1" hangingPunct="1">
              <a:defRPr/>
            </a:pPr>
            <a:r>
              <a:rPr lang="sr-Latn-CS" sz="3200" b="1" dirty="0">
                <a:solidFill>
                  <a:srgbClr val="66FF66"/>
                </a:solidFill>
                <a:effectLst>
                  <a:outerShdw blurRad="38100" dist="38100" dir="2700000" algn="tl">
                    <a:srgbClr val="000000"/>
                  </a:outerShdw>
                </a:effectLst>
                <a:latin typeface="Arial" charset="0"/>
              </a:rPr>
              <a:t>Epigastrium</a:t>
            </a:r>
          </a:p>
        </p:txBody>
      </p:sp>
      <p:sp>
        <p:nvSpPr>
          <p:cNvPr id="45061" name="Rectangle 5"/>
          <p:cNvSpPr>
            <a:spLocks noChangeArrowheads="1"/>
          </p:cNvSpPr>
          <p:nvPr/>
        </p:nvSpPr>
        <p:spPr bwMode="auto">
          <a:xfrm>
            <a:off x="4225577" y="2996952"/>
            <a:ext cx="2935287" cy="579438"/>
          </a:xfrm>
          <a:prstGeom prst="rect">
            <a:avLst/>
          </a:prstGeom>
          <a:noFill/>
          <a:ln w="9525">
            <a:noFill/>
            <a:miter lim="800000"/>
            <a:headEnd/>
            <a:tailEnd/>
          </a:ln>
          <a:effectLst/>
        </p:spPr>
        <p:txBody>
          <a:bodyPr wrap="none">
            <a:spAutoFit/>
          </a:bodyPr>
          <a:lstStyle/>
          <a:p>
            <a:pPr eaLnBrk="1" hangingPunct="1">
              <a:defRPr/>
            </a:pPr>
            <a:r>
              <a:rPr lang="sr-Latn-CS" sz="3200" b="1" dirty="0">
                <a:solidFill>
                  <a:srgbClr val="66FF66"/>
                </a:solidFill>
                <a:effectLst>
                  <a:outerShdw blurRad="38100" dist="38100" dir="2700000" algn="tl">
                    <a:srgbClr val="000000"/>
                  </a:outerShdw>
                </a:effectLst>
                <a:latin typeface="Arial" charset="0"/>
              </a:rPr>
              <a:t>Mesogastrium</a:t>
            </a:r>
          </a:p>
        </p:txBody>
      </p:sp>
      <p:sp>
        <p:nvSpPr>
          <p:cNvPr id="45062" name="Rectangle 6"/>
          <p:cNvSpPr>
            <a:spLocks noChangeArrowheads="1"/>
          </p:cNvSpPr>
          <p:nvPr/>
        </p:nvSpPr>
        <p:spPr bwMode="auto">
          <a:xfrm>
            <a:off x="4225577" y="4725144"/>
            <a:ext cx="2913063" cy="579438"/>
          </a:xfrm>
          <a:prstGeom prst="rect">
            <a:avLst/>
          </a:prstGeom>
          <a:noFill/>
          <a:ln w="9525">
            <a:noFill/>
            <a:miter lim="800000"/>
            <a:headEnd/>
            <a:tailEnd/>
          </a:ln>
          <a:effectLst/>
        </p:spPr>
        <p:txBody>
          <a:bodyPr wrap="none">
            <a:spAutoFit/>
          </a:bodyPr>
          <a:lstStyle/>
          <a:p>
            <a:pPr eaLnBrk="1" hangingPunct="1">
              <a:defRPr/>
            </a:pPr>
            <a:r>
              <a:rPr lang="sr-Latn-CS" sz="3200" b="1" dirty="0">
                <a:solidFill>
                  <a:srgbClr val="66FF66"/>
                </a:solidFill>
                <a:effectLst>
                  <a:outerShdw blurRad="38100" dist="38100" dir="2700000" algn="tl">
                    <a:srgbClr val="000000"/>
                  </a:outerShdw>
                </a:effectLst>
                <a:latin typeface="Arial" charset="0"/>
              </a:rPr>
              <a:t>Hypogastrium</a:t>
            </a:r>
            <a:endParaRPr lang="en-US" sz="3200" b="1" dirty="0">
              <a:solidFill>
                <a:srgbClr val="66FF66"/>
              </a:solidFill>
              <a:effectLst>
                <a:outerShdw blurRad="38100" dist="38100" dir="2700000" algn="tl">
                  <a:srgbClr val="000000"/>
                </a:outerShdw>
              </a:effectLst>
              <a:latin typeface="Arial" charset="0"/>
            </a:endParaRPr>
          </a:p>
        </p:txBody>
      </p:sp>
      <p:sp>
        <p:nvSpPr>
          <p:cNvPr id="3" name="TextBox 2">
            <a:extLst>
              <a:ext uri="{FF2B5EF4-FFF2-40B4-BE49-F238E27FC236}">
                <a16:creationId xmlns:a16="http://schemas.microsoft.com/office/drawing/2014/main" id="{179074BD-C61D-B6FC-18EC-4417494A6B18}"/>
              </a:ext>
            </a:extLst>
          </p:cNvPr>
          <p:cNvSpPr txBox="1"/>
          <p:nvPr/>
        </p:nvSpPr>
        <p:spPr>
          <a:xfrm>
            <a:off x="0" y="1541566"/>
            <a:ext cx="3779912" cy="2031325"/>
          </a:xfrm>
          <a:prstGeom prst="rect">
            <a:avLst/>
          </a:prstGeom>
          <a:noFill/>
        </p:spPr>
        <p:txBody>
          <a:bodyPr wrap="square">
            <a:spAutoFit/>
          </a:bodyPr>
          <a:lstStyle/>
          <a:p>
            <a:r>
              <a:rPr lang="en-GB" sz="1800" dirty="0">
                <a:latin typeface="+mn-lt"/>
              </a:rPr>
              <a:t>- By 2 transverse (horizontal) planes:</a:t>
            </a:r>
            <a:br>
              <a:rPr lang="en-GB" sz="1800" dirty="0">
                <a:latin typeface="+mn-lt"/>
              </a:rPr>
            </a:br>
            <a:r>
              <a:rPr lang="en-GB" sz="1800" dirty="0">
                <a:latin typeface="+mn-lt"/>
              </a:rPr>
              <a:t>subcostal and </a:t>
            </a:r>
            <a:r>
              <a:rPr lang="en-GB" sz="1800" dirty="0" err="1">
                <a:latin typeface="+mn-lt"/>
              </a:rPr>
              <a:t>transtubercular</a:t>
            </a:r>
            <a:r>
              <a:rPr lang="en-GB" sz="1800" dirty="0">
                <a:latin typeface="+mn-lt"/>
              </a:rPr>
              <a:t> plane, abdomen can be divided into three levels:</a:t>
            </a:r>
            <a:br>
              <a:rPr lang="en-GB" sz="1800" dirty="0">
                <a:latin typeface="+mn-lt"/>
              </a:rPr>
            </a:br>
            <a:r>
              <a:rPr lang="en-GB" sz="1800" dirty="0">
                <a:latin typeface="+mn-lt"/>
              </a:rPr>
              <a:t>1) Epigastrium</a:t>
            </a:r>
            <a:br>
              <a:rPr lang="en-GB" sz="1800" dirty="0">
                <a:latin typeface="+mn-lt"/>
              </a:rPr>
            </a:br>
            <a:r>
              <a:rPr lang="en-GB" sz="1800" dirty="0">
                <a:latin typeface="+mn-lt"/>
              </a:rPr>
              <a:t>2) </a:t>
            </a:r>
            <a:r>
              <a:rPr lang="en-GB" sz="1800" dirty="0" err="1">
                <a:latin typeface="+mn-lt"/>
              </a:rPr>
              <a:t>Mesogastrium</a:t>
            </a:r>
            <a:br>
              <a:rPr lang="en-GB" sz="1800" dirty="0">
                <a:latin typeface="+mn-lt"/>
              </a:rPr>
            </a:br>
            <a:r>
              <a:rPr lang="en-GB" sz="1800" dirty="0">
                <a:latin typeface="+mn-lt"/>
              </a:rPr>
              <a:t>3) Hypogastrium</a:t>
            </a:r>
            <a:endParaRPr lang="en-GB"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45060">
                                            <p:txEl>
                                              <p:pRg st="0" end="0"/>
                                            </p:txEl>
                                          </p:spTgt>
                                        </p:tgtEl>
                                        <p:attrNameLst>
                                          <p:attrName>style.visibility</p:attrName>
                                        </p:attrNameLst>
                                      </p:cBhvr>
                                      <p:to>
                                        <p:strVal val="visible"/>
                                      </p:to>
                                    </p:set>
                                    <p:anim calcmode="lin" valueType="num">
                                      <p:cBhvr>
                                        <p:cTn id="7" dur="1000" fill="hold"/>
                                        <p:tgtEl>
                                          <p:spTgt spid="4506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506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060">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45061">
                                            <p:txEl>
                                              <p:pRg st="0" end="0"/>
                                            </p:txEl>
                                          </p:spTgt>
                                        </p:tgtEl>
                                        <p:attrNameLst>
                                          <p:attrName>style.visibility</p:attrName>
                                        </p:attrNameLst>
                                      </p:cBhvr>
                                      <p:to>
                                        <p:strVal val="visible"/>
                                      </p:to>
                                    </p:set>
                                    <p:anim calcmode="lin" valueType="num">
                                      <p:cBhvr>
                                        <p:cTn id="14" dur="1000" fill="hold"/>
                                        <p:tgtEl>
                                          <p:spTgt spid="45061">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4506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5061">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45062">
                                            <p:txEl>
                                              <p:pRg st="0" end="0"/>
                                            </p:txEl>
                                          </p:spTgt>
                                        </p:tgtEl>
                                        <p:attrNameLst>
                                          <p:attrName>style.visibility</p:attrName>
                                        </p:attrNameLst>
                                      </p:cBhvr>
                                      <p:to>
                                        <p:strVal val="visible"/>
                                      </p:to>
                                    </p:set>
                                    <p:anim calcmode="lin" valueType="num">
                                      <p:cBhvr>
                                        <p:cTn id="21" dur="1000" fill="hold"/>
                                        <p:tgtEl>
                                          <p:spTgt spid="45062">
                                            <p:txEl>
                                              <p:pRg st="0" end="0"/>
                                            </p:txEl>
                                          </p:spTgt>
                                        </p:tgtEl>
                                        <p:attrNameLst>
                                          <p:attrName>ppt_x</p:attrName>
                                        </p:attrNameLst>
                                      </p:cBhvr>
                                      <p:tavLst>
                                        <p:tav tm="0">
                                          <p:val>
                                            <p:strVal val="#ppt_x-.2"/>
                                          </p:val>
                                        </p:tav>
                                        <p:tav tm="100000">
                                          <p:val>
                                            <p:strVal val="#ppt_x"/>
                                          </p:val>
                                        </p:tav>
                                      </p:tavLst>
                                    </p:anim>
                                    <p:anim calcmode="lin" valueType="num">
                                      <p:cBhvr>
                                        <p:cTn id="22" dur="1000" fill="hold"/>
                                        <p:tgtEl>
                                          <p:spTgt spid="4506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506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0E012-EC05-3F65-1104-4380272061DF}"/>
              </a:ext>
            </a:extLst>
          </p:cNvPr>
          <p:cNvSpPr>
            <a:spLocks noGrp="1"/>
          </p:cNvSpPr>
          <p:nvPr>
            <p:ph type="title"/>
          </p:nvPr>
        </p:nvSpPr>
        <p:spPr>
          <a:xfrm>
            <a:off x="457200" y="134962"/>
            <a:ext cx="8229600" cy="706090"/>
          </a:xfrm>
        </p:spPr>
        <p:txBody>
          <a:bodyPr/>
          <a:lstStyle/>
          <a:p>
            <a:r>
              <a:rPr lang="en-GB" sz="2800" dirty="0"/>
              <a:t>RECTUS SHEATH</a:t>
            </a:r>
          </a:p>
        </p:txBody>
      </p:sp>
      <p:sp>
        <p:nvSpPr>
          <p:cNvPr id="4" name="TextBox 3">
            <a:extLst>
              <a:ext uri="{FF2B5EF4-FFF2-40B4-BE49-F238E27FC236}">
                <a16:creationId xmlns:a16="http://schemas.microsoft.com/office/drawing/2014/main" id="{07724E76-F752-5A4E-4EB4-1D483F9D9C8C}"/>
              </a:ext>
            </a:extLst>
          </p:cNvPr>
          <p:cNvSpPr txBox="1"/>
          <p:nvPr/>
        </p:nvSpPr>
        <p:spPr>
          <a:xfrm>
            <a:off x="179512" y="1417638"/>
            <a:ext cx="4572000" cy="5078313"/>
          </a:xfrm>
          <a:prstGeom prst="rect">
            <a:avLst/>
          </a:prstGeom>
          <a:noFill/>
        </p:spPr>
        <p:txBody>
          <a:bodyPr wrap="square">
            <a:spAutoFit/>
          </a:bodyPr>
          <a:lstStyle/>
          <a:p>
            <a:r>
              <a:rPr lang="en-GB" dirty="0"/>
              <a:t>The rectus sheath is formed by the decussation and interweaving of the aponeuroses of the flat abdominal muscles.</a:t>
            </a:r>
          </a:p>
          <a:p>
            <a:endParaRPr lang="en-GB" dirty="0"/>
          </a:p>
          <a:p>
            <a:r>
              <a:rPr lang="en-GB" dirty="0"/>
              <a:t>The external oblique aponeurosis contributes to the anterior wall of the sheath throughout its length.</a:t>
            </a:r>
          </a:p>
          <a:p>
            <a:endParaRPr lang="en-GB" dirty="0"/>
          </a:p>
          <a:p>
            <a:r>
              <a:rPr lang="en-GB" dirty="0"/>
              <a:t>The superior two thirds of the internal oblique aponeurosis splits into two layers (laminae) at the lateral border of the rectus abdominis; one lamina passing anterior to the muscle and the other passing posterior to it. The anterior lamina joins the aponeurosis of the external oblique to form the anterior layer of the rectus sheath.</a:t>
            </a:r>
          </a:p>
          <a:p>
            <a:r>
              <a:rPr lang="en-GB" dirty="0"/>
              <a:t>The posterior lamina joins the aponeurosis of the transversus abdominis to form the posterior layer of the rectus sheath. </a:t>
            </a:r>
          </a:p>
        </p:txBody>
      </p:sp>
      <p:pic>
        <p:nvPicPr>
          <p:cNvPr id="5" name="Picture 2" descr="p199">
            <a:extLst>
              <a:ext uri="{FF2B5EF4-FFF2-40B4-BE49-F238E27FC236}">
                <a16:creationId xmlns:a16="http://schemas.microsoft.com/office/drawing/2014/main" id="{7BAF4099-AE2D-8C96-D5AC-D73BA46DCFF0}"/>
              </a:ext>
            </a:extLst>
          </p:cNvPr>
          <p:cNvPicPr>
            <a:picLocks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4709" t="1130" r="36971" b="31500"/>
          <a:stretch/>
        </p:blipFill>
        <p:spPr bwMode="auto">
          <a:xfrm>
            <a:off x="5220072" y="1772816"/>
            <a:ext cx="3547847" cy="459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73351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0E012-EC05-3F65-1104-4380272061DF}"/>
              </a:ext>
            </a:extLst>
          </p:cNvPr>
          <p:cNvSpPr>
            <a:spLocks noGrp="1"/>
          </p:cNvSpPr>
          <p:nvPr>
            <p:ph type="title"/>
          </p:nvPr>
        </p:nvSpPr>
        <p:spPr>
          <a:xfrm>
            <a:off x="179512" y="47337"/>
            <a:ext cx="8229600" cy="634082"/>
          </a:xfrm>
        </p:spPr>
        <p:txBody>
          <a:bodyPr/>
          <a:lstStyle/>
          <a:p>
            <a:r>
              <a:rPr lang="en-GB" sz="2800" dirty="0"/>
              <a:t>RECTUS SHEATH AND LINEA ALBA</a:t>
            </a:r>
          </a:p>
        </p:txBody>
      </p:sp>
      <p:sp>
        <p:nvSpPr>
          <p:cNvPr id="4" name="TextBox 3">
            <a:extLst>
              <a:ext uri="{FF2B5EF4-FFF2-40B4-BE49-F238E27FC236}">
                <a16:creationId xmlns:a16="http://schemas.microsoft.com/office/drawing/2014/main" id="{07724E76-F752-5A4E-4EB4-1D483F9D9C8C}"/>
              </a:ext>
            </a:extLst>
          </p:cNvPr>
          <p:cNvSpPr txBox="1"/>
          <p:nvPr/>
        </p:nvSpPr>
        <p:spPr>
          <a:xfrm>
            <a:off x="107504" y="671691"/>
            <a:ext cx="5479621" cy="6186309"/>
          </a:xfrm>
          <a:prstGeom prst="rect">
            <a:avLst/>
          </a:prstGeom>
          <a:noFill/>
        </p:spPr>
        <p:txBody>
          <a:bodyPr wrap="square">
            <a:spAutoFit/>
          </a:bodyPr>
          <a:lstStyle/>
          <a:p>
            <a:r>
              <a:rPr lang="en-GB" dirty="0"/>
              <a:t>Beginning approximately one third of the distance from the umbilicus to the pubic crest, the aponeuroses of the three flat muscles pass anterior to the rectus abdominis to form the anterior layer of the rectus sheath, leaving only the relatively thin transversalis fascia to cover the rectus abdominis posteriorly. </a:t>
            </a:r>
          </a:p>
          <a:p>
            <a:endParaRPr lang="en-GB" dirty="0"/>
          </a:p>
          <a:p>
            <a:r>
              <a:rPr lang="en-GB" dirty="0"/>
              <a:t>A crescentic </a:t>
            </a:r>
            <a:r>
              <a:rPr lang="en-GB" dirty="0">
                <a:solidFill>
                  <a:srgbClr val="FF9933"/>
                </a:solidFill>
              </a:rPr>
              <a:t>arcuate line </a:t>
            </a:r>
            <a:r>
              <a:rPr lang="en-GB" dirty="0"/>
              <a:t>demarcates the transition between the aponeurotic posterior wall of the sheath covering the superior three quarters of the rectus and the transversalis fascia covering the inferior quarter. </a:t>
            </a:r>
          </a:p>
          <a:p>
            <a:endParaRPr lang="en-GB" dirty="0"/>
          </a:p>
          <a:p>
            <a:r>
              <a:rPr lang="en-GB" dirty="0"/>
              <a:t>Throughout the length of the sheath, the </a:t>
            </a:r>
            <a:r>
              <a:rPr lang="en-GB" dirty="0" err="1"/>
              <a:t>fibers</a:t>
            </a:r>
            <a:r>
              <a:rPr lang="en-GB" dirty="0"/>
              <a:t> of the anterior and posterior layers of the sheath interlace in the anterior median line to form the complex </a:t>
            </a:r>
            <a:r>
              <a:rPr lang="en-GB" dirty="0" err="1"/>
              <a:t>linea</a:t>
            </a:r>
            <a:r>
              <a:rPr lang="en-GB" dirty="0"/>
              <a:t> alba</a:t>
            </a:r>
          </a:p>
          <a:p>
            <a:endParaRPr lang="en-GB" dirty="0"/>
          </a:p>
          <a:p>
            <a:r>
              <a:rPr lang="en-GB" dirty="0"/>
              <a:t>At the level of umbilicus, the </a:t>
            </a:r>
            <a:r>
              <a:rPr lang="en-GB" dirty="0" err="1"/>
              <a:t>linea</a:t>
            </a:r>
            <a:r>
              <a:rPr lang="en-GB" dirty="0"/>
              <a:t> alba contains the </a:t>
            </a:r>
            <a:r>
              <a:rPr lang="en-GB" dirty="0">
                <a:solidFill>
                  <a:srgbClr val="FF9933"/>
                </a:solidFill>
              </a:rPr>
              <a:t>umbilical ring</a:t>
            </a:r>
            <a:r>
              <a:rPr lang="en-GB" dirty="0"/>
              <a:t>, a defect in the </a:t>
            </a:r>
            <a:r>
              <a:rPr lang="en-GB" dirty="0" err="1"/>
              <a:t>linea</a:t>
            </a:r>
            <a:r>
              <a:rPr lang="en-GB" dirty="0"/>
              <a:t> alba through which the </a:t>
            </a:r>
            <a:r>
              <a:rPr lang="en-GB" dirty="0" err="1"/>
              <a:t>fetal</a:t>
            </a:r>
            <a:r>
              <a:rPr lang="en-GB" dirty="0"/>
              <a:t> umbilical vessels passed to and from the umbilical cord and placenta. At the level of umbilical scar on the skin, its posterior side fuse with layers of the anterolateral abdominal wall</a:t>
            </a:r>
          </a:p>
        </p:txBody>
      </p:sp>
      <p:pic>
        <p:nvPicPr>
          <p:cNvPr id="3" name="Picture 2" descr="p199">
            <a:extLst>
              <a:ext uri="{FF2B5EF4-FFF2-40B4-BE49-F238E27FC236}">
                <a16:creationId xmlns:a16="http://schemas.microsoft.com/office/drawing/2014/main" id="{5E8AE5A4-6C96-ECC1-1060-DC0B996FAFBF}"/>
              </a:ext>
            </a:extLst>
          </p:cNvPr>
          <p:cNvPicPr>
            <a:picLocks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4709" t="1130" r="36971" b="31500"/>
          <a:stretch/>
        </p:blipFill>
        <p:spPr bwMode="auto">
          <a:xfrm>
            <a:off x="5587125" y="1756788"/>
            <a:ext cx="3547847" cy="459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89512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0482" name="Picture 2" descr="p200"/>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2185" r="34802" b="30779"/>
          <a:stretch>
            <a:fillRect/>
          </a:stretch>
        </p:blipFill>
        <p:spPr bwMode="auto">
          <a:xfrm>
            <a:off x="4932040" y="0"/>
            <a:ext cx="4370973" cy="486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3" descr="p20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7168" r="1433" b="73189"/>
          <a:stretch>
            <a:fillRect/>
          </a:stretch>
        </p:blipFill>
        <p:spPr bwMode="auto">
          <a:xfrm>
            <a:off x="323528" y="188640"/>
            <a:ext cx="3203575"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7A01995-3146-8A31-C5DB-573C94E836FE}"/>
              </a:ext>
            </a:extLst>
          </p:cNvPr>
          <p:cNvSpPr txBox="1"/>
          <p:nvPr/>
        </p:nvSpPr>
        <p:spPr>
          <a:xfrm>
            <a:off x="1115616" y="4915034"/>
            <a:ext cx="7416824" cy="1754326"/>
          </a:xfrm>
          <a:prstGeom prst="rect">
            <a:avLst/>
          </a:prstGeom>
          <a:noFill/>
        </p:spPr>
        <p:txBody>
          <a:bodyPr wrap="square">
            <a:spAutoFit/>
          </a:bodyPr>
          <a:lstStyle/>
          <a:p>
            <a:r>
              <a:rPr lang="en-GB" dirty="0">
                <a:solidFill>
                  <a:schemeClr val="bg2"/>
                </a:solidFill>
              </a:rPr>
              <a:t>The </a:t>
            </a:r>
            <a:r>
              <a:rPr lang="en-GB" b="1" dirty="0">
                <a:solidFill>
                  <a:srgbClr val="CC0000"/>
                </a:solidFill>
              </a:rPr>
              <a:t>musculus pyramidalis </a:t>
            </a:r>
            <a:r>
              <a:rPr lang="en-GB" dirty="0">
                <a:solidFill>
                  <a:schemeClr val="bg2"/>
                </a:solidFill>
              </a:rPr>
              <a:t>is a small, insignificant triangular muscle that is absent in approximately 20% of people. It lies anterior to the inferior part of the rectus abdominis and attaches to the anterior surface of the pubis and the anterior pubic ligament. It ends in the </a:t>
            </a:r>
            <a:r>
              <a:rPr lang="en-GB" dirty="0" err="1">
                <a:solidFill>
                  <a:schemeClr val="bg2"/>
                </a:solidFill>
              </a:rPr>
              <a:t>linea</a:t>
            </a:r>
            <a:r>
              <a:rPr lang="en-GB" dirty="0">
                <a:solidFill>
                  <a:schemeClr val="bg2"/>
                </a:solidFill>
              </a:rPr>
              <a:t> alba, which is especially thickened for a variable distance superior to the pubic symphysis. The pyramidalis tenses the </a:t>
            </a:r>
            <a:r>
              <a:rPr lang="en-GB" dirty="0" err="1">
                <a:solidFill>
                  <a:schemeClr val="bg2"/>
                </a:solidFill>
              </a:rPr>
              <a:t>linea</a:t>
            </a:r>
            <a:r>
              <a:rPr lang="en-GB" dirty="0">
                <a:solidFill>
                  <a:schemeClr val="bg2"/>
                </a:solidFill>
              </a:rPr>
              <a:t> alba.</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1506" name="Picture 2" descr="p20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2696" r="35168" b="35870"/>
          <a:stretch>
            <a:fillRect/>
          </a:stretch>
        </p:blipFill>
        <p:spPr bwMode="auto">
          <a:xfrm>
            <a:off x="3851275" y="0"/>
            <a:ext cx="52927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descr="p201"/>
          <p:cNvPicPr>
            <a:picLocks noChangeAspect="1" noChangeArrowheads="1"/>
          </p:cNvPicPr>
          <p:nvPr/>
        </p:nvPicPr>
        <p:blipFill>
          <a:blip r:embed="rId2">
            <a:clrChange>
              <a:clrFrom>
                <a:srgbClr val="FCFEFB"/>
              </a:clrFrom>
              <a:clrTo>
                <a:srgbClr val="FCFEFB">
                  <a:alpha val="0"/>
                </a:srgbClr>
              </a:clrTo>
            </a:clrChange>
            <a:extLst>
              <a:ext uri="{28A0092B-C50C-407E-A947-70E740481C1C}">
                <a14:useLocalDpi xmlns:a14="http://schemas.microsoft.com/office/drawing/2010/main" val="0"/>
              </a:ext>
            </a:extLst>
          </a:blip>
          <a:srcRect l="68097" b="73912"/>
          <a:stretch>
            <a:fillRect/>
          </a:stretch>
        </p:blipFill>
        <p:spPr bwMode="auto">
          <a:xfrm>
            <a:off x="0" y="0"/>
            <a:ext cx="3779838"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descr="p20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168" t="67105" r="32976" b="26927"/>
          <a:stretch>
            <a:fillRect/>
          </a:stretch>
        </p:blipFill>
        <p:spPr bwMode="auto">
          <a:xfrm>
            <a:off x="0" y="6065838"/>
            <a:ext cx="41402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rrowheads="1"/>
          </p:cNvSpPr>
          <p:nvPr>
            <p:ph type="title"/>
          </p:nvPr>
        </p:nvSpPr>
        <p:spPr>
          <a:xfrm>
            <a:off x="500063" y="0"/>
            <a:ext cx="8229600" cy="654050"/>
          </a:xfrm>
        </p:spPr>
        <p:txBody>
          <a:bodyPr/>
          <a:lstStyle/>
          <a:p>
            <a:pPr eaLnBrk="1" hangingPunct="1">
              <a:defRPr/>
            </a:pPr>
            <a:r>
              <a:rPr lang="en-GB" dirty="0">
                <a:solidFill>
                  <a:srgbClr val="FFFF66"/>
                </a:solidFill>
              </a:rPr>
              <a:t>Posterior abdominal wall</a:t>
            </a:r>
            <a:endParaRPr lang="en-US" dirty="0">
              <a:solidFill>
                <a:srgbClr val="FFFF66"/>
              </a:solidFill>
            </a:endParaRPr>
          </a:p>
        </p:txBody>
      </p:sp>
      <p:sp>
        <p:nvSpPr>
          <p:cNvPr id="22531" name="TextBox 5"/>
          <p:cNvSpPr txBox="1">
            <a:spLocks noChangeArrowheads="1"/>
          </p:cNvSpPr>
          <p:nvPr/>
        </p:nvSpPr>
        <p:spPr bwMode="auto">
          <a:xfrm>
            <a:off x="0" y="642938"/>
            <a:ext cx="6715125" cy="637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400" b="1" i="1" dirty="0">
                <a:solidFill>
                  <a:srgbClr val="FFFF66"/>
                </a:solidFill>
              </a:rPr>
              <a:t>MUSCULO-APONEUROTIC LAYER</a:t>
            </a:r>
            <a:endParaRPr lang="sr-Latn-CS" sz="2400" b="1" dirty="0"/>
          </a:p>
          <a:p>
            <a:pPr>
              <a:spcBef>
                <a:spcPct val="0"/>
              </a:spcBef>
              <a:buClrTx/>
              <a:buSzTx/>
              <a:buFontTx/>
              <a:buNone/>
            </a:pPr>
            <a:r>
              <a:rPr lang="en-GB" sz="2400" b="1" i="1" u="sng" dirty="0"/>
              <a:t>Inner (medial group)</a:t>
            </a:r>
            <a:r>
              <a:rPr lang="sr-Latn-CS" sz="2400" b="1" i="1" u="sng" dirty="0"/>
              <a:t>:</a:t>
            </a:r>
          </a:p>
          <a:p>
            <a:pPr>
              <a:spcBef>
                <a:spcPct val="0"/>
              </a:spcBef>
              <a:buClrTx/>
              <a:buSzTx/>
              <a:buFontTx/>
              <a:buNone/>
            </a:pPr>
            <a:r>
              <a:rPr lang="sr-Latn-CS" sz="2400" b="1" dirty="0"/>
              <a:t>m. </a:t>
            </a:r>
            <a:r>
              <a:rPr lang="sr-Latn-CS" sz="2400" b="1" dirty="0" err="1"/>
              <a:t>erector</a:t>
            </a:r>
            <a:r>
              <a:rPr lang="sr-Latn-CS" sz="2400" b="1" dirty="0"/>
              <a:t> </a:t>
            </a:r>
            <a:r>
              <a:rPr lang="sr-Latn-CS" sz="2400" b="1" dirty="0" err="1"/>
              <a:t>spinae</a:t>
            </a:r>
            <a:endParaRPr lang="sr-Latn-CS" sz="2400" b="1" dirty="0"/>
          </a:p>
          <a:p>
            <a:pPr>
              <a:spcBef>
                <a:spcPct val="0"/>
              </a:spcBef>
              <a:buClrTx/>
              <a:buSzTx/>
              <a:buFontTx/>
              <a:buNone/>
            </a:pPr>
            <a:endParaRPr lang="sr-Latn-CS" sz="2400" b="1" dirty="0"/>
          </a:p>
          <a:p>
            <a:pPr>
              <a:spcBef>
                <a:spcPct val="0"/>
              </a:spcBef>
              <a:buClrTx/>
              <a:buSzTx/>
              <a:buFontTx/>
              <a:buNone/>
            </a:pPr>
            <a:r>
              <a:rPr lang="en-GB" sz="2400" b="1" i="1" u="sng" dirty="0"/>
              <a:t>Outer (lateral group)</a:t>
            </a:r>
            <a:r>
              <a:rPr lang="sr-Latn-CS" sz="2400" b="1" i="1" u="sng" dirty="0"/>
              <a:t>:</a:t>
            </a:r>
          </a:p>
          <a:p>
            <a:pPr>
              <a:spcBef>
                <a:spcPct val="0"/>
              </a:spcBef>
              <a:buClrTx/>
              <a:buSzTx/>
              <a:buFontTx/>
              <a:buNone/>
            </a:pPr>
            <a:r>
              <a:rPr lang="en-GB" sz="2400" b="1" i="1" dirty="0">
                <a:solidFill>
                  <a:srgbClr val="FFFF66"/>
                </a:solidFill>
              </a:rPr>
              <a:t>Superficial layer</a:t>
            </a:r>
            <a:r>
              <a:rPr lang="sr-Latn-CS" sz="2400" b="1" i="1" dirty="0">
                <a:solidFill>
                  <a:srgbClr val="FFFF66"/>
                </a:solidFill>
              </a:rPr>
              <a:t>:</a:t>
            </a:r>
            <a:endParaRPr lang="sr-Latn-CS" sz="2400" b="1" dirty="0">
              <a:solidFill>
                <a:srgbClr val="FFFF66"/>
              </a:solidFill>
            </a:endParaRPr>
          </a:p>
          <a:p>
            <a:pPr>
              <a:spcBef>
                <a:spcPct val="0"/>
              </a:spcBef>
              <a:buClrTx/>
              <a:buSzTx/>
              <a:buFontTx/>
              <a:buNone/>
            </a:pPr>
            <a:r>
              <a:rPr lang="sr-Latn-CS" sz="2400" b="1" dirty="0"/>
              <a:t>m. </a:t>
            </a:r>
            <a:r>
              <a:rPr lang="sr-Latn-CS" sz="2400" b="1" dirty="0" err="1"/>
              <a:t>latissimus</a:t>
            </a:r>
            <a:r>
              <a:rPr lang="sr-Latn-CS" sz="2400" b="1" dirty="0"/>
              <a:t> </a:t>
            </a:r>
            <a:r>
              <a:rPr lang="sr-Latn-CS" sz="2400" b="1" dirty="0" err="1"/>
              <a:t>dorsi</a:t>
            </a:r>
            <a:endParaRPr lang="sr-Latn-CS" sz="2400" b="1" dirty="0"/>
          </a:p>
          <a:p>
            <a:pPr>
              <a:spcBef>
                <a:spcPct val="0"/>
              </a:spcBef>
              <a:buClrTx/>
              <a:buSzTx/>
              <a:buFontTx/>
              <a:buNone/>
            </a:pPr>
            <a:r>
              <a:rPr lang="sr-Latn-CS" sz="2400" b="1" dirty="0"/>
              <a:t>m. </a:t>
            </a:r>
            <a:r>
              <a:rPr lang="sr-Latn-CS" sz="2400" b="1" dirty="0" err="1"/>
              <a:t>obliquus</a:t>
            </a:r>
            <a:r>
              <a:rPr lang="sr-Latn-CS" sz="2400" b="1" dirty="0"/>
              <a:t> </a:t>
            </a:r>
            <a:r>
              <a:rPr lang="sr-Latn-CS" sz="2400" b="1" dirty="0" err="1"/>
              <a:t>externus</a:t>
            </a:r>
            <a:r>
              <a:rPr lang="sr-Latn-CS" sz="2400" b="1" dirty="0"/>
              <a:t> </a:t>
            </a:r>
            <a:r>
              <a:rPr lang="sr-Latn-CS" sz="2400" b="1" dirty="0" err="1"/>
              <a:t>abdominis</a:t>
            </a:r>
            <a:endParaRPr lang="sr-Latn-CS" sz="2400" b="1" dirty="0"/>
          </a:p>
          <a:p>
            <a:pPr>
              <a:spcBef>
                <a:spcPct val="0"/>
              </a:spcBef>
              <a:buClrTx/>
              <a:buSzTx/>
              <a:buFontTx/>
              <a:buNone/>
            </a:pPr>
            <a:r>
              <a:rPr lang="en-GB" sz="2400" b="1" i="1" dirty="0">
                <a:solidFill>
                  <a:srgbClr val="FFFF66"/>
                </a:solidFill>
              </a:rPr>
              <a:t>Second layer</a:t>
            </a:r>
            <a:endParaRPr lang="sr-Latn-CS" sz="2400" b="1" i="1" dirty="0">
              <a:solidFill>
                <a:srgbClr val="FFFF66"/>
              </a:solidFill>
            </a:endParaRPr>
          </a:p>
          <a:p>
            <a:pPr>
              <a:spcBef>
                <a:spcPct val="0"/>
              </a:spcBef>
              <a:buClrTx/>
              <a:buSzTx/>
              <a:buFontTx/>
              <a:buNone/>
            </a:pPr>
            <a:r>
              <a:rPr lang="sr-Latn-CS" sz="2400" b="1" dirty="0"/>
              <a:t>m. </a:t>
            </a:r>
            <a:r>
              <a:rPr lang="sr-Latn-CS" sz="2400" b="1" dirty="0" err="1"/>
              <a:t>serratus</a:t>
            </a:r>
            <a:r>
              <a:rPr lang="sr-Latn-CS" sz="2400" b="1" dirty="0"/>
              <a:t> </a:t>
            </a:r>
            <a:r>
              <a:rPr lang="sr-Latn-CS" sz="2400" b="1" dirty="0" err="1"/>
              <a:t>posterior</a:t>
            </a:r>
            <a:r>
              <a:rPr lang="sr-Latn-CS" sz="2400" b="1" dirty="0"/>
              <a:t> </a:t>
            </a:r>
            <a:r>
              <a:rPr lang="sr-Latn-CS" sz="2400" b="1" dirty="0" err="1"/>
              <a:t>inferior</a:t>
            </a:r>
            <a:endParaRPr lang="sr-Latn-CS" sz="2400" b="1" dirty="0"/>
          </a:p>
          <a:p>
            <a:pPr>
              <a:spcBef>
                <a:spcPct val="0"/>
              </a:spcBef>
              <a:buClrTx/>
              <a:buSzTx/>
              <a:buFontTx/>
              <a:buNone/>
            </a:pPr>
            <a:r>
              <a:rPr lang="sr-Latn-CS" sz="2400" b="1" dirty="0"/>
              <a:t>m. </a:t>
            </a:r>
            <a:r>
              <a:rPr lang="sr-Latn-CS" sz="2400" b="1" dirty="0" err="1"/>
              <a:t>obliquus</a:t>
            </a:r>
            <a:r>
              <a:rPr lang="sr-Latn-CS" sz="2400" b="1" dirty="0"/>
              <a:t> </a:t>
            </a:r>
            <a:r>
              <a:rPr lang="sr-Latn-CS" sz="2400" b="1" dirty="0" err="1"/>
              <a:t>internus</a:t>
            </a:r>
            <a:r>
              <a:rPr lang="sr-Latn-CS" sz="2400" b="1" dirty="0"/>
              <a:t> </a:t>
            </a:r>
            <a:r>
              <a:rPr lang="sr-Latn-CS" sz="2400" b="1" dirty="0" err="1"/>
              <a:t>abdominis</a:t>
            </a:r>
            <a:endParaRPr lang="sr-Latn-CS" sz="2400" b="1" dirty="0"/>
          </a:p>
          <a:p>
            <a:pPr>
              <a:spcBef>
                <a:spcPct val="0"/>
              </a:spcBef>
              <a:buClrTx/>
              <a:buSzTx/>
              <a:buFontTx/>
              <a:buNone/>
            </a:pPr>
            <a:r>
              <a:rPr lang="en-GB" sz="2400" b="1" i="1" dirty="0">
                <a:solidFill>
                  <a:srgbClr val="FFFF66"/>
                </a:solidFill>
              </a:rPr>
              <a:t>Third layer</a:t>
            </a:r>
            <a:r>
              <a:rPr lang="sr-Latn-CS" sz="2400" b="1" i="1" dirty="0">
                <a:solidFill>
                  <a:srgbClr val="FFFF66"/>
                </a:solidFill>
              </a:rPr>
              <a:t>:</a:t>
            </a:r>
          </a:p>
          <a:p>
            <a:pPr>
              <a:spcBef>
                <a:spcPct val="0"/>
              </a:spcBef>
              <a:buClrTx/>
              <a:buSzTx/>
              <a:buFontTx/>
              <a:buNone/>
            </a:pPr>
            <a:r>
              <a:rPr lang="sr-Latn-CS" sz="2400" b="1" dirty="0"/>
              <a:t>m. </a:t>
            </a:r>
            <a:r>
              <a:rPr lang="sr-Latn-CS" sz="2400" b="1" dirty="0" err="1"/>
              <a:t>transversus</a:t>
            </a:r>
            <a:r>
              <a:rPr lang="sr-Latn-CS" sz="2400" b="1" dirty="0"/>
              <a:t> </a:t>
            </a:r>
            <a:r>
              <a:rPr lang="sr-Latn-CS" sz="2400" b="1" dirty="0" err="1"/>
              <a:t>abdominis</a:t>
            </a:r>
            <a:r>
              <a:rPr lang="sr-Latn-CS" sz="2400" b="1" dirty="0"/>
              <a:t> (</a:t>
            </a:r>
            <a:r>
              <a:rPr lang="sr-Latn-CS" sz="2400" b="1" dirty="0" err="1"/>
              <a:t>aponevroza</a:t>
            </a:r>
            <a:r>
              <a:rPr lang="sr-Latn-CS" sz="2400" b="1" dirty="0"/>
              <a:t>)</a:t>
            </a:r>
          </a:p>
          <a:p>
            <a:pPr>
              <a:spcBef>
                <a:spcPct val="0"/>
              </a:spcBef>
              <a:buClrTx/>
              <a:buSzTx/>
              <a:buFontTx/>
              <a:buNone/>
            </a:pPr>
            <a:r>
              <a:rPr lang="en-GB" sz="2400" b="1" i="1" dirty="0">
                <a:solidFill>
                  <a:srgbClr val="FFFF66"/>
                </a:solidFill>
              </a:rPr>
              <a:t>Fourth layer</a:t>
            </a:r>
            <a:r>
              <a:rPr lang="sr-Latn-CS" sz="2400" b="1" i="1" dirty="0">
                <a:solidFill>
                  <a:srgbClr val="FFFF66"/>
                </a:solidFill>
              </a:rPr>
              <a:t>:</a:t>
            </a:r>
          </a:p>
          <a:p>
            <a:pPr>
              <a:spcBef>
                <a:spcPct val="0"/>
              </a:spcBef>
              <a:buClrTx/>
              <a:buSzTx/>
              <a:buFontTx/>
              <a:buNone/>
            </a:pPr>
            <a:r>
              <a:rPr lang="sr-Latn-CS" sz="2400" b="1" dirty="0"/>
              <a:t>m. </a:t>
            </a:r>
            <a:r>
              <a:rPr lang="sr-Latn-CS" sz="2400" b="1" dirty="0" err="1"/>
              <a:t>quadratus</a:t>
            </a:r>
            <a:r>
              <a:rPr lang="sr-Latn-CS" sz="2400" b="1" dirty="0"/>
              <a:t> </a:t>
            </a:r>
            <a:r>
              <a:rPr lang="sr-Latn-CS" sz="2400" b="1" dirty="0" err="1"/>
              <a:t>lumborum</a:t>
            </a:r>
            <a:endParaRPr lang="sr-Latn-CS" sz="2400" b="1" dirty="0"/>
          </a:p>
          <a:p>
            <a:pPr>
              <a:spcBef>
                <a:spcPct val="0"/>
              </a:spcBef>
              <a:buClrTx/>
              <a:buSzTx/>
              <a:buFontTx/>
              <a:buNone/>
            </a:pPr>
            <a:r>
              <a:rPr lang="sr-Latn-CS" sz="2400" b="1" dirty="0"/>
              <a:t>m. </a:t>
            </a:r>
            <a:r>
              <a:rPr lang="sr-Latn-CS" sz="2400" b="1" dirty="0" err="1"/>
              <a:t>psoas</a:t>
            </a:r>
            <a:r>
              <a:rPr lang="sr-Latn-CS" sz="2400" b="1" dirty="0"/>
              <a:t> major</a:t>
            </a:r>
          </a:p>
          <a:p>
            <a:pPr>
              <a:spcBef>
                <a:spcPct val="0"/>
              </a:spcBef>
              <a:buClrTx/>
              <a:buSzTx/>
              <a:buFontTx/>
              <a:buNone/>
            </a:pPr>
            <a:r>
              <a:rPr lang="sr-Latn-CS" sz="2400" b="1" dirty="0"/>
              <a:t>mm. </a:t>
            </a:r>
            <a:r>
              <a:rPr lang="sr-Latn-CS" sz="2400" b="1" dirty="0" err="1"/>
              <a:t>intertransversarii</a:t>
            </a:r>
            <a:r>
              <a:rPr lang="sr-Latn-CS" sz="2400" b="1" dirty="0"/>
              <a:t> </a:t>
            </a:r>
            <a:r>
              <a:rPr lang="sr-Latn-CS" sz="2400" b="1" dirty="0" err="1"/>
              <a:t>lumborum</a:t>
            </a:r>
            <a:endParaRPr lang="sr-Latn-CS" sz="1800" dirty="0"/>
          </a:p>
        </p:txBody>
      </p:sp>
      <p:pic>
        <p:nvPicPr>
          <p:cNvPr id="22532" name="Picture 6"/>
          <p:cNvPicPr>
            <a:picLocks noChangeAspect="1" noChangeArrowheads="1"/>
          </p:cNvPicPr>
          <p:nvPr/>
        </p:nvPicPr>
        <p:blipFill>
          <a:blip r:embed="rId2">
            <a:extLst>
              <a:ext uri="{28A0092B-C50C-407E-A947-70E740481C1C}">
                <a14:useLocalDpi xmlns:a14="http://schemas.microsoft.com/office/drawing/2010/main" val="0"/>
              </a:ext>
            </a:extLst>
          </a:blip>
          <a:srcRect l="29492" t="41562" r="29492" b="12500"/>
          <a:stretch>
            <a:fillRect/>
          </a:stretch>
        </p:blipFill>
        <p:spPr bwMode="auto">
          <a:xfrm>
            <a:off x="4392613" y="1500188"/>
            <a:ext cx="4751387" cy="332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p:cNvPicPr>
            <a:picLocks noChangeAspect="1" noChangeArrowheads="1"/>
          </p:cNvPicPr>
          <p:nvPr/>
        </p:nvPicPr>
        <p:blipFill>
          <a:blip r:embed="rId2">
            <a:extLst>
              <a:ext uri="{28A0092B-C50C-407E-A947-70E740481C1C}">
                <a14:useLocalDpi xmlns:a14="http://schemas.microsoft.com/office/drawing/2010/main" val="0"/>
              </a:ext>
            </a:extLst>
          </a:blip>
          <a:srcRect l="29492" t="41562" r="29492" b="12500"/>
          <a:stretch>
            <a:fillRect/>
          </a:stretch>
        </p:blipFill>
        <p:spPr bwMode="auto">
          <a:xfrm>
            <a:off x="357188" y="357188"/>
            <a:ext cx="8501062" cy="595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p:cNvCxnSpPr/>
          <p:nvPr/>
        </p:nvCxnSpPr>
        <p:spPr bwMode="auto">
          <a:xfrm>
            <a:off x="3214688" y="2714625"/>
            <a:ext cx="1500187" cy="1588"/>
          </a:xfrm>
          <a:prstGeom prst="line">
            <a:avLst/>
          </a:prstGeom>
          <a:solidFill>
            <a:schemeClr val="accent1"/>
          </a:solidFill>
          <a:ln w="50800" cap="flat" cmpd="sng" algn="ctr">
            <a:solidFill>
              <a:schemeClr val="accent2">
                <a:lumMod val="60000"/>
                <a:lumOff val="40000"/>
              </a:schemeClr>
            </a:solidFill>
            <a:prstDash val="solid"/>
            <a:round/>
            <a:headEnd type="none" w="med" len="med"/>
            <a:tailEnd type="none" w="med" len="med"/>
          </a:ln>
          <a:effectLst/>
        </p:spPr>
      </p:cxnSp>
      <p:cxnSp>
        <p:nvCxnSpPr>
          <p:cNvPr id="5" name="Straight Connector 4"/>
          <p:cNvCxnSpPr/>
          <p:nvPr/>
        </p:nvCxnSpPr>
        <p:spPr bwMode="auto">
          <a:xfrm>
            <a:off x="2286000" y="3000375"/>
            <a:ext cx="1500188" cy="1588"/>
          </a:xfrm>
          <a:prstGeom prst="line">
            <a:avLst/>
          </a:prstGeom>
          <a:solidFill>
            <a:schemeClr val="accent1"/>
          </a:solidFill>
          <a:ln w="50800" cap="flat" cmpd="sng" algn="ctr">
            <a:solidFill>
              <a:schemeClr val="accent2">
                <a:lumMod val="60000"/>
                <a:lumOff val="40000"/>
              </a:schemeClr>
            </a:solidFill>
            <a:prstDash val="solid"/>
            <a:round/>
            <a:headEnd type="none" w="med" len="med"/>
            <a:tailEnd type="none" w="med" len="med"/>
          </a:ln>
          <a:effectLst/>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6"/>
          <p:cNvPicPr>
            <a:picLocks noChangeAspect="1" noChangeArrowheads="1"/>
          </p:cNvPicPr>
          <p:nvPr/>
        </p:nvPicPr>
        <p:blipFill>
          <a:blip r:embed="rId2">
            <a:extLst>
              <a:ext uri="{28A0092B-C50C-407E-A947-70E740481C1C}">
                <a14:useLocalDpi xmlns:a14="http://schemas.microsoft.com/office/drawing/2010/main" val="0"/>
              </a:ext>
            </a:extLst>
          </a:blip>
          <a:srcRect l="29883" t="33749" r="27930" b="26875"/>
          <a:stretch>
            <a:fillRect/>
          </a:stretch>
        </p:blipFill>
        <p:spPr bwMode="auto">
          <a:xfrm>
            <a:off x="214313" y="785813"/>
            <a:ext cx="8743950" cy="510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4579" name="Straight Arrow Connector 3"/>
          <p:cNvCxnSpPr>
            <a:cxnSpLocks noChangeShapeType="1"/>
          </p:cNvCxnSpPr>
          <p:nvPr/>
        </p:nvCxnSpPr>
        <p:spPr bwMode="auto">
          <a:xfrm rot="10800000">
            <a:off x="2071688" y="3571875"/>
            <a:ext cx="1857375" cy="71438"/>
          </a:xfrm>
          <a:prstGeom prst="straightConnector1">
            <a:avLst/>
          </a:prstGeom>
          <a:noFill/>
          <a:ln w="508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4580" name="Straight Arrow Connector 5"/>
          <p:cNvCxnSpPr>
            <a:cxnSpLocks noChangeShapeType="1"/>
          </p:cNvCxnSpPr>
          <p:nvPr/>
        </p:nvCxnSpPr>
        <p:spPr bwMode="auto">
          <a:xfrm rot="10800000" flipV="1">
            <a:off x="2643188" y="2286000"/>
            <a:ext cx="1143000" cy="0"/>
          </a:xfrm>
          <a:prstGeom prst="straightConnector1">
            <a:avLst/>
          </a:prstGeom>
          <a:noFill/>
          <a:ln w="508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4581" name="Straight Arrow Connector 8"/>
          <p:cNvCxnSpPr>
            <a:cxnSpLocks noChangeShapeType="1"/>
          </p:cNvCxnSpPr>
          <p:nvPr/>
        </p:nvCxnSpPr>
        <p:spPr bwMode="auto">
          <a:xfrm rot="10800000" flipV="1">
            <a:off x="2571750" y="3286125"/>
            <a:ext cx="1285875" cy="71438"/>
          </a:xfrm>
          <a:prstGeom prst="straightConnector1">
            <a:avLst/>
          </a:prstGeom>
          <a:noFill/>
          <a:ln w="50800" algn="ctr">
            <a:solidFill>
              <a:srgbClr val="0070C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p:cNvPicPr>
            <a:picLocks noChangeAspect="1" noChangeArrowheads="1"/>
          </p:cNvPicPr>
          <p:nvPr/>
        </p:nvPicPr>
        <p:blipFill>
          <a:blip r:embed="rId2">
            <a:extLst>
              <a:ext uri="{28A0092B-C50C-407E-A947-70E740481C1C}">
                <a14:useLocalDpi xmlns:a14="http://schemas.microsoft.com/office/drawing/2010/main" val="0"/>
              </a:ext>
            </a:extLst>
          </a:blip>
          <a:srcRect l="29295" t="11250" r="25586" b="5312"/>
          <a:stretch>
            <a:fillRect/>
          </a:stretch>
        </p:blipFill>
        <p:spPr bwMode="auto">
          <a:xfrm>
            <a:off x="1785938" y="182563"/>
            <a:ext cx="5775325" cy="667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603" name="Straight Connector 15"/>
          <p:cNvCxnSpPr>
            <a:cxnSpLocks noChangeShapeType="1"/>
          </p:cNvCxnSpPr>
          <p:nvPr/>
        </p:nvCxnSpPr>
        <p:spPr bwMode="auto">
          <a:xfrm>
            <a:off x="6000750" y="3214688"/>
            <a:ext cx="857250" cy="1587"/>
          </a:xfrm>
          <a:prstGeom prst="line">
            <a:avLst/>
          </a:prstGeom>
          <a:noFill/>
          <a:ln w="44450" algn="ctr">
            <a:solidFill>
              <a:srgbClr val="FFC000"/>
            </a:solidFill>
            <a:round/>
            <a:headEnd/>
            <a:tailEnd/>
          </a:ln>
          <a:extLst>
            <a:ext uri="{909E8E84-426E-40DD-AFC4-6F175D3DCCD1}">
              <a14:hiddenFill xmlns:a14="http://schemas.microsoft.com/office/drawing/2010/main">
                <a:noFill/>
              </a14:hiddenFill>
            </a:ext>
          </a:extLst>
        </p:spPr>
      </p:cxnSp>
      <p:cxnSp>
        <p:nvCxnSpPr>
          <p:cNvPr id="25604" name="Straight Connector 15"/>
          <p:cNvCxnSpPr>
            <a:cxnSpLocks noChangeShapeType="1"/>
          </p:cNvCxnSpPr>
          <p:nvPr/>
        </p:nvCxnSpPr>
        <p:spPr bwMode="auto">
          <a:xfrm>
            <a:off x="5929313" y="4143375"/>
            <a:ext cx="857250" cy="1588"/>
          </a:xfrm>
          <a:prstGeom prst="line">
            <a:avLst/>
          </a:prstGeom>
          <a:noFill/>
          <a:ln w="44450" algn="ctr">
            <a:solidFill>
              <a:srgbClr val="FFC000"/>
            </a:solidFill>
            <a:round/>
            <a:headEnd/>
            <a:tailEnd/>
          </a:ln>
          <a:extLst>
            <a:ext uri="{909E8E84-426E-40DD-AFC4-6F175D3DCCD1}">
              <a14:hiddenFill xmlns:a14="http://schemas.microsoft.com/office/drawing/2010/main">
                <a:noFill/>
              </a14:hiddenFill>
            </a:ext>
          </a:extLst>
        </p:spPr>
      </p:cxnSp>
      <p:cxnSp>
        <p:nvCxnSpPr>
          <p:cNvPr id="25605" name="Straight Connector 15"/>
          <p:cNvCxnSpPr>
            <a:cxnSpLocks noChangeShapeType="1"/>
          </p:cNvCxnSpPr>
          <p:nvPr/>
        </p:nvCxnSpPr>
        <p:spPr bwMode="auto">
          <a:xfrm>
            <a:off x="6000750" y="2928938"/>
            <a:ext cx="857250" cy="1587"/>
          </a:xfrm>
          <a:prstGeom prst="line">
            <a:avLst/>
          </a:prstGeom>
          <a:noFill/>
          <a:ln w="44450" algn="ctr">
            <a:solidFill>
              <a:srgbClr val="FFC000"/>
            </a:solidFill>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20218" y="76288"/>
            <a:ext cx="9488762"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PSOAS MAJOR and M. ILIACUS (m. ILIOPSOAS)</a:t>
            </a:r>
            <a:endParaRPr lang="en-US" altLang="en-US" sz="2800" b="1" dirty="0">
              <a:solidFill>
                <a:srgbClr val="FF0000"/>
              </a:solidFill>
              <a:effectLst>
                <a:outerShdw blurRad="38100" dist="38100" dir="2700000" algn="tl">
                  <a:srgbClr val="C0C0C0"/>
                </a:outerShdw>
              </a:effectLst>
            </a:endParaRPr>
          </a:p>
        </p:txBody>
      </p:sp>
      <p:sp>
        <p:nvSpPr>
          <p:cNvPr id="4" name="TextBox 3">
            <a:extLst>
              <a:ext uri="{FF2B5EF4-FFF2-40B4-BE49-F238E27FC236}">
                <a16:creationId xmlns:a16="http://schemas.microsoft.com/office/drawing/2014/main" id="{68EFB203-D212-6E4A-DB3C-FBFA06CD8FDB}"/>
              </a:ext>
            </a:extLst>
          </p:cNvPr>
          <p:cNvSpPr txBox="1"/>
          <p:nvPr/>
        </p:nvSpPr>
        <p:spPr>
          <a:xfrm>
            <a:off x="-20219" y="4495772"/>
            <a:ext cx="3657624" cy="830997"/>
          </a:xfrm>
          <a:prstGeom prst="rect">
            <a:avLst/>
          </a:prstGeom>
          <a:noFill/>
        </p:spPr>
        <p:txBody>
          <a:bodyPr wrap="square">
            <a:spAutoFit/>
          </a:bodyPr>
          <a:lstStyle/>
          <a:p>
            <a:r>
              <a:rPr lang="en-GB" sz="1600" dirty="0"/>
              <a:t>The iliopsoas, </a:t>
            </a:r>
            <a:r>
              <a:rPr lang="en-GB" sz="1600" b="1" dirty="0"/>
              <a:t>the chief flexor of the thigh</a:t>
            </a:r>
            <a:r>
              <a:rPr lang="en-GB" sz="1600" dirty="0"/>
              <a:t>, is the most powerful of the hip flexors with the longest range.</a:t>
            </a:r>
          </a:p>
        </p:txBody>
      </p:sp>
      <p:pic>
        <p:nvPicPr>
          <p:cNvPr id="5" name="Picture 4">
            <a:extLst>
              <a:ext uri="{FF2B5EF4-FFF2-40B4-BE49-F238E27FC236}">
                <a16:creationId xmlns:a16="http://schemas.microsoft.com/office/drawing/2014/main" id="{C5713F08-FC10-608F-4455-99A21219F852}"/>
              </a:ext>
            </a:extLst>
          </p:cNvPr>
          <p:cNvPicPr>
            <a:picLocks noChangeAspect="1"/>
          </p:cNvPicPr>
          <p:nvPr/>
        </p:nvPicPr>
        <p:blipFill rotWithShape="1">
          <a:blip r:embed="rId2"/>
          <a:srcRect t="-2589" b="89327"/>
          <a:stretch/>
        </p:blipFill>
        <p:spPr>
          <a:xfrm>
            <a:off x="-20219" y="429330"/>
            <a:ext cx="9164220" cy="533513"/>
          </a:xfrm>
          <a:prstGeom prst="rect">
            <a:avLst/>
          </a:prstGeom>
        </p:spPr>
      </p:pic>
      <p:pic>
        <p:nvPicPr>
          <p:cNvPr id="6" name="Picture 5">
            <a:extLst>
              <a:ext uri="{FF2B5EF4-FFF2-40B4-BE49-F238E27FC236}">
                <a16:creationId xmlns:a16="http://schemas.microsoft.com/office/drawing/2014/main" id="{30BD3F72-1DEA-7428-CF11-305A7CD22938}"/>
              </a:ext>
            </a:extLst>
          </p:cNvPr>
          <p:cNvPicPr>
            <a:picLocks noChangeAspect="1"/>
          </p:cNvPicPr>
          <p:nvPr/>
        </p:nvPicPr>
        <p:blipFill rotWithShape="1">
          <a:blip r:embed="rId2"/>
          <a:srcRect t="24097" b="19675"/>
          <a:stretch/>
        </p:blipFill>
        <p:spPr>
          <a:xfrm>
            <a:off x="-20219" y="962843"/>
            <a:ext cx="9130057" cy="2253466"/>
          </a:xfrm>
          <a:prstGeom prst="rect">
            <a:avLst/>
          </a:prstGeom>
        </p:spPr>
      </p:pic>
      <p:pic>
        <p:nvPicPr>
          <p:cNvPr id="9" name="Picture 8">
            <a:extLst>
              <a:ext uri="{FF2B5EF4-FFF2-40B4-BE49-F238E27FC236}">
                <a16:creationId xmlns:a16="http://schemas.microsoft.com/office/drawing/2014/main" id="{FB7CD1CC-D558-27FF-B3BE-DC16C76DD592}"/>
              </a:ext>
            </a:extLst>
          </p:cNvPr>
          <p:cNvPicPr>
            <a:picLocks noChangeAspect="1"/>
          </p:cNvPicPr>
          <p:nvPr/>
        </p:nvPicPr>
        <p:blipFill>
          <a:blip r:embed="rId3"/>
          <a:stretch>
            <a:fillRect/>
          </a:stretch>
        </p:blipFill>
        <p:spPr>
          <a:xfrm>
            <a:off x="3962416" y="3216309"/>
            <a:ext cx="2710644" cy="3641691"/>
          </a:xfrm>
          <a:prstGeom prst="rect">
            <a:avLst/>
          </a:prstGeom>
        </p:spPr>
      </p:pic>
      <p:pic>
        <p:nvPicPr>
          <p:cNvPr id="11" name="Picture 10">
            <a:extLst>
              <a:ext uri="{FF2B5EF4-FFF2-40B4-BE49-F238E27FC236}">
                <a16:creationId xmlns:a16="http://schemas.microsoft.com/office/drawing/2014/main" id="{5566D756-03C5-6436-6911-94CF0397CEF4}"/>
              </a:ext>
            </a:extLst>
          </p:cNvPr>
          <p:cNvPicPr>
            <a:picLocks noChangeAspect="1"/>
          </p:cNvPicPr>
          <p:nvPr/>
        </p:nvPicPr>
        <p:blipFill>
          <a:blip r:embed="rId4"/>
          <a:stretch>
            <a:fillRect/>
          </a:stretch>
        </p:blipFill>
        <p:spPr>
          <a:xfrm>
            <a:off x="7162731" y="3313136"/>
            <a:ext cx="1629265" cy="3411133"/>
          </a:xfrm>
          <a:prstGeom prst="rect">
            <a:avLst/>
          </a:prstGeom>
        </p:spPr>
      </p:pic>
    </p:spTree>
    <p:extLst>
      <p:ext uri="{BB962C8B-B14F-4D97-AF65-F5344CB8AC3E}">
        <p14:creationId xmlns:p14="http://schemas.microsoft.com/office/powerpoint/2010/main" val="242290832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p:cNvPicPr>
            <a:picLocks noChangeAspect="1" noChangeArrowheads="1"/>
          </p:cNvPicPr>
          <p:nvPr/>
        </p:nvPicPr>
        <p:blipFill>
          <a:blip r:embed="rId2">
            <a:extLst>
              <a:ext uri="{28A0092B-C50C-407E-A947-70E740481C1C}">
                <a14:useLocalDpi xmlns:a14="http://schemas.microsoft.com/office/drawing/2010/main" val="0"/>
              </a:ext>
            </a:extLst>
          </a:blip>
          <a:srcRect l="29295" t="11250" r="25586" b="5312"/>
          <a:stretch>
            <a:fillRect/>
          </a:stretch>
        </p:blipFill>
        <p:spPr bwMode="auto">
          <a:xfrm>
            <a:off x="4783895" y="836712"/>
            <a:ext cx="4337202" cy="501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603" name="Straight Connector 15"/>
          <p:cNvCxnSpPr>
            <a:cxnSpLocks noChangeShapeType="1"/>
          </p:cNvCxnSpPr>
          <p:nvPr/>
        </p:nvCxnSpPr>
        <p:spPr bwMode="auto">
          <a:xfrm>
            <a:off x="7812360" y="3645024"/>
            <a:ext cx="857250" cy="1587"/>
          </a:xfrm>
          <a:prstGeom prst="line">
            <a:avLst/>
          </a:prstGeom>
          <a:noFill/>
          <a:ln w="44450" algn="ctr">
            <a:solidFill>
              <a:srgbClr val="FFC000"/>
            </a:solidFill>
            <a:round/>
            <a:headEnd/>
            <a:tailEnd/>
          </a:ln>
          <a:extLst>
            <a:ext uri="{909E8E84-426E-40DD-AFC4-6F175D3DCCD1}">
              <a14:hiddenFill xmlns:a14="http://schemas.microsoft.com/office/drawing/2010/main">
                <a:noFill/>
              </a14:hiddenFill>
            </a:ext>
          </a:extLst>
        </p:spPr>
      </p:cxnSp>
      <p:sp>
        <p:nvSpPr>
          <p:cNvPr id="3" name="Rectangle 2">
            <a:extLst>
              <a:ext uri="{FF2B5EF4-FFF2-40B4-BE49-F238E27FC236}">
                <a16:creationId xmlns:a16="http://schemas.microsoft.com/office/drawing/2014/main" id="{7E4E84AA-DB25-A973-7F5A-38452D84AFCD}"/>
              </a:ext>
            </a:extLst>
          </p:cNvPr>
          <p:cNvSpPr txBox="1">
            <a:spLocks noChangeArrowheads="1"/>
          </p:cNvSpPr>
          <p:nvPr/>
        </p:nvSpPr>
        <p:spPr bwMode="auto">
          <a:xfrm>
            <a:off x="-20218" y="76288"/>
            <a:ext cx="8984706" cy="5032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a:lstStyle>
          <a:p>
            <a:pPr eaLnBrk="1" hangingPunct="1">
              <a:defRPr/>
            </a:pPr>
            <a:r>
              <a:rPr lang="en-GB" altLang="en-US" sz="2800" kern="0" dirty="0">
                <a:solidFill>
                  <a:srgbClr val="FF0000"/>
                </a:solidFill>
                <a:effectLst>
                  <a:outerShdw blurRad="38100" dist="38100" dir="2700000" algn="tl">
                    <a:srgbClr val="C0C0C0"/>
                  </a:outerShdw>
                </a:effectLst>
                <a:latin typeface="Book Antiqua" pitchFamily="18" charset="0"/>
              </a:rPr>
              <a:t>M. QUADRATUS LUMBORUM</a:t>
            </a:r>
            <a:endParaRPr lang="en-US" altLang="en-US" sz="2800" kern="0" dirty="0">
              <a:solidFill>
                <a:srgbClr val="FF0000"/>
              </a:solidFill>
              <a:effectLst>
                <a:outerShdw blurRad="38100" dist="38100" dir="2700000" algn="tl">
                  <a:srgbClr val="C0C0C0"/>
                </a:outerShdw>
              </a:effectLst>
            </a:endParaRPr>
          </a:p>
        </p:txBody>
      </p:sp>
      <p:sp>
        <p:nvSpPr>
          <p:cNvPr id="5" name="TextBox 4">
            <a:extLst>
              <a:ext uri="{FF2B5EF4-FFF2-40B4-BE49-F238E27FC236}">
                <a16:creationId xmlns:a16="http://schemas.microsoft.com/office/drawing/2014/main" id="{32B34FE0-C967-6039-D2BD-4B250B8A24C9}"/>
              </a:ext>
            </a:extLst>
          </p:cNvPr>
          <p:cNvSpPr txBox="1"/>
          <p:nvPr/>
        </p:nvSpPr>
        <p:spPr>
          <a:xfrm>
            <a:off x="0" y="920621"/>
            <a:ext cx="4581726" cy="6247864"/>
          </a:xfrm>
          <a:prstGeom prst="rect">
            <a:avLst/>
          </a:prstGeom>
          <a:noFill/>
        </p:spPr>
        <p:txBody>
          <a:bodyPr wrap="square">
            <a:spAutoFit/>
          </a:bodyPr>
          <a:lstStyle/>
          <a:p>
            <a:r>
              <a:rPr lang="en-GB" sz="2000" dirty="0"/>
              <a:t>The quadrilateral quadratus lumborum forms a thick muscular sheet in the posterior abdominal wall </a:t>
            </a:r>
          </a:p>
          <a:p>
            <a:endParaRPr lang="en-GB" sz="2000" dirty="0"/>
          </a:p>
          <a:p>
            <a:r>
              <a:rPr lang="en-GB" sz="2000" dirty="0"/>
              <a:t>It lies adjacent to the lumbar transverse processes and is broader inferiorly. Close to the 12th rib, the lateral arcuate ligament crosses the quadratus lumborum. </a:t>
            </a:r>
          </a:p>
          <a:p>
            <a:endParaRPr lang="en-GB" sz="2000" dirty="0"/>
          </a:p>
          <a:p>
            <a:r>
              <a:rPr lang="en-GB" sz="2000" dirty="0"/>
              <a:t>The subcostal nerve passes posterior to this ligament and runs </a:t>
            </a:r>
            <a:r>
              <a:rPr lang="en-GB" sz="2000" dirty="0" err="1"/>
              <a:t>inferolaterally</a:t>
            </a:r>
            <a:r>
              <a:rPr lang="en-GB" sz="2000" dirty="0"/>
              <a:t> on the quadratus lumborum. Branches of the lumbar plexus run inferiorly on the anterior surface of this muscle.</a:t>
            </a:r>
          </a:p>
          <a:p>
            <a:endParaRPr lang="en-GB" sz="2000" dirty="0"/>
          </a:p>
          <a:p>
            <a:r>
              <a:rPr lang="en-GB" sz="2000" dirty="0"/>
              <a:t>Attachments:</a:t>
            </a:r>
          </a:p>
          <a:p>
            <a:r>
              <a:rPr lang="en-GB" sz="2000" dirty="0"/>
              <a:t>- 12</a:t>
            </a:r>
            <a:r>
              <a:rPr lang="en-GB" sz="2000" baseline="30000" dirty="0"/>
              <a:t>th</a:t>
            </a:r>
            <a:r>
              <a:rPr lang="en-GB" sz="2000" dirty="0"/>
              <a:t> rib</a:t>
            </a:r>
          </a:p>
          <a:p>
            <a:r>
              <a:rPr lang="en-GB" sz="2000" dirty="0"/>
              <a:t>- lumbar  vertebrae (lateral side)</a:t>
            </a:r>
          </a:p>
          <a:p>
            <a:r>
              <a:rPr lang="en-GB" sz="2000" dirty="0"/>
              <a:t>- iliac crest</a:t>
            </a:r>
          </a:p>
          <a:p>
            <a:endParaRPr lang="en-GB" sz="2000" dirty="0"/>
          </a:p>
        </p:txBody>
      </p:sp>
      <p:sp>
        <p:nvSpPr>
          <p:cNvPr id="6" name="TextBox 5">
            <a:extLst>
              <a:ext uri="{FF2B5EF4-FFF2-40B4-BE49-F238E27FC236}">
                <a16:creationId xmlns:a16="http://schemas.microsoft.com/office/drawing/2014/main" id="{E12C58EB-CA61-9A06-14B4-B27456FC5C3C}"/>
              </a:ext>
            </a:extLst>
          </p:cNvPr>
          <p:cNvSpPr txBox="1"/>
          <p:nvPr/>
        </p:nvSpPr>
        <p:spPr>
          <a:xfrm>
            <a:off x="5004048" y="5995612"/>
            <a:ext cx="3494344" cy="707886"/>
          </a:xfrm>
          <a:prstGeom prst="rect">
            <a:avLst/>
          </a:prstGeom>
          <a:noFill/>
        </p:spPr>
        <p:txBody>
          <a:bodyPr wrap="square">
            <a:spAutoFit/>
          </a:bodyPr>
          <a:lstStyle/>
          <a:p>
            <a:r>
              <a:rPr lang="en-GB" sz="2000" dirty="0"/>
              <a:t>Action:</a:t>
            </a:r>
          </a:p>
          <a:p>
            <a:r>
              <a:rPr lang="en-GB" sz="2000" dirty="0"/>
              <a:t>- lateral flexion of the trunk</a:t>
            </a:r>
          </a:p>
        </p:txBody>
      </p:sp>
    </p:spTree>
    <p:extLst>
      <p:ext uri="{BB962C8B-B14F-4D97-AF65-F5344CB8AC3E}">
        <p14:creationId xmlns:p14="http://schemas.microsoft.com/office/powerpoint/2010/main" val="4161003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2259W"/>
          <p:cNvPicPr>
            <a:picLocks noChangeAspect="1" noChangeArrowheads="1"/>
          </p:cNvPicPr>
          <p:nvPr/>
        </p:nvPicPr>
        <p:blipFill>
          <a:blip r:embed="rId3">
            <a:clrChange>
              <a:clrFrom>
                <a:srgbClr val="FEFFFF"/>
              </a:clrFrom>
              <a:clrTo>
                <a:srgbClr val="FEFFFF">
                  <a:alpha val="0"/>
                </a:srgbClr>
              </a:clrTo>
            </a:clrChange>
            <a:extLst>
              <a:ext uri="{28A0092B-C50C-407E-A947-70E740481C1C}">
                <a14:useLocalDpi xmlns:a14="http://schemas.microsoft.com/office/drawing/2010/main" val="0"/>
              </a:ext>
            </a:extLst>
          </a:blip>
          <a:srcRect l="3569" t="2809" r="2158" b="2007"/>
          <a:stretch>
            <a:fillRect/>
          </a:stretch>
        </p:blipFill>
        <p:spPr bwMode="auto">
          <a:xfrm>
            <a:off x="0" y="476250"/>
            <a:ext cx="4500563" cy="597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5048W"/>
          <p:cNvPicPr>
            <a:picLocks noChangeAspect="1" noChangeArrowheads="1"/>
          </p:cNvPicPr>
          <p:nvPr/>
        </p:nvPicPr>
        <p:blipFill>
          <a:blip r:embed="rId4">
            <a:clrChange>
              <a:clrFrom>
                <a:srgbClr val="FFFEFB"/>
              </a:clrFrom>
              <a:clrTo>
                <a:srgbClr val="FFFEFB">
                  <a:alpha val="0"/>
                </a:srgbClr>
              </a:clrTo>
            </a:clrChange>
            <a:extLst>
              <a:ext uri="{28A0092B-C50C-407E-A947-70E740481C1C}">
                <a14:useLocalDpi xmlns:a14="http://schemas.microsoft.com/office/drawing/2010/main" val="0"/>
              </a:ext>
            </a:extLst>
          </a:blip>
          <a:srcRect l="1758" t="2809" r="2905" b="1976"/>
          <a:stretch>
            <a:fillRect/>
          </a:stretch>
        </p:blipFill>
        <p:spPr bwMode="auto">
          <a:xfrm>
            <a:off x="4572000" y="476250"/>
            <a:ext cx="4427538" cy="597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Line 4"/>
          <p:cNvSpPr>
            <a:spLocks noChangeShapeType="1"/>
          </p:cNvSpPr>
          <p:nvPr/>
        </p:nvSpPr>
        <p:spPr bwMode="auto">
          <a:xfrm>
            <a:off x="0" y="4581525"/>
            <a:ext cx="4500563" cy="0"/>
          </a:xfrm>
          <a:prstGeom prst="line">
            <a:avLst/>
          </a:prstGeom>
          <a:noFill/>
          <a:ln w="57150">
            <a:solidFill>
              <a:srgbClr val="009894"/>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85" name="Line 5"/>
          <p:cNvSpPr>
            <a:spLocks noChangeShapeType="1"/>
          </p:cNvSpPr>
          <p:nvPr/>
        </p:nvSpPr>
        <p:spPr bwMode="auto">
          <a:xfrm>
            <a:off x="0" y="2852738"/>
            <a:ext cx="4427538" cy="0"/>
          </a:xfrm>
          <a:prstGeom prst="line">
            <a:avLst/>
          </a:prstGeom>
          <a:noFill/>
          <a:ln w="57150">
            <a:solidFill>
              <a:srgbClr val="00C5C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86" name="Line 6"/>
          <p:cNvSpPr>
            <a:spLocks noChangeShapeType="1"/>
          </p:cNvSpPr>
          <p:nvPr/>
        </p:nvSpPr>
        <p:spPr bwMode="auto">
          <a:xfrm>
            <a:off x="4643438" y="2852738"/>
            <a:ext cx="4500562" cy="0"/>
          </a:xfrm>
          <a:prstGeom prst="line">
            <a:avLst/>
          </a:prstGeom>
          <a:noFill/>
          <a:ln w="57150">
            <a:solidFill>
              <a:srgbClr val="00C5C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87" name="Line 7"/>
          <p:cNvSpPr>
            <a:spLocks noChangeShapeType="1"/>
          </p:cNvSpPr>
          <p:nvPr/>
        </p:nvSpPr>
        <p:spPr bwMode="auto">
          <a:xfrm>
            <a:off x="4643438" y="4581525"/>
            <a:ext cx="4500562" cy="0"/>
          </a:xfrm>
          <a:prstGeom prst="line">
            <a:avLst/>
          </a:prstGeom>
          <a:noFill/>
          <a:ln w="57150">
            <a:solidFill>
              <a:srgbClr val="009894"/>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0" name="Rectangle 10"/>
          <p:cNvSpPr>
            <a:spLocks noChangeArrowheads="1"/>
          </p:cNvSpPr>
          <p:nvPr/>
        </p:nvSpPr>
        <p:spPr bwMode="auto">
          <a:xfrm>
            <a:off x="971550" y="1989138"/>
            <a:ext cx="2530475" cy="579437"/>
          </a:xfrm>
          <a:prstGeom prst="rect">
            <a:avLst/>
          </a:prstGeom>
          <a:noFill/>
          <a:ln w="9525">
            <a:noFill/>
            <a:miter lim="800000"/>
            <a:headEnd/>
            <a:tailEnd/>
          </a:ln>
          <a:effectLst/>
        </p:spPr>
        <p:txBody>
          <a:bodyPr wrap="none">
            <a:spAutoFit/>
          </a:bodyPr>
          <a:lstStyle/>
          <a:p>
            <a:pPr eaLnBrk="1" hangingPunct="1">
              <a:defRPr/>
            </a:pPr>
            <a:r>
              <a:rPr lang="sr-Latn-CS" sz="3200" b="1">
                <a:solidFill>
                  <a:srgbClr val="006D6A"/>
                </a:solidFill>
                <a:effectLst>
                  <a:outerShdw blurRad="38100" dist="38100" dir="2700000" algn="tl">
                    <a:srgbClr val="000000"/>
                  </a:outerShdw>
                </a:effectLst>
                <a:latin typeface="Arial" charset="0"/>
              </a:rPr>
              <a:t>Epigastrium</a:t>
            </a:r>
            <a:endParaRPr lang="en-US" sz="3200" b="1">
              <a:solidFill>
                <a:srgbClr val="006D6A"/>
              </a:solidFill>
              <a:effectLst>
                <a:outerShdw blurRad="38100" dist="38100" dir="2700000" algn="tl">
                  <a:srgbClr val="000000"/>
                </a:outerShdw>
              </a:effectLst>
              <a:latin typeface="Arial" charset="0"/>
            </a:endParaRPr>
          </a:p>
        </p:txBody>
      </p:sp>
      <p:sp>
        <p:nvSpPr>
          <p:cNvPr id="46091" name="Rectangle 11"/>
          <p:cNvSpPr>
            <a:spLocks noChangeArrowheads="1"/>
          </p:cNvSpPr>
          <p:nvPr/>
        </p:nvSpPr>
        <p:spPr bwMode="auto">
          <a:xfrm>
            <a:off x="755650" y="3500438"/>
            <a:ext cx="2935288" cy="579437"/>
          </a:xfrm>
          <a:prstGeom prst="rect">
            <a:avLst/>
          </a:prstGeom>
          <a:noFill/>
          <a:ln w="9525">
            <a:noFill/>
            <a:miter lim="800000"/>
            <a:headEnd/>
            <a:tailEnd/>
          </a:ln>
          <a:effectLst/>
        </p:spPr>
        <p:txBody>
          <a:bodyPr wrap="none">
            <a:spAutoFit/>
          </a:bodyPr>
          <a:lstStyle/>
          <a:p>
            <a:pPr eaLnBrk="1" hangingPunct="1">
              <a:defRPr/>
            </a:pPr>
            <a:r>
              <a:rPr lang="sr-Latn-CS" sz="3200" b="1">
                <a:solidFill>
                  <a:srgbClr val="006D6A"/>
                </a:solidFill>
                <a:effectLst>
                  <a:outerShdw blurRad="38100" dist="38100" dir="2700000" algn="tl">
                    <a:srgbClr val="000000"/>
                  </a:outerShdw>
                </a:effectLst>
                <a:latin typeface="Arial" charset="0"/>
              </a:rPr>
              <a:t>Mesogastrium</a:t>
            </a:r>
            <a:endParaRPr lang="en-US" sz="3200" b="1">
              <a:solidFill>
                <a:srgbClr val="006D6A"/>
              </a:solidFill>
              <a:effectLst>
                <a:outerShdw blurRad="38100" dist="38100" dir="2700000" algn="tl">
                  <a:srgbClr val="000000"/>
                </a:outerShdw>
              </a:effectLst>
              <a:latin typeface="Arial" charset="0"/>
            </a:endParaRPr>
          </a:p>
        </p:txBody>
      </p:sp>
      <p:sp>
        <p:nvSpPr>
          <p:cNvPr id="46092" name="Rectangle 12"/>
          <p:cNvSpPr>
            <a:spLocks noChangeArrowheads="1"/>
          </p:cNvSpPr>
          <p:nvPr/>
        </p:nvSpPr>
        <p:spPr bwMode="auto">
          <a:xfrm>
            <a:off x="755650" y="4797425"/>
            <a:ext cx="2913063" cy="579438"/>
          </a:xfrm>
          <a:prstGeom prst="rect">
            <a:avLst/>
          </a:prstGeom>
          <a:noFill/>
          <a:ln w="9525">
            <a:noFill/>
            <a:miter lim="800000"/>
            <a:headEnd/>
            <a:tailEnd/>
          </a:ln>
          <a:effectLst/>
        </p:spPr>
        <p:txBody>
          <a:bodyPr wrap="none">
            <a:spAutoFit/>
          </a:bodyPr>
          <a:lstStyle/>
          <a:p>
            <a:pPr eaLnBrk="1" hangingPunct="1">
              <a:defRPr/>
            </a:pPr>
            <a:r>
              <a:rPr lang="sr-Latn-CS" sz="3200" b="1">
                <a:solidFill>
                  <a:srgbClr val="006D6A"/>
                </a:solidFill>
                <a:effectLst>
                  <a:outerShdw blurRad="38100" dist="38100" dir="2700000" algn="tl">
                    <a:srgbClr val="000000"/>
                  </a:outerShdw>
                </a:effectLst>
                <a:latin typeface="Arial" charset="0"/>
              </a:rPr>
              <a:t>Hypogastrium</a:t>
            </a:r>
            <a:endParaRPr lang="en-US" sz="3200" b="1">
              <a:solidFill>
                <a:srgbClr val="006D6A"/>
              </a:solidFill>
              <a:effectLst>
                <a:outerShdw blurRad="38100" dist="38100" dir="2700000" algn="tl">
                  <a:srgbClr val="000000"/>
                </a:outerShdw>
              </a:effectLst>
              <a:latin typeface="Arial"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additive="base">
                                        <p:cTn id="7" dur="1000" fill="hold"/>
                                        <p:tgtEl>
                                          <p:spTgt spid="46085"/>
                                        </p:tgtEl>
                                        <p:attrNameLst>
                                          <p:attrName>ppt_x</p:attrName>
                                        </p:attrNameLst>
                                      </p:cBhvr>
                                      <p:tavLst>
                                        <p:tav tm="0">
                                          <p:val>
                                            <p:strVal val="0-#ppt_w/2"/>
                                          </p:val>
                                        </p:tav>
                                        <p:tav tm="100000">
                                          <p:val>
                                            <p:strVal val="#ppt_x"/>
                                          </p:val>
                                        </p:tav>
                                      </p:tavLst>
                                    </p:anim>
                                    <p:anim calcmode="lin" valueType="num">
                                      <p:cBhvr additive="base">
                                        <p:cTn id="8" dur="1000" fill="hold"/>
                                        <p:tgtEl>
                                          <p:spTgt spid="4608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6086"/>
                                        </p:tgtEl>
                                        <p:attrNameLst>
                                          <p:attrName>style.visibility</p:attrName>
                                        </p:attrNameLst>
                                      </p:cBhvr>
                                      <p:to>
                                        <p:strVal val="visible"/>
                                      </p:to>
                                    </p:set>
                                    <p:anim calcmode="lin" valueType="num">
                                      <p:cBhvr additive="base">
                                        <p:cTn id="11" dur="1000" fill="hold"/>
                                        <p:tgtEl>
                                          <p:spTgt spid="46086"/>
                                        </p:tgtEl>
                                        <p:attrNameLst>
                                          <p:attrName>ppt_x</p:attrName>
                                        </p:attrNameLst>
                                      </p:cBhvr>
                                      <p:tavLst>
                                        <p:tav tm="0">
                                          <p:val>
                                            <p:strVal val="1+#ppt_w/2"/>
                                          </p:val>
                                        </p:tav>
                                        <p:tav tm="100000">
                                          <p:val>
                                            <p:strVal val="#ppt_x"/>
                                          </p:val>
                                        </p:tav>
                                      </p:tavLst>
                                    </p:anim>
                                    <p:anim calcmode="lin" valueType="num">
                                      <p:cBhvr additive="base">
                                        <p:cTn id="12" dur="1000" fill="hold"/>
                                        <p:tgtEl>
                                          <p:spTgt spid="46086"/>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46084"/>
                                        </p:tgtEl>
                                        <p:attrNameLst>
                                          <p:attrName>style.visibility</p:attrName>
                                        </p:attrNameLst>
                                      </p:cBhvr>
                                      <p:to>
                                        <p:strVal val="visible"/>
                                      </p:to>
                                    </p:set>
                                    <p:anim calcmode="lin" valueType="num">
                                      <p:cBhvr additive="base">
                                        <p:cTn id="17" dur="1000" fill="hold"/>
                                        <p:tgtEl>
                                          <p:spTgt spid="46084"/>
                                        </p:tgtEl>
                                        <p:attrNameLst>
                                          <p:attrName>ppt_x</p:attrName>
                                        </p:attrNameLst>
                                      </p:cBhvr>
                                      <p:tavLst>
                                        <p:tav tm="0">
                                          <p:val>
                                            <p:strVal val="0-#ppt_w/2"/>
                                          </p:val>
                                        </p:tav>
                                        <p:tav tm="100000">
                                          <p:val>
                                            <p:strVal val="#ppt_x"/>
                                          </p:val>
                                        </p:tav>
                                      </p:tavLst>
                                    </p:anim>
                                    <p:anim calcmode="lin" valueType="num">
                                      <p:cBhvr additive="base">
                                        <p:cTn id="18" dur="1000" fill="hold"/>
                                        <p:tgtEl>
                                          <p:spTgt spid="4608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6087"/>
                                        </p:tgtEl>
                                        <p:attrNameLst>
                                          <p:attrName>style.visibility</p:attrName>
                                        </p:attrNameLst>
                                      </p:cBhvr>
                                      <p:to>
                                        <p:strVal val="visible"/>
                                      </p:to>
                                    </p:set>
                                    <p:anim calcmode="lin" valueType="num">
                                      <p:cBhvr additive="base">
                                        <p:cTn id="21" dur="1000" fill="hold"/>
                                        <p:tgtEl>
                                          <p:spTgt spid="46087"/>
                                        </p:tgtEl>
                                        <p:attrNameLst>
                                          <p:attrName>ppt_x</p:attrName>
                                        </p:attrNameLst>
                                      </p:cBhvr>
                                      <p:tavLst>
                                        <p:tav tm="0">
                                          <p:val>
                                            <p:strVal val="1+#ppt_w/2"/>
                                          </p:val>
                                        </p:tav>
                                        <p:tav tm="100000">
                                          <p:val>
                                            <p:strVal val="#ppt_x"/>
                                          </p:val>
                                        </p:tav>
                                      </p:tavLst>
                                    </p:anim>
                                    <p:anim calcmode="lin" valueType="num">
                                      <p:cBhvr additive="base">
                                        <p:cTn id="22" dur="1000" fill="hold"/>
                                        <p:tgtEl>
                                          <p:spTgt spid="46087"/>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53" presetClass="entr" presetSubtype="0" fill="hold" nodeType="clickEffect">
                                  <p:stCondLst>
                                    <p:cond delay="0"/>
                                  </p:stCondLst>
                                  <p:childTnLst>
                                    <p:set>
                                      <p:cBhvr>
                                        <p:cTn id="26" dur="1" fill="hold">
                                          <p:stCondLst>
                                            <p:cond delay="0"/>
                                          </p:stCondLst>
                                        </p:cTn>
                                        <p:tgtEl>
                                          <p:spTgt spid="46090">
                                            <p:txEl>
                                              <p:pRg st="0" end="0"/>
                                            </p:txEl>
                                          </p:spTgt>
                                        </p:tgtEl>
                                        <p:attrNameLst>
                                          <p:attrName>style.visibility</p:attrName>
                                        </p:attrNameLst>
                                      </p:cBhvr>
                                      <p:to>
                                        <p:strVal val="visible"/>
                                      </p:to>
                                    </p:set>
                                    <p:anim calcmode="lin" valueType="num">
                                      <p:cBhvr>
                                        <p:cTn id="27" dur="1000" fill="hold"/>
                                        <p:tgtEl>
                                          <p:spTgt spid="46090">
                                            <p:txEl>
                                              <p:pRg st="0" end="0"/>
                                            </p:txEl>
                                          </p:spTgt>
                                        </p:tgtEl>
                                        <p:attrNameLst>
                                          <p:attrName>ppt_w</p:attrName>
                                        </p:attrNameLst>
                                      </p:cBhvr>
                                      <p:tavLst>
                                        <p:tav tm="0">
                                          <p:val>
                                            <p:fltVal val="0"/>
                                          </p:val>
                                        </p:tav>
                                        <p:tav tm="100000">
                                          <p:val>
                                            <p:strVal val="#ppt_w"/>
                                          </p:val>
                                        </p:tav>
                                      </p:tavLst>
                                    </p:anim>
                                    <p:anim calcmode="lin" valueType="num">
                                      <p:cBhvr>
                                        <p:cTn id="28" dur="1000" fill="hold"/>
                                        <p:tgtEl>
                                          <p:spTgt spid="46090">
                                            <p:txEl>
                                              <p:pRg st="0" end="0"/>
                                            </p:txEl>
                                          </p:spTgt>
                                        </p:tgtEl>
                                        <p:attrNameLst>
                                          <p:attrName>ppt_h</p:attrName>
                                        </p:attrNameLst>
                                      </p:cBhvr>
                                      <p:tavLst>
                                        <p:tav tm="0">
                                          <p:val>
                                            <p:fltVal val="0"/>
                                          </p:val>
                                        </p:tav>
                                        <p:tav tm="100000">
                                          <p:val>
                                            <p:strVal val="#ppt_h"/>
                                          </p:val>
                                        </p:tav>
                                      </p:tavLst>
                                    </p:anim>
                                    <p:animEffect transition="in" filter="fade">
                                      <p:cBhvr>
                                        <p:cTn id="29" dur="1000"/>
                                        <p:tgtEl>
                                          <p:spTgt spid="46090">
                                            <p:txEl>
                                              <p:pRg st="0" end="0"/>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3" presetClass="entr" presetSubtype="0" fill="hold" nodeType="clickEffect">
                                  <p:stCondLst>
                                    <p:cond delay="0"/>
                                  </p:stCondLst>
                                  <p:childTnLst>
                                    <p:set>
                                      <p:cBhvr>
                                        <p:cTn id="33" dur="1" fill="hold">
                                          <p:stCondLst>
                                            <p:cond delay="0"/>
                                          </p:stCondLst>
                                        </p:cTn>
                                        <p:tgtEl>
                                          <p:spTgt spid="46091">
                                            <p:txEl>
                                              <p:pRg st="0" end="0"/>
                                            </p:txEl>
                                          </p:spTgt>
                                        </p:tgtEl>
                                        <p:attrNameLst>
                                          <p:attrName>style.visibility</p:attrName>
                                        </p:attrNameLst>
                                      </p:cBhvr>
                                      <p:to>
                                        <p:strVal val="visible"/>
                                      </p:to>
                                    </p:set>
                                    <p:anim calcmode="lin" valueType="num">
                                      <p:cBhvr>
                                        <p:cTn id="34" dur="1000" fill="hold"/>
                                        <p:tgtEl>
                                          <p:spTgt spid="46091">
                                            <p:txEl>
                                              <p:pRg st="0" end="0"/>
                                            </p:txEl>
                                          </p:spTgt>
                                        </p:tgtEl>
                                        <p:attrNameLst>
                                          <p:attrName>ppt_w</p:attrName>
                                        </p:attrNameLst>
                                      </p:cBhvr>
                                      <p:tavLst>
                                        <p:tav tm="0">
                                          <p:val>
                                            <p:fltVal val="0"/>
                                          </p:val>
                                        </p:tav>
                                        <p:tav tm="100000">
                                          <p:val>
                                            <p:strVal val="#ppt_w"/>
                                          </p:val>
                                        </p:tav>
                                      </p:tavLst>
                                    </p:anim>
                                    <p:anim calcmode="lin" valueType="num">
                                      <p:cBhvr>
                                        <p:cTn id="35" dur="1000" fill="hold"/>
                                        <p:tgtEl>
                                          <p:spTgt spid="46091">
                                            <p:txEl>
                                              <p:pRg st="0" end="0"/>
                                            </p:txEl>
                                          </p:spTgt>
                                        </p:tgtEl>
                                        <p:attrNameLst>
                                          <p:attrName>ppt_h</p:attrName>
                                        </p:attrNameLst>
                                      </p:cBhvr>
                                      <p:tavLst>
                                        <p:tav tm="0">
                                          <p:val>
                                            <p:fltVal val="0"/>
                                          </p:val>
                                        </p:tav>
                                        <p:tav tm="100000">
                                          <p:val>
                                            <p:strVal val="#ppt_h"/>
                                          </p:val>
                                        </p:tav>
                                      </p:tavLst>
                                    </p:anim>
                                    <p:animEffect transition="in" filter="fade">
                                      <p:cBhvr>
                                        <p:cTn id="36" dur="1000"/>
                                        <p:tgtEl>
                                          <p:spTgt spid="46091">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3" presetClass="entr" presetSubtype="0" fill="hold" nodeType="clickEffect">
                                  <p:stCondLst>
                                    <p:cond delay="0"/>
                                  </p:stCondLst>
                                  <p:childTnLst>
                                    <p:set>
                                      <p:cBhvr>
                                        <p:cTn id="40" dur="1" fill="hold">
                                          <p:stCondLst>
                                            <p:cond delay="0"/>
                                          </p:stCondLst>
                                        </p:cTn>
                                        <p:tgtEl>
                                          <p:spTgt spid="46092">
                                            <p:txEl>
                                              <p:pRg st="0" end="0"/>
                                            </p:txEl>
                                          </p:spTgt>
                                        </p:tgtEl>
                                        <p:attrNameLst>
                                          <p:attrName>style.visibility</p:attrName>
                                        </p:attrNameLst>
                                      </p:cBhvr>
                                      <p:to>
                                        <p:strVal val="visible"/>
                                      </p:to>
                                    </p:set>
                                    <p:anim calcmode="lin" valueType="num">
                                      <p:cBhvr>
                                        <p:cTn id="41" dur="1000" fill="hold"/>
                                        <p:tgtEl>
                                          <p:spTgt spid="46092">
                                            <p:txEl>
                                              <p:pRg st="0" end="0"/>
                                            </p:txEl>
                                          </p:spTgt>
                                        </p:tgtEl>
                                        <p:attrNameLst>
                                          <p:attrName>ppt_w</p:attrName>
                                        </p:attrNameLst>
                                      </p:cBhvr>
                                      <p:tavLst>
                                        <p:tav tm="0">
                                          <p:val>
                                            <p:fltVal val="0"/>
                                          </p:val>
                                        </p:tav>
                                        <p:tav tm="100000">
                                          <p:val>
                                            <p:strVal val="#ppt_w"/>
                                          </p:val>
                                        </p:tav>
                                      </p:tavLst>
                                    </p:anim>
                                    <p:anim calcmode="lin" valueType="num">
                                      <p:cBhvr>
                                        <p:cTn id="42" dur="1000" fill="hold"/>
                                        <p:tgtEl>
                                          <p:spTgt spid="46092">
                                            <p:txEl>
                                              <p:pRg st="0" end="0"/>
                                            </p:txEl>
                                          </p:spTgt>
                                        </p:tgtEl>
                                        <p:attrNameLst>
                                          <p:attrName>ppt_h</p:attrName>
                                        </p:attrNameLst>
                                      </p:cBhvr>
                                      <p:tavLst>
                                        <p:tav tm="0">
                                          <p:val>
                                            <p:fltVal val="0"/>
                                          </p:val>
                                        </p:tav>
                                        <p:tav tm="100000">
                                          <p:val>
                                            <p:strVal val="#ppt_h"/>
                                          </p:val>
                                        </p:tav>
                                      </p:tavLst>
                                    </p:anim>
                                    <p:animEffect transition="in" filter="fade">
                                      <p:cBhvr>
                                        <p:cTn id="43" dur="1000"/>
                                        <p:tgtEl>
                                          <p:spTgt spid="460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nimBg="1"/>
      <p:bldP spid="46085" grpId="0" animBg="1"/>
      <p:bldP spid="46086" grpId="0" animBg="1"/>
      <p:bldP spid="4608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63707" t="19600" r="2702" b="23700"/>
          <a:stretch/>
        </p:blipFill>
        <p:spPr>
          <a:xfrm>
            <a:off x="4731684" y="2716288"/>
            <a:ext cx="4420345" cy="4115494"/>
          </a:xfrm>
          <a:prstGeom prst="rect">
            <a:avLst/>
          </a:prstGeom>
        </p:spPr>
      </p:pic>
      <p:sp>
        <p:nvSpPr>
          <p:cNvPr id="3" name="Rectangle 2">
            <a:extLst>
              <a:ext uri="{FF2B5EF4-FFF2-40B4-BE49-F238E27FC236}">
                <a16:creationId xmlns:a16="http://schemas.microsoft.com/office/drawing/2014/main" id="{B4D08176-EBA1-A8F1-36AE-E51DE6E9A8F2}"/>
              </a:ext>
            </a:extLst>
          </p:cNvPr>
          <p:cNvSpPr txBox="1">
            <a:spLocks noChangeArrowheads="1"/>
          </p:cNvSpPr>
          <p:nvPr/>
        </p:nvSpPr>
        <p:spPr bwMode="auto">
          <a:xfrm>
            <a:off x="-20218" y="76288"/>
            <a:ext cx="8984706" cy="5032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a:lstStyle>
          <a:p>
            <a:pPr eaLnBrk="1" hangingPunct="1">
              <a:defRPr/>
            </a:pPr>
            <a:r>
              <a:rPr lang="en-GB" altLang="en-US" sz="2800" kern="0" dirty="0">
                <a:solidFill>
                  <a:srgbClr val="FF0000"/>
                </a:solidFill>
                <a:effectLst>
                  <a:outerShdw blurRad="38100" dist="38100" dir="2700000" algn="tl">
                    <a:srgbClr val="C0C0C0"/>
                  </a:outerShdw>
                </a:effectLst>
                <a:latin typeface="Book Antiqua" pitchFamily="18" charset="0"/>
              </a:rPr>
              <a:t>MM. INTERTRANSVERSARII</a:t>
            </a:r>
            <a:endParaRPr lang="en-US" altLang="en-US" sz="2800" kern="0" dirty="0">
              <a:solidFill>
                <a:srgbClr val="FF0000"/>
              </a:solidFill>
              <a:effectLst>
                <a:outerShdw blurRad="38100" dist="38100" dir="2700000" algn="tl">
                  <a:srgbClr val="C0C0C0"/>
                </a:outerShdw>
              </a:effectLst>
            </a:endParaRPr>
          </a:p>
        </p:txBody>
      </p:sp>
      <p:sp>
        <p:nvSpPr>
          <p:cNvPr id="5" name="TextBox 4">
            <a:extLst>
              <a:ext uri="{FF2B5EF4-FFF2-40B4-BE49-F238E27FC236}">
                <a16:creationId xmlns:a16="http://schemas.microsoft.com/office/drawing/2014/main" id="{3C377C85-7AED-E1D5-A234-25ED82CB63FF}"/>
              </a:ext>
            </a:extLst>
          </p:cNvPr>
          <p:cNvSpPr txBox="1"/>
          <p:nvPr/>
        </p:nvSpPr>
        <p:spPr>
          <a:xfrm>
            <a:off x="27900" y="2996060"/>
            <a:ext cx="4581726" cy="3785652"/>
          </a:xfrm>
          <a:prstGeom prst="rect">
            <a:avLst/>
          </a:prstGeom>
          <a:noFill/>
        </p:spPr>
        <p:txBody>
          <a:bodyPr wrap="square">
            <a:spAutoFit/>
          </a:bodyPr>
          <a:lstStyle/>
          <a:p>
            <a:r>
              <a:rPr lang="en-GB" sz="2000" b="0" i="0" dirty="0">
                <a:effectLst/>
                <a:latin typeface="+mn-lt"/>
              </a:rPr>
              <a:t>Lumbar intertransversarii consist </a:t>
            </a:r>
          </a:p>
          <a:p>
            <a:r>
              <a:rPr lang="en-GB" sz="2000" b="0" i="0" dirty="0">
                <a:effectLst/>
                <a:latin typeface="+mn-lt"/>
              </a:rPr>
              <a:t>of four pairs of muscles, located on </a:t>
            </a:r>
          </a:p>
          <a:p>
            <a:r>
              <a:rPr lang="en-GB" sz="2000" b="0" i="0" dirty="0">
                <a:effectLst/>
                <a:latin typeface="+mn-lt"/>
              </a:rPr>
              <a:t>either side of the vertebral column. </a:t>
            </a:r>
          </a:p>
          <a:p>
            <a:endParaRPr lang="en-GB" sz="2000" dirty="0">
              <a:latin typeface="+mn-lt"/>
            </a:endParaRPr>
          </a:p>
          <a:p>
            <a:r>
              <a:rPr lang="en-GB" sz="2000" b="0" i="0" dirty="0">
                <a:effectLst/>
                <a:latin typeface="+mn-lt"/>
              </a:rPr>
              <a:t>Each pair has a medial and lateral component, respectively named intertransversarii </a:t>
            </a:r>
            <a:r>
              <a:rPr lang="en-GB" sz="2000" b="0" i="0" dirty="0" err="1">
                <a:effectLst/>
                <a:latin typeface="+mn-lt"/>
              </a:rPr>
              <a:t>laterales</a:t>
            </a:r>
            <a:r>
              <a:rPr lang="en-GB" sz="2000" b="0" i="0" dirty="0">
                <a:effectLst/>
                <a:latin typeface="+mn-lt"/>
              </a:rPr>
              <a:t> lumborum and intertransversarii </a:t>
            </a:r>
            <a:r>
              <a:rPr lang="en-GB" sz="2000" b="0" i="0" dirty="0" err="1">
                <a:effectLst/>
                <a:latin typeface="+mn-lt"/>
              </a:rPr>
              <a:t>mediales</a:t>
            </a:r>
            <a:r>
              <a:rPr lang="en-GB" sz="2000" b="0" i="0" dirty="0">
                <a:effectLst/>
                <a:latin typeface="+mn-lt"/>
              </a:rPr>
              <a:t> lumborum. </a:t>
            </a:r>
          </a:p>
          <a:p>
            <a:endParaRPr lang="en-GB" sz="2000" dirty="0">
              <a:latin typeface="+mn-lt"/>
            </a:endParaRPr>
          </a:p>
          <a:p>
            <a:r>
              <a:rPr lang="en-GB" sz="2000" b="0" i="0" dirty="0">
                <a:effectLst/>
                <a:latin typeface="+mn-lt"/>
              </a:rPr>
              <a:t>This is in contrast to the cervical region, where the intertransversarii muscle pairs are divided into anterior and posterior parts</a:t>
            </a:r>
            <a:r>
              <a:rPr lang="en-GB" sz="2000" b="0" i="0" dirty="0">
                <a:solidFill>
                  <a:srgbClr val="495354"/>
                </a:solidFill>
                <a:effectLst/>
                <a:latin typeface="+mn-lt"/>
              </a:rPr>
              <a:t>. </a:t>
            </a:r>
            <a:endParaRPr lang="en-GB" sz="2000" dirty="0">
              <a:latin typeface="+mn-lt"/>
            </a:endParaRPr>
          </a:p>
        </p:txBody>
      </p:sp>
      <p:pic>
        <p:nvPicPr>
          <p:cNvPr id="9" name="Picture 8">
            <a:extLst>
              <a:ext uri="{FF2B5EF4-FFF2-40B4-BE49-F238E27FC236}">
                <a16:creationId xmlns:a16="http://schemas.microsoft.com/office/drawing/2014/main" id="{84A4126E-E069-9B73-C9E8-202909ECE824}"/>
              </a:ext>
            </a:extLst>
          </p:cNvPr>
          <p:cNvPicPr>
            <a:picLocks noChangeAspect="1"/>
          </p:cNvPicPr>
          <p:nvPr/>
        </p:nvPicPr>
        <p:blipFill>
          <a:blip r:embed="rId3"/>
          <a:stretch>
            <a:fillRect/>
          </a:stretch>
        </p:blipFill>
        <p:spPr>
          <a:xfrm>
            <a:off x="1230340" y="579526"/>
            <a:ext cx="6683319" cy="2042337"/>
          </a:xfrm>
          <a:prstGeom prst="rect">
            <a:avLst/>
          </a:prstGeom>
        </p:spPr>
      </p:pic>
    </p:spTree>
    <p:extLst>
      <p:ext uri="{BB962C8B-B14F-4D97-AF65-F5344CB8AC3E}">
        <p14:creationId xmlns:p14="http://schemas.microsoft.com/office/powerpoint/2010/main" val="3516227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0018 m"/>
          <p:cNvPicPr>
            <a:picLocks noGrp="1" noChangeAspect="1" noChangeArrowheads="1"/>
          </p:cNvPicPr>
          <p:nvPr>
            <p:ph/>
          </p:nvPr>
        </p:nvPicPr>
        <p:blipFill>
          <a:blip r:embed="rId3">
            <a:extLst>
              <a:ext uri="{28A0092B-C50C-407E-A947-70E740481C1C}">
                <a14:useLocalDpi xmlns:a14="http://schemas.microsoft.com/office/drawing/2010/main" val="0"/>
              </a:ext>
            </a:extLst>
          </a:blip>
          <a:srcRect t="2754" b="2754"/>
          <a:stretch>
            <a:fillRect/>
          </a:stretch>
        </p:blipFill>
        <p:spPr>
          <a:xfrm>
            <a:off x="2297113" y="188913"/>
            <a:ext cx="6019800" cy="6480175"/>
          </a:xfrm>
          <a:noFill/>
          <a:ln w="38100">
            <a:solidFill>
              <a:srgbClr val="FFC000"/>
            </a:solidFill>
          </a:ln>
          <a:extLst>
            <a:ext uri="{909E8E84-426E-40DD-AFC4-6F175D3DCCD1}">
              <a14:hiddenFill xmlns:a14="http://schemas.microsoft.com/office/drawing/2010/main">
                <a:solidFill>
                  <a:srgbClr val="FFFFFF"/>
                </a:solidFill>
              </a14:hiddenFill>
            </a:ext>
          </a:extLst>
        </p:spPr>
      </p:pic>
      <p:sp>
        <p:nvSpPr>
          <p:cNvPr id="56323" name="Text Box 3"/>
          <p:cNvSpPr txBox="1">
            <a:spLocks noChangeArrowheads="1"/>
          </p:cNvSpPr>
          <p:nvPr/>
        </p:nvSpPr>
        <p:spPr bwMode="auto">
          <a:xfrm>
            <a:off x="107950" y="2873375"/>
            <a:ext cx="2160588" cy="822325"/>
          </a:xfrm>
          <a:prstGeom prst="rect">
            <a:avLst/>
          </a:prstGeom>
          <a:noFill/>
          <a:ln w="9525">
            <a:noFill/>
            <a:miter lim="800000"/>
            <a:headEnd/>
            <a:tailEnd/>
          </a:ln>
          <a:effectLst/>
        </p:spPr>
        <p:txBody>
          <a:bodyPr>
            <a:spAutoFit/>
          </a:bodyPr>
          <a:lstStyle/>
          <a:p>
            <a:pPr eaLnBrk="1" hangingPunct="1">
              <a:defRPr/>
            </a:pPr>
            <a:r>
              <a:rPr lang="sr-Latn-CS" sz="2400" b="1" dirty="0">
                <a:solidFill>
                  <a:srgbClr val="FFFF00"/>
                </a:solidFill>
                <a:effectLst>
                  <a:outerShdw blurRad="38100" dist="38100" dir="2700000" algn="tl">
                    <a:srgbClr val="000000"/>
                  </a:outerShdw>
                </a:effectLst>
                <a:latin typeface="Arial" charset="0"/>
              </a:rPr>
              <a:t>Fascia</a:t>
            </a:r>
          </a:p>
          <a:p>
            <a:pPr eaLnBrk="1" hangingPunct="1">
              <a:defRPr/>
            </a:pPr>
            <a:r>
              <a:rPr lang="sr-Latn-CS" sz="2400" b="1" dirty="0">
                <a:solidFill>
                  <a:srgbClr val="FFFF00"/>
                </a:solidFill>
                <a:effectLst>
                  <a:outerShdw blurRad="38100" dist="38100" dir="2700000" algn="tl">
                    <a:srgbClr val="000000"/>
                  </a:outerShdw>
                </a:effectLst>
                <a:latin typeface="Arial" charset="0"/>
              </a:rPr>
              <a:t>transversalis</a:t>
            </a:r>
            <a:endParaRPr lang="en-US" sz="2400" b="1" dirty="0">
              <a:solidFill>
                <a:srgbClr val="FFFF00"/>
              </a:solidFill>
              <a:effectLst>
                <a:outerShdw blurRad="38100" dist="38100" dir="2700000" algn="tl">
                  <a:srgbClr val="000000"/>
                </a:outerShdw>
              </a:effectLst>
              <a:latin typeface="Arial" charset="0"/>
            </a:endParaRPr>
          </a:p>
        </p:txBody>
      </p:sp>
      <p:sp>
        <p:nvSpPr>
          <p:cNvPr id="56325" name="Line 5"/>
          <p:cNvSpPr>
            <a:spLocks noChangeShapeType="1"/>
          </p:cNvSpPr>
          <p:nvPr/>
        </p:nvSpPr>
        <p:spPr bwMode="auto">
          <a:xfrm flipH="1">
            <a:off x="6084888" y="3644900"/>
            <a:ext cx="792162"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6326" name="Line 6"/>
          <p:cNvSpPr>
            <a:spLocks noChangeShapeType="1"/>
          </p:cNvSpPr>
          <p:nvPr/>
        </p:nvSpPr>
        <p:spPr bwMode="auto">
          <a:xfrm flipH="1">
            <a:off x="6156325" y="3644900"/>
            <a:ext cx="720725" cy="5048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Tree>
    <p:custDataLst>
      <p:tags r:id="rId1"/>
    </p:custDataLst>
    <p:extLst>
      <p:ext uri="{BB962C8B-B14F-4D97-AF65-F5344CB8AC3E}">
        <p14:creationId xmlns:p14="http://schemas.microsoft.com/office/powerpoint/2010/main" val="36562066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6323"/>
                                        </p:tgtEl>
                                        <p:attrNameLst>
                                          <p:attrName>style.visibility</p:attrName>
                                        </p:attrNameLst>
                                      </p:cBhvr>
                                      <p:to>
                                        <p:strVal val="visible"/>
                                      </p:to>
                                    </p:set>
                                    <p:anim calcmode="lin" valueType="num">
                                      <p:cBhvr>
                                        <p:cTn id="7" dur="1000" fill="hold"/>
                                        <p:tgtEl>
                                          <p:spTgt spid="56323"/>
                                        </p:tgtEl>
                                        <p:attrNameLst>
                                          <p:attrName>ppt_w</p:attrName>
                                        </p:attrNameLst>
                                      </p:cBhvr>
                                      <p:tavLst>
                                        <p:tav tm="0">
                                          <p:val>
                                            <p:fltVal val="0"/>
                                          </p:val>
                                        </p:tav>
                                        <p:tav tm="100000">
                                          <p:val>
                                            <p:strVal val="#ppt_w"/>
                                          </p:val>
                                        </p:tav>
                                      </p:tavLst>
                                    </p:anim>
                                    <p:anim calcmode="lin" valueType="num">
                                      <p:cBhvr>
                                        <p:cTn id="8" dur="1000" fill="hold"/>
                                        <p:tgtEl>
                                          <p:spTgt spid="56323"/>
                                        </p:tgtEl>
                                        <p:attrNameLst>
                                          <p:attrName>ppt_h</p:attrName>
                                        </p:attrNameLst>
                                      </p:cBhvr>
                                      <p:tavLst>
                                        <p:tav tm="0">
                                          <p:val>
                                            <p:fltVal val="0"/>
                                          </p:val>
                                        </p:tav>
                                        <p:tav tm="100000">
                                          <p:val>
                                            <p:strVal val="#ppt_h"/>
                                          </p:val>
                                        </p:tav>
                                      </p:tavLst>
                                    </p:anim>
                                    <p:animEffect transition="in" filter="fade">
                                      <p:cBhvr>
                                        <p:cTn id="9" dur="1000"/>
                                        <p:tgtEl>
                                          <p:spTgt spid="56323"/>
                                        </p:tgtEl>
                                      </p:cBhvr>
                                    </p:animEffect>
                                  </p:childTnLst>
                                </p:cTn>
                              </p:par>
                              <p:par>
                                <p:cTn id="10" presetID="2" presetClass="entr" presetSubtype="6" fill="hold" grpId="0" nodeType="withEffect">
                                  <p:stCondLst>
                                    <p:cond delay="0"/>
                                  </p:stCondLst>
                                  <p:childTnLst>
                                    <p:set>
                                      <p:cBhvr>
                                        <p:cTn id="11" dur="1" fill="hold">
                                          <p:stCondLst>
                                            <p:cond delay="0"/>
                                          </p:stCondLst>
                                        </p:cTn>
                                        <p:tgtEl>
                                          <p:spTgt spid="56326"/>
                                        </p:tgtEl>
                                        <p:attrNameLst>
                                          <p:attrName>style.visibility</p:attrName>
                                        </p:attrNameLst>
                                      </p:cBhvr>
                                      <p:to>
                                        <p:strVal val="visible"/>
                                      </p:to>
                                    </p:set>
                                    <p:anim calcmode="lin" valueType="num">
                                      <p:cBhvr additive="base">
                                        <p:cTn id="12" dur="500" fill="hold"/>
                                        <p:tgtEl>
                                          <p:spTgt spid="56326"/>
                                        </p:tgtEl>
                                        <p:attrNameLst>
                                          <p:attrName>ppt_x</p:attrName>
                                        </p:attrNameLst>
                                      </p:cBhvr>
                                      <p:tavLst>
                                        <p:tav tm="0">
                                          <p:val>
                                            <p:strVal val="1+#ppt_w/2"/>
                                          </p:val>
                                        </p:tav>
                                        <p:tav tm="100000">
                                          <p:val>
                                            <p:strVal val="#ppt_x"/>
                                          </p:val>
                                        </p:tav>
                                      </p:tavLst>
                                    </p:anim>
                                    <p:anim calcmode="lin" valueType="num">
                                      <p:cBhvr additive="base">
                                        <p:cTn id="13" dur="500" fill="hold"/>
                                        <p:tgtEl>
                                          <p:spTgt spid="56326"/>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56325"/>
                                        </p:tgtEl>
                                        <p:attrNameLst>
                                          <p:attrName>style.visibility</p:attrName>
                                        </p:attrNameLst>
                                      </p:cBhvr>
                                      <p:to>
                                        <p:strVal val="visible"/>
                                      </p:to>
                                    </p:set>
                                    <p:anim calcmode="lin" valueType="num">
                                      <p:cBhvr additive="base">
                                        <p:cTn id="16" dur="500" fill="hold"/>
                                        <p:tgtEl>
                                          <p:spTgt spid="56325"/>
                                        </p:tgtEl>
                                        <p:attrNameLst>
                                          <p:attrName>ppt_x</p:attrName>
                                        </p:attrNameLst>
                                      </p:cBhvr>
                                      <p:tavLst>
                                        <p:tav tm="0">
                                          <p:val>
                                            <p:strVal val="1+#ppt_w/2"/>
                                          </p:val>
                                        </p:tav>
                                        <p:tav tm="100000">
                                          <p:val>
                                            <p:strVal val="#ppt_x"/>
                                          </p:val>
                                        </p:tav>
                                      </p:tavLst>
                                    </p:anim>
                                    <p:anim calcmode="lin" valueType="num">
                                      <p:cBhvr additive="base">
                                        <p:cTn id="17" dur="500" fill="hold"/>
                                        <p:tgtEl>
                                          <p:spTgt spid="563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P spid="56325" grpId="0" animBg="1"/>
      <p:bldP spid="5632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1ECFB-59C7-A081-171F-4A925D410E4D}"/>
              </a:ext>
            </a:extLst>
          </p:cNvPr>
          <p:cNvSpPr>
            <a:spLocks noGrp="1"/>
          </p:cNvSpPr>
          <p:nvPr>
            <p:ph type="title"/>
          </p:nvPr>
        </p:nvSpPr>
        <p:spPr>
          <a:xfrm>
            <a:off x="179512" y="274638"/>
            <a:ext cx="8820472" cy="634082"/>
          </a:xfrm>
        </p:spPr>
        <p:txBody>
          <a:bodyPr/>
          <a:lstStyle/>
          <a:p>
            <a:r>
              <a:rPr lang="en-GB" sz="2800" dirty="0">
                <a:solidFill>
                  <a:srgbClr val="FFFF00"/>
                </a:solidFill>
              </a:rPr>
              <a:t>FASCIA ENDOABDOMINALIS</a:t>
            </a:r>
            <a:br>
              <a:rPr lang="en-GB" sz="2800" dirty="0">
                <a:solidFill>
                  <a:srgbClr val="FFFF00"/>
                </a:solidFill>
              </a:rPr>
            </a:br>
            <a:r>
              <a:rPr lang="en-GB" sz="2800" dirty="0">
                <a:solidFill>
                  <a:srgbClr val="FFFF00"/>
                </a:solidFill>
              </a:rPr>
              <a:t>FASCIA TRANSVERSALIS (TRANSVERSAL FASCIA)</a:t>
            </a:r>
          </a:p>
        </p:txBody>
      </p:sp>
      <p:sp>
        <p:nvSpPr>
          <p:cNvPr id="4" name="TextBox 3">
            <a:extLst>
              <a:ext uri="{FF2B5EF4-FFF2-40B4-BE49-F238E27FC236}">
                <a16:creationId xmlns:a16="http://schemas.microsoft.com/office/drawing/2014/main" id="{D7AB057E-893B-6EDB-6630-0BB4334A002C}"/>
              </a:ext>
            </a:extLst>
          </p:cNvPr>
          <p:cNvSpPr txBox="1"/>
          <p:nvPr/>
        </p:nvSpPr>
        <p:spPr>
          <a:xfrm>
            <a:off x="-29300" y="1210761"/>
            <a:ext cx="9281820" cy="5632311"/>
          </a:xfrm>
          <a:prstGeom prst="rect">
            <a:avLst/>
          </a:prstGeom>
          <a:noFill/>
        </p:spPr>
        <p:txBody>
          <a:bodyPr wrap="square">
            <a:spAutoFit/>
          </a:bodyPr>
          <a:lstStyle/>
          <a:p>
            <a:r>
              <a:rPr lang="en-GB" dirty="0"/>
              <a:t>The internal aspect of the abdominal wall is lined with </a:t>
            </a:r>
            <a:r>
              <a:rPr lang="en-GB" dirty="0" err="1"/>
              <a:t>endoabdominal</a:t>
            </a:r>
            <a:r>
              <a:rPr lang="en-GB" dirty="0"/>
              <a:t> fascia. Although continuous, different parts of this fascia are named according to the muscle or aponeurosis it is lining. </a:t>
            </a:r>
            <a:endParaRPr lang="en-GB" b="0" i="0" dirty="0">
              <a:effectLst/>
              <a:latin typeface="Times New Roman" panose="02020603050405020304" pitchFamily="18" charset="0"/>
              <a:cs typeface="Times New Roman" panose="02020603050405020304" pitchFamily="18" charset="0"/>
            </a:endParaRPr>
          </a:p>
          <a:p>
            <a:endParaRPr lang="en-GB" dirty="0">
              <a:latin typeface="Times New Roman" panose="02020603050405020304" pitchFamily="18" charset="0"/>
              <a:cs typeface="Times New Roman" panose="02020603050405020304" pitchFamily="18" charset="0"/>
            </a:endParaRPr>
          </a:p>
          <a:p>
            <a:r>
              <a:rPr lang="en-GB" dirty="0">
                <a:latin typeface="Times New Roman" panose="02020603050405020304" pitchFamily="18" charset="0"/>
                <a:cs typeface="Times New Roman" panose="02020603050405020304" pitchFamily="18" charset="0"/>
              </a:rPr>
              <a:t>A part of </a:t>
            </a:r>
            <a:r>
              <a:rPr lang="en-GB" dirty="0" err="1">
                <a:latin typeface="Times New Roman" panose="02020603050405020304" pitchFamily="18" charset="0"/>
                <a:cs typeface="Times New Roman" panose="02020603050405020304" pitchFamily="18" charset="0"/>
              </a:rPr>
              <a:t>endoabdominal</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facsia</a:t>
            </a:r>
            <a:r>
              <a:rPr lang="en-GB" dirty="0">
                <a:latin typeface="Times New Roman" panose="02020603050405020304" pitchFamily="18" charset="0"/>
                <a:cs typeface="Times New Roman" panose="02020603050405020304" pitchFamily="18" charset="0"/>
              </a:rPr>
              <a:t> that lines </a:t>
            </a:r>
            <a:r>
              <a:rPr lang="en-GB" b="0" i="0" dirty="0">
                <a:effectLst/>
                <a:latin typeface="Times New Roman" panose="02020603050405020304" pitchFamily="18" charset="0"/>
                <a:cs typeface="Times New Roman" panose="02020603050405020304" pitchFamily="18" charset="0"/>
              </a:rPr>
              <a:t>inner surface of the m. transversus abdominis and separates this muscle from the extraperitoneal fat is named fascia transversalis. </a:t>
            </a:r>
          </a:p>
          <a:p>
            <a:r>
              <a:rPr lang="en-GB" b="0" i="0" dirty="0">
                <a:effectLst/>
                <a:latin typeface="Times New Roman" panose="02020603050405020304" pitchFamily="18" charset="0"/>
                <a:cs typeface="Times New Roman" panose="02020603050405020304" pitchFamily="18" charset="0"/>
              </a:rPr>
              <a:t>In the inguinal region, the transversalis fascia is thick and dense, but it becomes thin as it ascends to the diaphragm, and blends with the fascia covering the under surface of this muscle. </a:t>
            </a:r>
          </a:p>
          <a:p>
            <a:endParaRPr lang="en-GB" b="0" i="0" dirty="0">
              <a:effectLst/>
              <a:latin typeface="Times New Roman" panose="02020603050405020304" pitchFamily="18" charset="0"/>
              <a:cs typeface="Times New Roman" panose="02020603050405020304" pitchFamily="18" charset="0"/>
            </a:endParaRPr>
          </a:p>
          <a:p>
            <a:r>
              <a:rPr lang="en-GB" b="0" i="1" dirty="0">
                <a:effectLst/>
                <a:latin typeface="Times New Roman" panose="02020603050405020304" pitchFamily="18" charset="0"/>
                <a:cs typeface="Times New Roman" panose="02020603050405020304" pitchFamily="18" charset="0"/>
              </a:rPr>
              <a:t>Behind,</a:t>
            </a:r>
            <a:r>
              <a:rPr lang="en-GB" b="0" i="0" dirty="0">
                <a:effectLst/>
                <a:latin typeface="Times New Roman" panose="02020603050405020304" pitchFamily="18" charset="0"/>
                <a:cs typeface="Times New Roman" panose="02020603050405020304" pitchFamily="18" charset="0"/>
              </a:rPr>
              <a:t> it is lost in the fat which covers the posterior surfaces of the kidneys. </a:t>
            </a:r>
          </a:p>
          <a:p>
            <a:endParaRPr lang="en-GB" b="0" i="0" dirty="0">
              <a:effectLst/>
              <a:latin typeface="Times New Roman" panose="02020603050405020304" pitchFamily="18" charset="0"/>
              <a:cs typeface="Times New Roman" panose="02020603050405020304" pitchFamily="18" charset="0"/>
            </a:endParaRPr>
          </a:p>
          <a:p>
            <a:r>
              <a:rPr lang="en-GB" b="0" i="1" dirty="0">
                <a:effectLst/>
                <a:latin typeface="Times New Roman" panose="02020603050405020304" pitchFamily="18" charset="0"/>
                <a:cs typeface="Times New Roman" panose="02020603050405020304" pitchFamily="18" charset="0"/>
              </a:rPr>
              <a:t>Below,</a:t>
            </a:r>
            <a:r>
              <a:rPr lang="en-GB" b="0" i="0" dirty="0">
                <a:effectLst/>
                <a:latin typeface="Times New Roman" panose="02020603050405020304" pitchFamily="18" charset="0"/>
                <a:cs typeface="Times New Roman" panose="02020603050405020304" pitchFamily="18" charset="0"/>
              </a:rPr>
              <a:t> it has the following attachments: </a:t>
            </a:r>
            <a:r>
              <a:rPr lang="en-GB" b="0" i="1" dirty="0">
                <a:effectLst/>
                <a:latin typeface="Times New Roman" panose="02020603050405020304" pitchFamily="18" charset="0"/>
                <a:cs typeface="Times New Roman" panose="02020603050405020304" pitchFamily="18" charset="0"/>
              </a:rPr>
              <a:t>posteriorly,</a:t>
            </a:r>
            <a:r>
              <a:rPr lang="en-GB" b="0" i="0" dirty="0">
                <a:effectLst/>
                <a:latin typeface="Times New Roman" panose="02020603050405020304" pitchFamily="18" charset="0"/>
                <a:cs typeface="Times New Roman" panose="02020603050405020304" pitchFamily="18" charset="0"/>
              </a:rPr>
              <a:t> to the whole length of the iliac crest, between the attachments of the Transversus and Iliacus; between the anterior superior iliac spine and the femoral vessels it is connected to the posterior margin of the inguinal ligament, and is there continuous with the iliac fascia. Medial to the femoral vessels it is thin and attached to the pubis and pectineal line, behind the inguinal aponeurotic falx, with which it is united; it descends in front of the femoral vessels to form the anterior wall of the femoral sheath. </a:t>
            </a:r>
          </a:p>
          <a:p>
            <a:r>
              <a:rPr lang="en-GB" b="0" i="0" dirty="0">
                <a:effectLst/>
                <a:latin typeface="Times New Roman" panose="02020603050405020304" pitchFamily="18" charset="0"/>
                <a:cs typeface="Times New Roman" panose="02020603050405020304" pitchFamily="18" charset="0"/>
              </a:rPr>
              <a:t>Beneath the inguinal ligament it is strengthened by a band of fibrous tissue, which is only loosely connected to the ligament, and is specialized as the </a:t>
            </a:r>
            <a:r>
              <a:rPr lang="en-GB" b="1" i="0" dirty="0">
                <a:effectLst/>
                <a:latin typeface="Times New Roman" panose="02020603050405020304" pitchFamily="18" charset="0"/>
                <a:cs typeface="Times New Roman" panose="02020603050405020304" pitchFamily="18" charset="0"/>
              </a:rPr>
              <a:t>deep </a:t>
            </a:r>
            <a:r>
              <a:rPr lang="en-GB" b="1" i="0" dirty="0" err="1">
                <a:effectLst/>
                <a:latin typeface="Times New Roman" panose="02020603050405020304" pitchFamily="18" charset="0"/>
                <a:cs typeface="Times New Roman" panose="02020603050405020304" pitchFamily="18" charset="0"/>
              </a:rPr>
              <a:t>crural</a:t>
            </a:r>
            <a:r>
              <a:rPr lang="en-GB" b="1" i="0" dirty="0">
                <a:effectLst/>
                <a:latin typeface="Times New Roman" panose="02020603050405020304" pitchFamily="18" charset="0"/>
                <a:cs typeface="Times New Roman" panose="02020603050405020304" pitchFamily="18" charset="0"/>
              </a:rPr>
              <a:t> arch.</a:t>
            </a:r>
            <a:r>
              <a:rPr lang="en-GB" b="0" i="0" dirty="0">
                <a:effectLst/>
                <a:latin typeface="Times New Roman" panose="02020603050405020304" pitchFamily="18" charset="0"/>
                <a:cs typeface="Times New Roman" panose="02020603050405020304" pitchFamily="18" charset="0"/>
              </a:rPr>
              <a:t> The spermatic cord in the male and the round ligament of the uterus in the female pass through the transversalis fascia at a spot called the </a:t>
            </a:r>
            <a:r>
              <a:rPr lang="en-GB" b="1" dirty="0">
                <a:solidFill>
                  <a:srgbClr val="FFC000"/>
                </a:solidFill>
                <a:latin typeface="Times New Roman" panose="02020603050405020304" pitchFamily="18" charset="0"/>
                <a:cs typeface="Times New Roman" panose="02020603050405020304" pitchFamily="18" charset="0"/>
              </a:rPr>
              <a:t>deep</a:t>
            </a:r>
            <a:r>
              <a:rPr lang="en-GB" b="1" i="0" dirty="0">
                <a:solidFill>
                  <a:srgbClr val="FFC000"/>
                </a:solidFill>
                <a:effectLst/>
                <a:latin typeface="Times New Roman" panose="02020603050405020304" pitchFamily="18" charset="0"/>
                <a:cs typeface="Times New Roman" panose="02020603050405020304" pitchFamily="18" charset="0"/>
              </a:rPr>
              <a:t> inguinal ring.</a:t>
            </a:r>
            <a:r>
              <a:rPr lang="en-GB" b="0" i="0" dirty="0">
                <a:solidFill>
                  <a:srgbClr val="FFC000"/>
                </a:solidFill>
                <a:effectLst/>
                <a:latin typeface="Times New Roman" panose="02020603050405020304" pitchFamily="18" charset="0"/>
                <a:cs typeface="Times New Roman" panose="02020603050405020304" pitchFamily="18" charset="0"/>
              </a:rPr>
              <a:t> </a:t>
            </a:r>
            <a:endParaRPr lang="en-GB" dirty="0">
              <a:solidFill>
                <a:srgbClr val="FFC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2441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1ECFB-59C7-A081-171F-4A925D410E4D}"/>
              </a:ext>
            </a:extLst>
          </p:cNvPr>
          <p:cNvSpPr>
            <a:spLocks noGrp="1"/>
          </p:cNvSpPr>
          <p:nvPr>
            <p:ph type="title"/>
          </p:nvPr>
        </p:nvSpPr>
        <p:spPr>
          <a:xfrm>
            <a:off x="179512" y="274638"/>
            <a:ext cx="8820472" cy="634082"/>
          </a:xfrm>
        </p:spPr>
        <p:txBody>
          <a:bodyPr/>
          <a:lstStyle/>
          <a:p>
            <a:r>
              <a:rPr lang="en-GB" sz="2800" dirty="0">
                <a:solidFill>
                  <a:srgbClr val="FFFF00"/>
                </a:solidFill>
              </a:rPr>
              <a:t>FASCIA OF POSTERIOR ABDOMINAL WALL </a:t>
            </a:r>
          </a:p>
        </p:txBody>
      </p:sp>
      <p:sp>
        <p:nvSpPr>
          <p:cNvPr id="4" name="TextBox 3">
            <a:extLst>
              <a:ext uri="{FF2B5EF4-FFF2-40B4-BE49-F238E27FC236}">
                <a16:creationId xmlns:a16="http://schemas.microsoft.com/office/drawing/2014/main" id="{D7AB057E-893B-6EDB-6630-0BB4334A002C}"/>
              </a:ext>
            </a:extLst>
          </p:cNvPr>
          <p:cNvSpPr txBox="1"/>
          <p:nvPr/>
        </p:nvSpPr>
        <p:spPr>
          <a:xfrm>
            <a:off x="0" y="1268546"/>
            <a:ext cx="9209812" cy="2352119"/>
          </a:xfrm>
          <a:prstGeom prst="rect">
            <a:avLst/>
          </a:prstGeom>
          <a:noFill/>
        </p:spPr>
        <p:txBody>
          <a:bodyPr wrap="square">
            <a:spAutoFit/>
          </a:bodyPr>
          <a:lstStyle/>
          <a:p>
            <a:pPr>
              <a:lnSpc>
                <a:spcPct val="107000"/>
              </a:lnSpc>
              <a:spcAft>
                <a:spcPts val="80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This is a continuous layer of </a:t>
            </a:r>
            <a:r>
              <a:rPr lang="en-GB" sz="1800" dirty="0" err="1">
                <a:effectLst/>
                <a:latin typeface="Times New Roman" panose="02020603050405020304" pitchFamily="18" charset="0"/>
                <a:ea typeface="Calibri" panose="020F0502020204030204" pitchFamily="34" charset="0"/>
                <a:cs typeface="Times New Roman" panose="02020603050405020304" pitchFamily="18" charset="0"/>
              </a:rPr>
              <a:t>endoabdominal</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fascia that lies between the parietal peritoneum and the muscles and is continuous with the transversalis fascia </a:t>
            </a:r>
          </a:p>
          <a:p>
            <a:pPr>
              <a:lnSpc>
                <a:spcPct val="107000"/>
              </a:lnSpc>
              <a:spcAft>
                <a:spcPts val="800"/>
              </a:spcAft>
            </a:pP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The part of this fascia that covers m. psoas major is  named psoas fascia, attached medially to the lumbar vertebrae and pelvic brim and fuses laterally with the quadratus lumborum fascia as a part of thoracolumbar fascia. Inferior to the iliac crest, the psoas fascia is continuous with the part of the iliac fascia covering the iliacus. </a:t>
            </a:r>
          </a:p>
          <a:p>
            <a:pPr>
              <a:lnSpc>
                <a:spcPct val="107000"/>
              </a:lnSpc>
              <a:spcAft>
                <a:spcPts val="800"/>
              </a:spcAft>
            </a:pPr>
            <a:endParaRPr lang="en-GB"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Picture 2" descr="A diagram of the internal organs&#10;&#10;Description automatically generated">
            <a:extLst>
              <a:ext uri="{FF2B5EF4-FFF2-40B4-BE49-F238E27FC236}">
                <a16:creationId xmlns:a16="http://schemas.microsoft.com/office/drawing/2014/main" id="{4E40F02D-D6AF-8D82-C1AC-3B9FC723EA0C}"/>
              </a:ext>
            </a:extLst>
          </p:cNvPr>
          <p:cNvPicPr>
            <a:picLocks noChangeAspect="1"/>
          </p:cNvPicPr>
          <p:nvPr/>
        </p:nvPicPr>
        <p:blipFill>
          <a:blip r:embed="rId2"/>
          <a:stretch>
            <a:fillRect/>
          </a:stretch>
        </p:blipFill>
        <p:spPr>
          <a:xfrm>
            <a:off x="1475656" y="3597162"/>
            <a:ext cx="6840760" cy="3223922"/>
          </a:xfrm>
          <a:prstGeom prst="rect">
            <a:avLst/>
          </a:prstGeom>
        </p:spPr>
      </p:pic>
    </p:spTree>
    <p:extLst>
      <p:ext uri="{BB962C8B-B14F-4D97-AF65-F5344CB8AC3E}">
        <p14:creationId xmlns:p14="http://schemas.microsoft.com/office/powerpoint/2010/main" val="34359493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1ECFB-59C7-A081-171F-4A925D410E4D}"/>
              </a:ext>
            </a:extLst>
          </p:cNvPr>
          <p:cNvSpPr>
            <a:spLocks noGrp="1"/>
          </p:cNvSpPr>
          <p:nvPr>
            <p:ph type="title"/>
          </p:nvPr>
        </p:nvSpPr>
        <p:spPr>
          <a:xfrm>
            <a:off x="161764" y="116632"/>
            <a:ext cx="8820472" cy="634082"/>
          </a:xfrm>
        </p:spPr>
        <p:txBody>
          <a:bodyPr/>
          <a:lstStyle/>
          <a:p>
            <a:r>
              <a:rPr lang="en-GB" sz="2800" dirty="0">
                <a:solidFill>
                  <a:srgbClr val="FFFF00"/>
                </a:solidFill>
              </a:rPr>
              <a:t>FASCIA OF POSTERIOR ABDOMINAL WALL </a:t>
            </a:r>
          </a:p>
        </p:txBody>
      </p:sp>
      <p:sp>
        <p:nvSpPr>
          <p:cNvPr id="4" name="TextBox 3">
            <a:extLst>
              <a:ext uri="{FF2B5EF4-FFF2-40B4-BE49-F238E27FC236}">
                <a16:creationId xmlns:a16="http://schemas.microsoft.com/office/drawing/2014/main" id="{D7AB057E-893B-6EDB-6630-0BB4334A002C}"/>
              </a:ext>
            </a:extLst>
          </p:cNvPr>
          <p:cNvSpPr txBox="1"/>
          <p:nvPr/>
        </p:nvSpPr>
        <p:spPr>
          <a:xfrm>
            <a:off x="-32906" y="701115"/>
            <a:ext cx="9209812" cy="4027706"/>
          </a:xfrm>
          <a:prstGeom prst="rect">
            <a:avLst/>
          </a:prstGeom>
          <a:noFill/>
        </p:spPr>
        <p:txBody>
          <a:bodyPr wrap="square">
            <a:spAutoFit/>
          </a:bodyPr>
          <a:lstStyle/>
          <a:p>
            <a:pPr>
              <a:lnSpc>
                <a:spcPct val="107000"/>
              </a:lnSpc>
              <a:spcAft>
                <a:spcPts val="80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The thoracolumbar fascia is attached to the vertebral column medially that, in the lumbar region, has posterior, middle, and anterior layers with muscles enclosed between them. </a:t>
            </a:r>
            <a:r>
              <a:rPr lang="en-GB" dirty="0">
                <a:latin typeface="Times New Roman" panose="02020603050405020304" pitchFamily="18" charset="0"/>
                <a:ea typeface="Calibri" panose="020F0502020204030204" pitchFamily="34" charset="0"/>
                <a:cs typeface="Times New Roman" panose="02020603050405020304" pitchFamily="18" charset="0"/>
              </a:rPr>
              <a:t>The posterior and middle layers of the thoracolumbar enclose </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musculus erector spinae on the posterior aspect of the trunk </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comparable to the enclosure of the rectus abdominis by the rectus sheath on the anterior aspect and may be defined as “posterior sheath”). The lumbar part of this posterior sheath, extending between the 12th rib and the iliac crest, attaches laterally to the internal oblique and transversus abdominis muscles, as does the rectus sheath. However, in contrast to the rectus sheath, the thoracolumbar fascia is not attached to the external oblique; it is attached to the latissimus dorsi.</a:t>
            </a:r>
          </a:p>
          <a:p>
            <a:pPr>
              <a:lnSpc>
                <a:spcPct val="107000"/>
              </a:lnSpc>
              <a:spcAft>
                <a:spcPts val="80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The anterior layer of the thoracolumbar fascia (quadratus lumborum fascia), covering the anterior surface of the quadratus lumborum, attaches to the anterior surfaces of the transverse processes of the lumbar vertebrae, the iliac crest, and the 12th rib  and is continuous laterally with the aponeurotic origin of the transversus abdominis muscle.</a:t>
            </a:r>
          </a:p>
        </p:txBody>
      </p:sp>
      <p:pic>
        <p:nvPicPr>
          <p:cNvPr id="3" name="Picture 2" descr="A diagram of the internal organs&#10;&#10;Description automatically generated">
            <a:extLst>
              <a:ext uri="{FF2B5EF4-FFF2-40B4-BE49-F238E27FC236}">
                <a16:creationId xmlns:a16="http://schemas.microsoft.com/office/drawing/2014/main" id="{22A74E63-76CA-F98E-BFE4-EEAEBFEDCCFF}"/>
              </a:ext>
            </a:extLst>
          </p:cNvPr>
          <p:cNvPicPr>
            <a:picLocks noChangeAspect="1"/>
          </p:cNvPicPr>
          <p:nvPr/>
        </p:nvPicPr>
        <p:blipFill>
          <a:blip r:embed="rId2"/>
          <a:stretch>
            <a:fillRect/>
          </a:stretch>
        </p:blipFill>
        <p:spPr>
          <a:xfrm>
            <a:off x="2555776" y="4728821"/>
            <a:ext cx="4525908" cy="2132976"/>
          </a:xfrm>
          <a:prstGeom prst="rect">
            <a:avLst/>
          </a:prstGeom>
        </p:spPr>
      </p:pic>
    </p:spTree>
    <p:extLst>
      <p:ext uri="{BB962C8B-B14F-4D97-AF65-F5344CB8AC3E}">
        <p14:creationId xmlns:p14="http://schemas.microsoft.com/office/powerpoint/2010/main" val="41969130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l="29297" t="11250" r="27344" b="6250"/>
          <a:stretch>
            <a:fillRect/>
          </a:stretch>
        </p:blipFill>
        <p:spPr bwMode="auto">
          <a:xfrm>
            <a:off x="1475656" y="476670"/>
            <a:ext cx="4802187" cy="5711825"/>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3" name="Text Box 3"/>
          <p:cNvSpPr txBox="1">
            <a:spLocks noChangeArrowheads="1"/>
          </p:cNvSpPr>
          <p:nvPr/>
        </p:nvSpPr>
        <p:spPr bwMode="auto">
          <a:xfrm>
            <a:off x="6997069" y="3101751"/>
            <a:ext cx="2160588" cy="461665"/>
          </a:xfrm>
          <a:prstGeom prst="rect">
            <a:avLst/>
          </a:prstGeom>
          <a:noFill/>
          <a:ln w="9525">
            <a:noFill/>
            <a:miter lim="800000"/>
            <a:headEnd/>
            <a:tailEnd/>
          </a:ln>
          <a:effectLst/>
        </p:spPr>
        <p:txBody>
          <a:bodyPr>
            <a:spAutoFit/>
          </a:bodyPr>
          <a:lstStyle/>
          <a:p>
            <a:pPr eaLnBrk="1" hangingPunct="1">
              <a:defRPr/>
            </a:pPr>
            <a:r>
              <a:rPr lang="en-GB" sz="2400" b="1" dirty="0">
                <a:solidFill>
                  <a:srgbClr val="FFFF00"/>
                </a:solidFill>
                <a:effectLst>
                  <a:outerShdw blurRad="38100" dist="38100" dir="2700000" algn="tl">
                    <a:srgbClr val="000000"/>
                  </a:outerShdw>
                </a:effectLst>
                <a:latin typeface="Arial" charset="0"/>
              </a:rPr>
              <a:t>Peritoneum</a:t>
            </a:r>
            <a:endParaRPr lang="en-US" sz="2400" b="1" dirty="0">
              <a:solidFill>
                <a:srgbClr val="FFFF00"/>
              </a:solidFill>
              <a:effectLst>
                <a:outerShdw blurRad="38100" dist="38100" dir="2700000" algn="tl">
                  <a:srgbClr val="000000"/>
                </a:outerShdw>
              </a:effectLst>
              <a:latin typeface="Arial" charset="0"/>
            </a:endParaRPr>
          </a:p>
        </p:txBody>
      </p:sp>
      <p:cxnSp>
        <p:nvCxnSpPr>
          <p:cNvPr id="5" name="Straight Arrow Connector 4"/>
          <p:cNvCxnSpPr/>
          <p:nvPr/>
        </p:nvCxnSpPr>
        <p:spPr bwMode="auto">
          <a:xfrm flipH="1" flipV="1">
            <a:off x="4788024" y="2636912"/>
            <a:ext cx="2209045" cy="3600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custDataLst>
      <p:tags r:id="rId1"/>
    </p:custDataLst>
    <p:extLst>
      <p:ext uri="{BB962C8B-B14F-4D97-AF65-F5344CB8AC3E}">
        <p14:creationId xmlns:p14="http://schemas.microsoft.com/office/powerpoint/2010/main" val="316111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Text Box 4"/>
          <p:cNvSpPr txBox="1">
            <a:spLocks noChangeArrowheads="1"/>
          </p:cNvSpPr>
          <p:nvPr/>
        </p:nvSpPr>
        <p:spPr bwMode="auto">
          <a:xfrm>
            <a:off x="29683" y="1457325"/>
            <a:ext cx="5329238" cy="457200"/>
          </a:xfrm>
          <a:prstGeom prst="rect">
            <a:avLst/>
          </a:prstGeom>
          <a:noFill/>
          <a:ln w="9525">
            <a:noFill/>
            <a:miter lim="800000"/>
            <a:headEnd/>
            <a:tailEnd/>
          </a:ln>
          <a:effectLst/>
        </p:spPr>
        <p:txBody>
          <a:bodyPr>
            <a:spAutoFit/>
          </a:bodyPr>
          <a:lstStyle/>
          <a:p>
            <a:pPr eaLnBrk="1" hangingPunct="1">
              <a:spcBef>
                <a:spcPct val="50000"/>
              </a:spcBef>
              <a:defRPr/>
            </a:pPr>
            <a:r>
              <a:rPr lang="en-GB" sz="2400" b="1" dirty="0">
                <a:solidFill>
                  <a:srgbClr val="FFFF66"/>
                </a:solidFill>
                <a:effectLst>
                  <a:outerShdw blurRad="38100" dist="38100" dir="2700000" algn="tl">
                    <a:srgbClr val="000000"/>
                  </a:outerShdw>
                </a:effectLst>
                <a:latin typeface="Book Antiqua" pitchFamily="18" charset="0"/>
              </a:rPr>
              <a:t>Inguinal canal </a:t>
            </a:r>
            <a:r>
              <a:rPr lang="sr-Latn-CS" sz="2400" i="1" dirty="0">
                <a:solidFill>
                  <a:srgbClr val="FFFF66"/>
                </a:solidFill>
                <a:effectLst>
                  <a:outerShdw blurRad="38100" dist="38100" dir="2700000" algn="tl">
                    <a:srgbClr val="000000"/>
                  </a:outerShdw>
                </a:effectLst>
                <a:latin typeface="Book Antiqua" pitchFamily="18" charset="0"/>
              </a:rPr>
              <a:t>(canalis inguinalis)</a:t>
            </a:r>
            <a:endParaRPr lang="en-US" sz="2400" i="1" dirty="0">
              <a:solidFill>
                <a:srgbClr val="FFFF66"/>
              </a:solidFill>
              <a:effectLst>
                <a:outerShdw blurRad="38100" dist="38100" dir="2700000" algn="tl">
                  <a:srgbClr val="000000"/>
                </a:outerShdw>
              </a:effectLst>
              <a:latin typeface="Book Antiqua" pitchFamily="18" charset="0"/>
            </a:endParaRPr>
          </a:p>
        </p:txBody>
      </p:sp>
      <p:sp>
        <p:nvSpPr>
          <p:cNvPr id="68613" name="Text Box 5"/>
          <p:cNvSpPr txBox="1">
            <a:spLocks noChangeArrowheads="1"/>
          </p:cNvSpPr>
          <p:nvPr/>
        </p:nvSpPr>
        <p:spPr bwMode="auto">
          <a:xfrm>
            <a:off x="0" y="3286125"/>
            <a:ext cx="5500688" cy="1016000"/>
          </a:xfrm>
          <a:prstGeom prst="rect">
            <a:avLst/>
          </a:prstGeom>
          <a:noFill/>
          <a:ln w="9525">
            <a:noFill/>
            <a:miter lim="800000"/>
            <a:headEnd/>
            <a:tailEnd/>
          </a:ln>
          <a:effectLst/>
        </p:spPr>
        <p:txBody>
          <a:bodyPr>
            <a:spAutoFit/>
          </a:bodyPr>
          <a:lstStyle/>
          <a:p>
            <a:pPr eaLnBrk="1" hangingPunct="1">
              <a:spcBef>
                <a:spcPct val="50000"/>
              </a:spcBef>
              <a:defRPr/>
            </a:pPr>
            <a:r>
              <a:rPr lang="en-GB" sz="2400" b="1" dirty="0" err="1">
                <a:solidFill>
                  <a:srgbClr val="FFFF66"/>
                </a:solidFill>
                <a:effectLst>
                  <a:outerShdw blurRad="38100" dist="38100" dir="2700000" algn="tl">
                    <a:srgbClr val="000000"/>
                  </a:outerShdw>
                </a:effectLst>
                <a:latin typeface="Book Antiqua" pitchFamily="18" charset="0"/>
              </a:rPr>
              <a:t>Oppenings</a:t>
            </a:r>
            <a:r>
              <a:rPr lang="en-GB" sz="2400" b="1" dirty="0">
                <a:solidFill>
                  <a:srgbClr val="FFFF66"/>
                </a:solidFill>
                <a:effectLst>
                  <a:outerShdw blurRad="38100" dist="38100" dir="2700000" algn="tl">
                    <a:srgbClr val="000000"/>
                  </a:outerShdw>
                </a:effectLst>
                <a:latin typeface="Book Antiqua" pitchFamily="18" charset="0"/>
              </a:rPr>
              <a:t> at </a:t>
            </a:r>
            <a:r>
              <a:rPr lang="en-GB" sz="2400" b="1" dirty="0" err="1">
                <a:solidFill>
                  <a:srgbClr val="FFFF66"/>
                </a:solidFill>
                <a:effectLst>
                  <a:outerShdw blurRad="38100" dist="38100" dir="2700000" algn="tl">
                    <a:srgbClr val="000000"/>
                  </a:outerShdw>
                </a:effectLst>
                <a:latin typeface="Book Antiqua" pitchFamily="18" charset="0"/>
              </a:rPr>
              <a:t>linea</a:t>
            </a:r>
            <a:r>
              <a:rPr lang="en-GB" sz="2400" b="1" dirty="0">
                <a:solidFill>
                  <a:srgbClr val="FFFF66"/>
                </a:solidFill>
                <a:effectLst>
                  <a:outerShdw blurRad="38100" dist="38100" dir="2700000" algn="tl">
                    <a:srgbClr val="000000"/>
                  </a:outerShdw>
                </a:effectLst>
                <a:latin typeface="Book Antiqua" pitchFamily="18" charset="0"/>
              </a:rPr>
              <a:t> alba </a:t>
            </a:r>
            <a:r>
              <a:rPr lang="sr-Latn-CS" sz="2400" i="1" dirty="0">
                <a:solidFill>
                  <a:srgbClr val="FFFF66"/>
                </a:solidFill>
                <a:effectLst>
                  <a:outerShdw blurRad="38100" dist="38100" dir="2700000" algn="tl">
                    <a:srgbClr val="000000"/>
                  </a:outerShdw>
                </a:effectLst>
                <a:latin typeface="Book Antiqua" pitchFamily="18" charset="0"/>
              </a:rPr>
              <a:t>(linea alba)</a:t>
            </a:r>
          </a:p>
          <a:p>
            <a:pPr eaLnBrk="1" hangingPunct="1">
              <a:spcBef>
                <a:spcPct val="50000"/>
              </a:spcBef>
              <a:defRPr/>
            </a:pPr>
            <a:r>
              <a:rPr lang="sr-Latn-CS" sz="2400" i="1" dirty="0">
                <a:solidFill>
                  <a:srgbClr val="FFFF66"/>
                </a:solidFill>
                <a:effectLst>
                  <a:outerShdw blurRad="38100" dist="38100" dir="2700000" algn="tl">
                    <a:srgbClr val="000000"/>
                  </a:outerShdw>
                </a:effectLst>
                <a:latin typeface="Book Antiqua" pitchFamily="18" charset="0"/>
              </a:rPr>
              <a:t>     </a:t>
            </a:r>
            <a:r>
              <a:rPr lang="sr-Latn-CS" sz="2400" b="1" i="1" dirty="0">
                <a:solidFill>
                  <a:srgbClr val="FFFF66"/>
                </a:solidFill>
                <a:effectLst>
                  <a:outerShdw blurRad="38100" dist="38100" dir="2700000" algn="tl">
                    <a:srgbClr val="000000"/>
                  </a:outerShdw>
                </a:effectLst>
                <a:latin typeface="Book Antiqua" pitchFamily="18" charset="0"/>
              </a:rPr>
              <a:t>- Umbilicus</a:t>
            </a:r>
            <a:endParaRPr lang="en-US" sz="2400" b="1" i="1" dirty="0">
              <a:solidFill>
                <a:srgbClr val="FFFF66"/>
              </a:solidFill>
              <a:effectLst>
                <a:outerShdw blurRad="38100" dist="38100" dir="2700000" algn="tl">
                  <a:srgbClr val="000000"/>
                </a:outerShdw>
              </a:effectLst>
              <a:latin typeface="Book Antiqua" pitchFamily="18" charset="0"/>
            </a:endParaRPr>
          </a:p>
        </p:txBody>
      </p:sp>
      <p:sp>
        <p:nvSpPr>
          <p:cNvPr id="5" name="Text Box 4"/>
          <p:cNvSpPr txBox="1">
            <a:spLocks noChangeArrowheads="1"/>
          </p:cNvSpPr>
          <p:nvPr/>
        </p:nvSpPr>
        <p:spPr bwMode="auto">
          <a:xfrm>
            <a:off x="0" y="2357438"/>
            <a:ext cx="4714875" cy="457200"/>
          </a:xfrm>
          <a:prstGeom prst="rect">
            <a:avLst/>
          </a:prstGeom>
          <a:noFill/>
          <a:ln w="9525">
            <a:noFill/>
            <a:miter lim="800000"/>
            <a:headEnd/>
            <a:tailEnd/>
          </a:ln>
          <a:effectLst/>
        </p:spPr>
        <p:txBody>
          <a:bodyPr>
            <a:spAutoFit/>
          </a:bodyPr>
          <a:lstStyle/>
          <a:p>
            <a:pPr eaLnBrk="1" hangingPunct="1">
              <a:spcBef>
                <a:spcPct val="50000"/>
              </a:spcBef>
              <a:defRPr/>
            </a:pPr>
            <a:r>
              <a:rPr lang="en-GB" sz="2400" b="1" dirty="0">
                <a:solidFill>
                  <a:srgbClr val="FFFF66"/>
                </a:solidFill>
                <a:effectLst>
                  <a:outerShdw blurRad="38100" dist="38100" dir="2700000" algn="tl">
                    <a:srgbClr val="000000"/>
                  </a:outerShdw>
                </a:effectLst>
                <a:latin typeface="Book Antiqua" pitchFamily="18" charset="0"/>
              </a:rPr>
              <a:t>Femoral ring </a:t>
            </a:r>
            <a:r>
              <a:rPr lang="sr-Latn-CS" sz="2400" i="1" dirty="0">
                <a:solidFill>
                  <a:srgbClr val="FFFF66"/>
                </a:solidFill>
                <a:effectLst>
                  <a:outerShdw blurRad="38100" dist="38100" dir="2700000" algn="tl">
                    <a:srgbClr val="000000"/>
                  </a:outerShdw>
                </a:effectLst>
                <a:latin typeface="Book Antiqua" pitchFamily="18" charset="0"/>
              </a:rPr>
              <a:t>(anulus </a:t>
            </a:r>
            <a:r>
              <a:rPr lang="en-GB" sz="2400" i="1" dirty="0" err="1">
                <a:solidFill>
                  <a:srgbClr val="FFFF66"/>
                </a:solidFill>
                <a:effectLst>
                  <a:outerShdw blurRad="38100" dist="38100" dir="2700000" algn="tl">
                    <a:srgbClr val="000000"/>
                  </a:outerShdw>
                </a:effectLst>
                <a:latin typeface="Book Antiqua" pitchFamily="18" charset="0"/>
              </a:rPr>
              <a:t>femoralis</a:t>
            </a:r>
            <a:r>
              <a:rPr lang="sr-Latn-CS" sz="2400" i="1" dirty="0">
                <a:solidFill>
                  <a:srgbClr val="FFFF66"/>
                </a:solidFill>
                <a:effectLst>
                  <a:outerShdw blurRad="38100" dist="38100" dir="2700000" algn="tl">
                    <a:srgbClr val="000000"/>
                  </a:outerShdw>
                </a:effectLst>
                <a:latin typeface="Book Antiqua" pitchFamily="18" charset="0"/>
              </a:rPr>
              <a:t>)</a:t>
            </a:r>
            <a:endParaRPr lang="en-US" sz="2400" i="1" dirty="0">
              <a:solidFill>
                <a:srgbClr val="FFFF66"/>
              </a:solidFill>
              <a:effectLst>
                <a:outerShdw blurRad="38100" dist="38100" dir="2700000" algn="tl">
                  <a:srgbClr val="000000"/>
                </a:outerShdw>
              </a:effectLst>
              <a:latin typeface="Book Antiqua" pitchFamily="18" charset="0"/>
            </a:endParaRPr>
          </a:p>
        </p:txBody>
      </p:sp>
      <p:sp>
        <p:nvSpPr>
          <p:cNvPr id="6" name="Rectangle 2"/>
          <p:cNvSpPr txBox="1">
            <a:spLocks noRot="1" noChangeArrowheads="1"/>
          </p:cNvSpPr>
          <p:nvPr/>
        </p:nvSpPr>
        <p:spPr bwMode="auto">
          <a:xfrm>
            <a:off x="547688" y="100675"/>
            <a:ext cx="8229600" cy="814388"/>
          </a:xfrm>
          <a:prstGeom prst="rect">
            <a:avLst/>
          </a:prstGeom>
          <a:noFill/>
          <a:ln w="9525">
            <a:noFill/>
            <a:miter lim="800000"/>
            <a:headEnd/>
            <a:tailEnd/>
          </a:ln>
          <a:effectLst/>
        </p:spPr>
        <p:txBody>
          <a:bodyPr anchor="ctr"/>
          <a:lstStyle/>
          <a:p>
            <a:pPr algn="ctr" eaLnBrk="1" hangingPunct="1">
              <a:defRPr/>
            </a:pPr>
            <a:r>
              <a:rPr lang="en-GB" sz="3200" kern="0" dirty="0">
                <a:solidFill>
                  <a:srgbClr val="FFFF00"/>
                </a:solidFill>
                <a:effectLst>
                  <a:outerShdw blurRad="38100" dist="38100" dir="2700000" algn="tl">
                    <a:srgbClr val="000000"/>
                  </a:outerShdw>
                </a:effectLst>
                <a:latin typeface="Comic Sans MS" pitchFamily="66" charset="0"/>
                <a:ea typeface="+mj-ea"/>
                <a:cs typeface="+mj-cs"/>
              </a:rPr>
              <a:t>WEAK PARTS OF ANTEROLATERAL ABDOMINAL WALL</a:t>
            </a:r>
            <a:endParaRPr lang="en-US" sz="3200" kern="0" dirty="0">
              <a:solidFill>
                <a:srgbClr val="FFFF00"/>
              </a:solidFill>
              <a:effectLst>
                <a:outerShdw blurRad="38100" dist="38100" dir="2700000" algn="tl">
                  <a:srgbClr val="000000"/>
                </a:outerShdw>
              </a:effectLst>
              <a:latin typeface="Comic Sans MS" pitchFamily="66" charset="0"/>
              <a:ea typeface="+mj-ea"/>
              <a:cs typeface="+mj-cs"/>
            </a:endParaRPr>
          </a:p>
        </p:txBody>
      </p:sp>
      <p:pic>
        <p:nvPicPr>
          <p:cNvPr id="26630" name="Picture 4" descr="18025"/>
          <p:cNvPicPr>
            <a:picLocks noChangeAspect="1" noChangeArrowheads="1"/>
          </p:cNvPicPr>
          <p:nvPr/>
        </p:nvPicPr>
        <p:blipFill>
          <a:blip r:embed="rId2">
            <a:extLst>
              <a:ext uri="{28A0092B-C50C-407E-A947-70E740481C1C}">
                <a14:useLocalDpi xmlns:a14="http://schemas.microsoft.com/office/drawing/2010/main" val="0"/>
              </a:ext>
            </a:extLst>
          </a:blip>
          <a:srcRect b="7864"/>
          <a:stretch>
            <a:fillRect/>
          </a:stretch>
        </p:blipFill>
        <p:spPr bwMode="auto">
          <a:xfrm>
            <a:off x="5072063" y="3857625"/>
            <a:ext cx="3810000" cy="2808288"/>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26631" name="Picture 3" descr="images-image_popup-ww5rk43"/>
          <p:cNvPicPr>
            <a:picLocks noChangeAspect="1" noChangeArrowheads="1"/>
          </p:cNvPicPr>
          <p:nvPr/>
        </p:nvPicPr>
        <p:blipFill>
          <a:blip r:embed="rId3">
            <a:extLst>
              <a:ext uri="{28A0092B-C50C-407E-A947-70E740481C1C}">
                <a14:useLocalDpi xmlns:a14="http://schemas.microsoft.com/office/drawing/2010/main" val="0"/>
              </a:ext>
            </a:extLst>
          </a:blip>
          <a:srcRect t="7541" b="7417"/>
          <a:stretch>
            <a:fillRect/>
          </a:stretch>
        </p:blipFill>
        <p:spPr bwMode="auto">
          <a:xfrm>
            <a:off x="5500688" y="1000125"/>
            <a:ext cx="3276600" cy="2786063"/>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EB54475-8555-024C-7DEF-F6A8FD3BE1FA}"/>
              </a:ext>
            </a:extLst>
          </p:cNvPr>
          <p:cNvSpPr txBox="1"/>
          <p:nvPr/>
        </p:nvSpPr>
        <p:spPr>
          <a:xfrm>
            <a:off x="104448" y="4773612"/>
            <a:ext cx="4625502" cy="1477328"/>
          </a:xfrm>
          <a:prstGeom prst="rect">
            <a:avLst/>
          </a:prstGeom>
          <a:noFill/>
        </p:spPr>
        <p:txBody>
          <a:bodyPr wrap="square">
            <a:spAutoFit/>
          </a:bodyPr>
          <a:lstStyle/>
          <a:p>
            <a:r>
              <a:rPr lang="en-GB" dirty="0"/>
              <a:t>The anterolateral abdominal wall may be the site of abdominal hernias. These hernias commonly occur wherever something (vessels, spermatic cord, etc.) pierces the abdominal wall creating a potential weakness. </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l="8267" r="38017" b="37549"/>
          <a:stretch>
            <a:fillRect/>
          </a:stretch>
        </p:blipFill>
        <p:spPr bwMode="auto">
          <a:xfrm>
            <a:off x="196174" y="1729539"/>
            <a:ext cx="4191000"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2"/>
          <p:cNvPicPr>
            <a:picLocks noChangeAspect="1" noChangeArrowheads="1"/>
          </p:cNvPicPr>
          <p:nvPr/>
        </p:nvPicPr>
        <p:blipFill>
          <a:blip r:embed="rId3">
            <a:extLst>
              <a:ext uri="{28A0092B-C50C-407E-A947-70E740481C1C}">
                <a14:useLocalDpi xmlns:a14="http://schemas.microsoft.com/office/drawing/2010/main" val="0"/>
              </a:ext>
            </a:extLst>
          </a:blip>
          <a:srcRect l="7526" r="37537" b="37993"/>
          <a:stretch>
            <a:fillRect/>
          </a:stretch>
        </p:blipFill>
        <p:spPr bwMode="auto">
          <a:xfrm>
            <a:off x="4597852" y="1717080"/>
            <a:ext cx="428625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4"/>
          <p:cNvSpPr txBox="1">
            <a:spLocks noChangeArrowheads="1"/>
          </p:cNvSpPr>
          <p:nvPr/>
        </p:nvSpPr>
        <p:spPr bwMode="auto">
          <a:xfrm>
            <a:off x="5072063" y="214313"/>
            <a:ext cx="3744912" cy="579437"/>
          </a:xfrm>
          <a:prstGeom prst="rect">
            <a:avLst/>
          </a:prstGeom>
          <a:noFill/>
          <a:ln w="9525">
            <a:noFill/>
            <a:miter lim="800000"/>
            <a:headEnd/>
            <a:tailEnd/>
          </a:ln>
          <a:effectLst/>
        </p:spPr>
        <p:txBody>
          <a:bodyPr>
            <a:spAutoFit/>
          </a:bodyPr>
          <a:lstStyle/>
          <a:p>
            <a:pPr eaLnBrk="1" hangingPunct="1">
              <a:spcBef>
                <a:spcPct val="50000"/>
              </a:spcBef>
              <a:defRPr/>
            </a:pPr>
            <a:r>
              <a:rPr lang="en-US" sz="3200" b="1" i="1" dirty="0" err="1">
                <a:solidFill>
                  <a:srgbClr val="FFFF00"/>
                </a:solidFill>
                <a:effectLst>
                  <a:outerShdw blurRad="38100" dist="38100" dir="2700000" algn="tl">
                    <a:srgbClr val="000000"/>
                  </a:outerShdw>
                </a:effectLst>
                <a:latin typeface="Comic Sans MS" pitchFamily="66" charset="0"/>
              </a:rPr>
              <a:t>Canalis</a:t>
            </a:r>
            <a:r>
              <a:rPr lang="en-US" sz="3200" b="1" i="1" dirty="0">
                <a:solidFill>
                  <a:srgbClr val="FFFF00"/>
                </a:solidFill>
                <a:effectLst>
                  <a:outerShdw blurRad="38100" dist="38100" dir="2700000" algn="tl">
                    <a:srgbClr val="000000"/>
                  </a:outerShdw>
                </a:effectLst>
                <a:latin typeface="Comic Sans MS" pitchFamily="66" charset="0"/>
              </a:rPr>
              <a:t> </a:t>
            </a:r>
            <a:r>
              <a:rPr lang="en-US" sz="3200" b="1" i="1" dirty="0" err="1">
                <a:solidFill>
                  <a:srgbClr val="FFFF00"/>
                </a:solidFill>
                <a:effectLst>
                  <a:outerShdw blurRad="38100" dist="38100" dir="2700000" algn="tl">
                    <a:srgbClr val="000000"/>
                  </a:outerShdw>
                </a:effectLst>
                <a:latin typeface="Comic Sans MS" pitchFamily="66" charset="0"/>
              </a:rPr>
              <a:t>inguinalis</a:t>
            </a:r>
            <a:endParaRPr lang="en-US" sz="3200" b="1" i="1" dirty="0">
              <a:solidFill>
                <a:srgbClr val="FFFF00"/>
              </a:solidFill>
              <a:effectLst>
                <a:outerShdw blurRad="38100" dist="38100" dir="2700000" algn="tl">
                  <a:srgbClr val="000000"/>
                </a:outerShdw>
              </a:effectLst>
              <a:latin typeface="Comic Sans MS" pitchFamily="66" charset="0"/>
            </a:endParaRPr>
          </a:p>
        </p:txBody>
      </p:sp>
      <p:sp>
        <p:nvSpPr>
          <p:cNvPr id="3" name="TextBox 2">
            <a:extLst>
              <a:ext uri="{FF2B5EF4-FFF2-40B4-BE49-F238E27FC236}">
                <a16:creationId xmlns:a16="http://schemas.microsoft.com/office/drawing/2014/main" id="{0ED7EAFE-9959-E04F-9C75-6D21A06DE46E}"/>
              </a:ext>
            </a:extLst>
          </p:cNvPr>
          <p:cNvSpPr txBox="1"/>
          <p:nvPr/>
        </p:nvSpPr>
        <p:spPr>
          <a:xfrm>
            <a:off x="161322" y="793750"/>
            <a:ext cx="8821356" cy="923330"/>
          </a:xfrm>
          <a:prstGeom prst="rect">
            <a:avLst/>
          </a:prstGeom>
          <a:noFill/>
        </p:spPr>
        <p:txBody>
          <a:bodyPr wrap="square">
            <a:spAutoFit/>
          </a:bodyPr>
          <a:lstStyle/>
          <a:p>
            <a:r>
              <a:rPr lang="en-GB" dirty="0"/>
              <a:t>The inguinal canal in adults is an oblique passage, approximately 4 cm long, directed </a:t>
            </a:r>
            <a:r>
              <a:rPr lang="en-GB" dirty="0" err="1"/>
              <a:t>inferomedially</a:t>
            </a:r>
            <a:r>
              <a:rPr lang="en-GB" dirty="0"/>
              <a:t> through the inferior part of the anterolateral abdominal wall. It lies parallel and superior to the medial half of the inguinal ligament </a:t>
            </a:r>
          </a:p>
        </p:txBody>
      </p:sp>
      <p:sp>
        <p:nvSpPr>
          <p:cNvPr id="6" name="TextBox 5">
            <a:extLst>
              <a:ext uri="{FF2B5EF4-FFF2-40B4-BE49-F238E27FC236}">
                <a16:creationId xmlns:a16="http://schemas.microsoft.com/office/drawing/2014/main" id="{E7CEFC8C-5F1E-127D-DBB7-7EE32467F900}"/>
              </a:ext>
            </a:extLst>
          </p:cNvPr>
          <p:cNvSpPr txBox="1"/>
          <p:nvPr/>
        </p:nvSpPr>
        <p:spPr>
          <a:xfrm>
            <a:off x="196174" y="5481584"/>
            <a:ext cx="7976226" cy="369332"/>
          </a:xfrm>
          <a:prstGeom prst="rect">
            <a:avLst/>
          </a:prstGeom>
          <a:noFill/>
        </p:spPr>
        <p:txBody>
          <a:bodyPr wrap="square">
            <a:spAutoFit/>
          </a:bodyPr>
          <a:lstStyle/>
          <a:p>
            <a:r>
              <a:rPr lang="en-GB" dirty="0"/>
              <a:t>The relocation of the testis during </a:t>
            </a:r>
            <a:r>
              <a:rPr lang="en-GB" dirty="0" err="1"/>
              <a:t>fetal</a:t>
            </a:r>
            <a:r>
              <a:rPr lang="en-GB" dirty="0"/>
              <a:t> development is through the inguinal canal.</a:t>
            </a:r>
          </a:p>
        </p:txBody>
      </p:sp>
      <p:sp>
        <p:nvSpPr>
          <p:cNvPr id="8" name="TextBox 7">
            <a:extLst>
              <a:ext uri="{FF2B5EF4-FFF2-40B4-BE49-F238E27FC236}">
                <a16:creationId xmlns:a16="http://schemas.microsoft.com/office/drawing/2014/main" id="{6F3AD46E-FDFA-2DD5-54CA-384D8969A441}"/>
              </a:ext>
            </a:extLst>
          </p:cNvPr>
          <p:cNvSpPr txBox="1"/>
          <p:nvPr/>
        </p:nvSpPr>
        <p:spPr>
          <a:xfrm>
            <a:off x="161322" y="5771549"/>
            <a:ext cx="5274774" cy="881780"/>
          </a:xfrm>
          <a:prstGeom prst="rect">
            <a:avLst/>
          </a:prstGeom>
          <a:noFill/>
        </p:spPr>
        <p:txBody>
          <a:bodyPr wrap="square">
            <a:spAutoFit/>
          </a:bodyPr>
          <a:lstStyle/>
          <a:p>
            <a:pPr eaLnBrk="1" hangingPunct="1">
              <a:lnSpc>
                <a:spcPct val="95000"/>
              </a:lnSpc>
              <a:buFont typeface="Wingdings" panose="05000000000000000000" pitchFamily="2" charset="2"/>
              <a:buNone/>
              <a:defRPr/>
            </a:pPr>
            <a:r>
              <a:rPr lang="en-GB" sz="1800" b="1" dirty="0" err="1">
                <a:solidFill>
                  <a:srgbClr val="FFFF00"/>
                </a:solidFill>
                <a:latin typeface="Comic Sans MS" pitchFamily="66" charset="0"/>
              </a:rPr>
              <a:t>Contenet</a:t>
            </a:r>
            <a:r>
              <a:rPr lang="sr-Latn-CS" sz="1800" b="1" dirty="0">
                <a:solidFill>
                  <a:srgbClr val="FFFF00"/>
                </a:solidFill>
                <a:latin typeface="Comic Sans MS" pitchFamily="66" charset="0"/>
              </a:rPr>
              <a:t>:</a:t>
            </a:r>
            <a:r>
              <a:rPr lang="sr-Latn-CS" sz="1800" b="1" dirty="0">
                <a:solidFill>
                  <a:srgbClr val="660033"/>
                </a:solidFill>
                <a:latin typeface="Comic Sans MS" pitchFamily="66" charset="0"/>
              </a:rPr>
              <a:t> </a:t>
            </a:r>
          </a:p>
          <a:p>
            <a:pPr eaLnBrk="1" hangingPunct="1">
              <a:lnSpc>
                <a:spcPct val="95000"/>
              </a:lnSpc>
              <a:buFont typeface="Wingdings" panose="05000000000000000000" pitchFamily="2" charset="2"/>
              <a:buNone/>
              <a:defRPr/>
            </a:pPr>
            <a:r>
              <a:rPr lang="sr-Latn-CS" sz="1800" b="1" dirty="0" err="1"/>
              <a:t>funiculus</a:t>
            </a:r>
            <a:r>
              <a:rPr lang="sr-Latn-CS" sz="1800" b="1" dirty="0"/>
              <a:t> </a:t>
            </a:r>
            <a:r>
              <a:rPr lang="sr-Latn-CS" sz="1800" b="1" dirty="0" err="1"/>
              <a:t>spermaticus</a:t>
            </a:r>
            <a:r>
              <a:rPr lang="sr-Latn-CS" sz="1800" b="1" dirty="0"/>
              <a:t> </a:t>
            </a:r>
            <a:r>
              <a:rPr lang="en-GB" sz="1800" b="1" dirty="0"/>
              <a:t>(spermatic cord) </a:t>
            </a:r>
            <a:r>
              <a:rPr lang="sr-Latn-CS" sz="1400" i="1" dirty="0"/>
              <a:t>(</a:t>
            </a:r>
            <a:r>
              <a:rPr lang="en-GB" sz="1400" i="1" dirty="0"/>
              <a:t>males</a:t>
            </a:r>
            <a:r>
              <a:rPr lang="sr-Latn-CS" sz="1400" i="1" dirty="0"/>
              <a:t>)</a:t>
            </a:r>
            <a:endParaRPr lang="sr-Latn-CS" sz="1400" b="1" i="1" dirty="0"/>
          </a:p>
          <a:p>
            <a:pPr eaLnBrk="1" hangingPunct="1">
              <a:lnSpc>
                <a:spcPct val="95000"/>
              </a:lnSpc>
              <a:buFont typeface="Wingdings" panose="05000000000000000000" pitchFamily="2" charset="2"/>
              <a:buNone/>
              <a:defRPr/>
            </a:pPr>
            <a:r>
              <a:rPr lang="sr-Latn-CS" sz="1800" b="1" dirty="0" err="1"/>
              <a:t>lig</a:t>
            </a:r>
            <a:r>
              <a:rPr lang="sr-Latn-CS" sz="1800" b="1" dirty="0"/>
              <a:t>. </a:t>
            </a:r>
            <a:r>
              <a:rPr lang="sr-Latn-CS" sz="1800" b="1" dirty="0" err="1"/>
              <a:t>teres</a:t>
            </a:r>
            <a:r>
              <a:rPr lang="sr-Latn-CS" sz="1800" b="1" dirty="0"/>
              <a:t> </a:t>
            </a:r>
            <a:r>
              <a:rPr lang="sr-Latn-CS" sz="1800" b="1" dirty="0" err="1"/>
              <a:t>uteri</a:t>
            </a:r>
            <a:r>
              <a:rPr lang="sr-Latn-CS" sz="1800" b="1" dirty="0"/>
              <a:t> </a:t>
            </a:r>
            <a:r>
              <a:rPr lang="en-GB" sz="1800" b="1" dirty="0"/>
              <a:t>(round ligament of the uterus) </a:t>
            </a:r>
            <a:r>
              <a:rPr lang="sr-Latn-CS" sz="1400" i="1" dirty="0"/>
              <a:t>(</a:t>
            </a:r>
            <a:r>
              <a:rPr lang="en-GB" sz="1400" i="1" dirty="0"/>
              <a:t>females</a:t>
            </a:r>
            <a:r>
              <a:rPr lang="sr-Latn-CS" sz="1400" i="1" dirty="0"/>
              <a:t>)</a:t>
            </a:r>
            <a:endParaRPr lang="en-GB" dirty="0"/>
          </a:p>
        </p:txBody>
      </p:sp>
      <p:sp>
        <p:nvSpPr>
          <p:cNvPr id="9" name="TextBox 8">
            <a:extLst>
              <a:ext uri="{FF2B5EF4-FFF2-40B4-BE49-F238E27FC236}">
                <a16:creationId xmlns:a16="http://schemas.microsoft.com/office/drawing/2014/main" id="{EC1357EC-C9DD-80FE-77FF-7DAF5D3AD4D4}"/>
              </a:ext>
            </a:extLst>
          </p:cNvPr>
          <p:cNvSpPr txBox="1"/>
          <p:nvPr/>
        </p:nvSpPr>
        <p:spPr>
          <a:xfrm>
            <a:off x="5982428" y="5952550"/>
            <a:ext cx="1924181" cy="646331"/>
          </a:xfrm>
          <a:prstGeom prst="rect">
            <a:avLst/>
          </a:prstGeom>
          <a:noFill/>
        </p:spPr>
        <p:txBody>
          <a:bodyPr wrap="none" rtlCol="0">
            <a:spAutoFit/>
          </a:bodyPr>
          <a:lstStyle/>
          <a:p>
            <a:r>
              <a:rPr lang="en-GB" dirty="0"/>
              <a:t>- n. </a:t>
            </a:r>
            <a:r>
              <a:rPr lang="en-GB" dirty="0" err="1"/>
              <a:t>genitofemoralis</a:t>
            </a:r>
            <a:endParaRPr lang="en-GB" dirty="0"/>
          </a:p>
          <a:p>
            <a:r>
              <a:rPr lang="en-GB" dirty="0"/>
              <a:t>- n. </a:t>
            </a:r>
            <a:r>
              <a:rPr lang="en-GB" dirty="0" err="1"/>
              <a:t>ilioinguinalis</a:t>
            </a:r>
            <a:endParaRPr lang="en-GB"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p:cNvPicPr>
            <a:picLocks noChangeAspect="1"/>
          </p:cNvPicPr>
          <p:nvPr/>
        </p:nvPicPr>
        <p:blipFill>
          <a:blip r:embed="rId2">
            <a:extLst>
              <a:ext uri="{28A0092B-C50C-407E-A947-70E740481C1C}">
                <a14:useLocalDpi xmlns:a14="http://schemas.microsoft.com/office/drawing/2010/main" val="0"/>
              </a:ext>
            </a:extLst>
          </a:blip>
          <a:srcRect l="28508" t="11601" r="27437" b="6078"/>
          <a:stretch>
            <a:fillRect/>
          </a:stretch>
        </p:blipFill>
        <p:spPr bwMode="auto">
          <a:xfrm>
            <a:off x="5218359" y="1268760"/>
            <a:ext cx="3925641" cy="4584427"/>
          </a:xfrm>
          <a:prstGeom prst="rect">
            <a:avLst/>
          </a:prstGeom>
          <a:solidFill>
            <a:schemeClr val="tx1"/>
          </a:solidFill>
          <a:ln w="38100">
            <a:solidFill>
              <a:srgbClr val="FFFF00"/>
            </a:solidFill>
            <a:miter lim="800000"/>
            <a:headEnd/>
            <a:tailEnd/>
          </a:ln>
        </p:spPr>
      </p:pic>
      <p:sp>
        <p:nvSpPr>
          <p:cNvPr id="111618" name="Rectangle 2"/>
          <p:cNvSpPr>
            <a:spLocks noGrp="1" noChangeArrowheads="1"/>
          </p:cNvSpPr>
          <p:nvPr>
            <p:ph type="body" sz="half" idx="4294967295"/>
          </p:nvPr>
        </p:nvSpPr>
        <p:spPr>
          <a:xfrm>
            <a:off x="0" y="0"/>
            <a:ext cx="6084168" cy="6858000"/>
          </a:xfrm>
        </p:spPr>
        <p:txBody>
          <a:bodyPr/>
          <a:lstStyle/>
          <a:p>
            <a:pPr eaLnBrk="1" hangingPunct="1">
              <a:lnSpc>
                <a:spcPct val="95000"/>
              </a:lnSpc>
              <a:buFont typeface="Wingdings" panose="05000000000000000000" pitchFamily="2" charset="2"/>
              <a:buNone/>
              <a:defRPr/>
            </a:pPr>
            <a:r>
              <a:rPr lang="en-GB" sz="2000" b="1" dirty="0"/>
              <a:t>Inguinal canal has 2 walls, roof and the floor</a:t>
            </a:r>
            <a:r>
              <a:rPr lang="en-GB" sz="2000" b="1" i="1" dirty="0"/>
              <a:t>:</a:t>
            </a:r>
          </a:p>
          <a:p>
            <a:pPr eaLnBrk="1" hangingPunct="1">
              <a:lnSpc>
                <a:spcPct val="95000"/>
              </a:lnSpc>
              <a:buFont typeface="Wingdings" panose="05000000000000000000" pitchFamily="2" charset="2"/>
              <a:buNone/>
              <a:defRPr/>
            </a:pPr>
            <a:endParaRPr lang="en-GB" sz="1600" i="1" dirty="0">
              <a:solidFill>
                <a:srgbClr val="FFFF00"/>
              </a:solidFill>
            </a:endParaRPr>
          </a:p>
          <a:p>
            <a:pPr eaLnBrk="1" hangingPunct="1">
              <a:lnSpc>
                <a:spcPct val="95000"/>
              </a:lnSpc>
              <a:buFont typeface="Wingdings" panose="05000000000000000000" pitchFamily="2" charset="2"/>
              <a:buNone/>
              <a:defRPr/>
            </a:pPr>
            <a:r>
              <a:rPr lang="en-GB" sz="2000" i="1" dirty="0">
                <a:solidFill>
                  <a:srgbClr val="FFFF00"/>
                </a:solidFill>
              </a:rPr>
              <a:t>Anterior wall</a:t>
            </a:r>
            <a:r>
              <a:rPr lang="sr-Latn-CS" sz="2000" i="1" dirty="0">
                <a:solidFill>
                  <a:srgbClr val="FFFF00"/>
                </a:solidFill>
              </a:rPr>
              <a:t>:</a:t>
            </a:r>
          </a:p>
          <a:p>
            <a:pPr eaLnBrk="1" hangingPunct="1">
              <a:lnSpc>
                <a:spcPct val="95000"/>
              </a:lnSpc>
              <a:buFont typeface="Wingdings" panose="05000000000000000000" pitchFamily="2" charset="2"/>
              <a:buNone/>
              <a:defRPr/>
            </a:pPr>
            <a:r>
              <a:rPr lang="sr-Latn-CS" sz="2000" i="1" dirty="0">
                <a:solidFill>
                  <a:srgbClr val="660033"/>
                </a:solidFill>
              </a:rPr>
              <a:t> </a:t>
            </a:r>
            <a:r>
              <a:rPr lang="en-GB" sz="2000" b="1" i="1" dirty="0"/>
              <a:t>- </a:t>
            </a:r>
            <a:r>
              <a:rPr lang="sr-Latn-CS" sz="2000" b="1" i="1" dirty="0" err="1"/>
              <a:t>aponeurosis</a:t>
            </a:r>
            <a:r>
              <a:rPr lang="sr-Latn-CS" sz="2000" i="1" dirty="0"/>
              <a:t> </a:t>
            </a:r>
            <a:r>
              <a:rPr lang="sr-Latn-CS" sz="2000" b="1" i="1" dirty="0"/>
              <a:t>m.obliqui </a:t>
            </a:r>
            <a:r>
              <a:rPr lang="sr-Latn-CS" sz="2000" b="1" i="1" dirty="0" err="1"/>
              <a:t>externi</a:t>
            </a:r>
            <a:r>
              <a:rPr lang="sr-Latn-CS" sz="2000" b="1" i="1" dirty="0"/>
              <a:t> </a:t>
            </a:r>
            <a:r>
              <a:rPr lang="sr-Latn-CS" sz="2000" b="1" i="1" dirty="0" err="1"/>
              <a:t>abdominis</a:t>
            </a:r>
            <a:endParaRPr lang="en-GB" sz="2000" b="1" i="1" dirty="0"/>
          </a:p>
          <a:p>
            <a:pPr eaLnBrk="1" hangingPunct="1">
              <a:lnSpc>
                <a:spcPct val="95000"/>
              </a:lnSpc>
              <a:buFont typeface="Wingdings" panose="05000000000000000000" pitchFamily="2" charset="2"/>
              <a:buNone/>
              <a:defRPr/>
            </a:pPr>
            <a:r>
              <a:rPr lang="en-GB" sz="2000" b="1" i="1" dirty="0"/>
              <a:t>-  </a:t>
            </a:r>
            <a:r>
              <a:rPr lang="en-GB" sz="1800" dirty="0"/>
              <a:t>its lateral part is reinforced by muscle </a:t>
            </a:r>
            <a:r>
              <a:rPr lang="en-GB" sz="1800" dirty="0" err="1"/>
              <a:t>fibers</a:t>
            </a:r>
            <a:r>
              <a:rPr lang="en-GB" sz="1800" dirty="0"/>
              <a:t> of the</a:t>
            </a:r>
          </a:p>
          <a:p>
            <a:pPr eaLnBrk="1" hangingPunct="1">
              <a:lnSpc>
                <a:spcPct val="95000"/>
              </a:lnSpc>
              <a:buFont typeface="Wingdings" panose="05000000000000000000" pitchFamily="2" charset="2"/>
              <a:buNone/>
              <a:defRPr/>
            </a:pPr>
            <a:r>
              <a:rPr lang="en-GB" sz="1800" dirty="0"/>
              <a:t>    internal oblique</a:t>
            </a:r>
            <a:r>
              <a:rPr lang="sr-Latn-CS" sz="1800" b="1" i="1" dirty="0"/>
              <a:t> </a:t>
            </a:r>
          </a:p>
          <a:p>
            <a:pPr eaLnBrk="1" hangingPunct="1">
              <a:lnSpc>
                <a:spcPct val="95000"/>
              </a:lnSpc>
              <a:buFont typeface="Wingdings" panose="05000000000000000000" pitchFamily="2" charset="2"/>
              <a:buNone/>
              <a:defRPr/>
            </a:pPr>
            <a:endParaRPr lang="sr-Latn-CS" sz="1800" b="1" i="1" dirty="0">
              <a:solidFill>
                <a:schemeClr val="hlink"/>
              </a:solidFill>
            </a:endParaRPr>
          </a:p>
          <a:p>
            <a:pPr eaLnBrk="1" hangingPunct="1">
              <a:lnSpc>
                <a:spcPct val="95000"/>
              </a:lnSpc>
              <a:buFont typeface="Wingdings" panose="05000000000000000000" pitchFamily="2" charset="2"/>
              <a:buNone/>
              <a:defRPr/>
            </a:pPr>
            <a:r>
              <a:rPr lang="en-GB" sz="2000" i="1" dirty="0">
                <a:solidFill>
                  <a:srgbClr val="FFFF00"/>
                </a:solidFill>
              </a:rPr>
              <a:t>Roof</a:t>
            </a:r>
            <a:r>
              <a:rPr lang="sr-Latn-CS" sz="2000" i="1" dirty="0">
                <a:solidFill>
                  <a:srgbClr val="FFFF00"/>
                </a:solidFill>
              </a:rPr>
              <a:t>:</a:t>
            </a:r>
            <a:endParaRPr lang="en-GB" sz="2000" i="1" dirty="0">
              <a:solidFill>
                <a:srgbClr val="FFFF00"/>
              </a:solidFill>
            </a:endParaRPr>
          </a:p>
          <a:p>
            <a:pPr eaLnBrk="1" hangingPunct="1">
              <a:lnSpc>
                <a:spcPct val="95000"/>
              </a:lnSpc>
              <a:buFont typeface="Wingdings" panose="05000000000000000000" pitchFamily="2" charset="2"/>
              <a:buNone/>
              <a:defRPr/>
            </a:pPr>
            <a:r>
              <a:rPr lang="en-GB" sz="2000" i="1" dirty="0"/>
              <a:t>- formed centrally by </a:t>
            </a:r>
            <a:r>
              <a:rPr lang="en-GB" sz="2000" i="1" dirty="0" err="1"/>
              <a:t>musculo</a:t>
            </a:r>
            <a:r>
              <a:rPr lang="en-GB" sz="2000" i="1" dirty="0"/>
              <a:t>-aponeurotic arches of: </a:t>
            </a:r>
          </a:p>
          <a:p>
            <a:pPr eaLnBrk="1" hangingPunct="1">
              <a:lnSpc>
                <a:spcPct val="95000"/>
              </a:lnSpc>
              <a:buFont typeface="Wingdings" panose="05000000000000000000" pitchFamily="2" charset="2"/>
              <a:buNone/>
              <a:defRPr/>
            </a:pPr>
            <a:r>
              <a:rPr lang="sr-Latn-CS" sz="2000" b="1" i="1" dirty="0"/>
              <a:t>m. obliquus </a:t>
            </a:r>
            <a:r>
              <a:rPr lang="sr-Latn-CS" sz="2000" b="1" i="1" dirty="0" err="1"/>
              <a:t>internus</a:t>
            </a:r>
            <a:r>
              <a:rPr lang="sr-Latn-CS" sz="2000" b="1" i="1" dirty="0"/>
              <a:t> </a:t>
            </a:r>
            <a:r>
              <a:rPr lang="sr-Latn-CS" sz="2000" b="1" i="1" dirty="0" err="1"/>
              <a:t>abdominis</a:t>
            </a:r>
            <a:endParaRPr lang="sr-Latn-CS" sz="1800" b="1" i="1" dirty="0"/>
          </a:p>
          <a:p>
            <a:pPr eaLnBrk="1" hangingPunct="1">
              <a:lnSpc>
                <a:spcPct val="95000"/>
              </a:lnSpc>
              <a:buFont typeface="Wingdings" panose="05000000000000000000" pitchFamily="2" charset="2"/>
              <a:buNone/>
              <a:defRPr/>
            </a:pPr>
            <a:r>
              <a:rPr lang="sr-Latn-CS" sz="2000" b="1" i="1" dirty="0"/>
              <a:t>m. </a:t>
            </a:r>
            <a:r>
              <a:rPr lang="sr-Latn-CS" sz="2000" b="1" i="1" dirty="0" err="1"/>
              <a:t>transversus</a:t>
            </a:r>
            <a:r>
              <a:rPr lang="sr-Latn-CS" sz="2000" b="1" i="1" dirty="0"/>
              <a:t> </a:t>
            </a:r>
            <a:r>
              <a:rPr lang="sr-Latn-CS" sz="2000" b="1" i="1" dirty="0" err="1"/>
              <a:t>abdominis</a:t>
            </a:r>
            <a:endParaRPr lang="sr-Latn-CS" sz="1800" i="1" dirty="0"/>
          </a:p>
          <a:p>
            <a:pPr eaLnBrk="1" hangingPunct="1">
              <a:lnSpc>
                <a:spcPct val="95000"/>
              </a:lnSpc>
              <a:buFont typeface="Wingdings" panose="05000000000000000000" pitchFamily="2" charset="2"/>
              <a:buNone/>
              <a:defRPr/>
            </a:pPr>
            <a:r>
              <a:rPr lang="en-GB" sz="1800" i="1" dirty="0"/>
              <a:t>- formed laterally by </a:t>
            </a:r>
            <a:r>
              <a:rPr lang="en-GB" sz="1800" b="1" i="1" dirty="0"/>
              <a:t>fascia transversalis</a:t>
            </a:r>
          </a:p>
          <a:p>
            <a:pPr eaLnBrk="1" hangingPunct="1">
              <a:lnSpc>
                <a:spcPct val="95000"/>
              </a:lnSpc>
              <a:buFont typeface="Wingdings" panose="05000000000000000000" pitchFamily="2" charset="2"/>
              <a:buNone/>
              <a:defRPr/>
            </a:pPr>
            <a:r>
              <a:rPr lang="en-GB" sz="1800" i="1" dirty="0"/>
              <a:t>- formed medially by medial crus of </a:t>
            </a:r>
            <a:r>
              <a:rPr lang="sr-Latn-CS" sz="1800" b="1" i="1" dirty="0" err="1"/>
              <a:t>aponeurosis</a:t>
            </a:r>
            <a:r>
              <a:rPr lang="sr-Latn-CS" sz="1800" i="1" dirty="0"/>
              <a:t> </a:t>
            </a:r>
            <a:r>
              <a:rPr lang="en-GB" sz="1800" i="1" dirty="0"/>
              <a:t> </a:t>
            </a:r>
            <a:r>
              <a:rPr lang="en-GB" sz="1800" b="1" i="1" dirty="0"/>
              <a:t>of</a:t>
            </a:r>
            <a:br>
              <a:rPr lang="en-GB" sz="1800" i="1" dirty="0"/>
            </a:br>
            <a:r>
              <a:rPr lang="sr-Latn-CS" sz="1800" b="1" i="1" dirty="0" err="1"/>
              <a:t>m.obliqui</a:t>
            </a:r>
            <a:r>
              <a:rPr lang="sr-Latn-CS" sz="1800" b="1" i="1" dirty="0"/>
              <a:t> </a:t>
            </a:r>
            <a:r>
              <a:rPr lang="sr-Latn-CS" sz="1800" b="1" i="1" dirty="0" err="1"/>
              <a:t>externi</a:t>
            </a:r>
            <a:r>
              <a:rPr lang="sr-Latn-CS" sz="1800" b="1" i="1" dirty="0"/>
              <a:t> </a:t>
            </a:r>
            <a:r>
              <a:rPr lang="sr-Latn-CS" sz="1800" b="1" i="1" dirty="0" err="1"/>
              <a:t>abdominis</a:t>
            </a:r>
            <a:endParaRPr lang="sr-Latn-CS" sz="1800" i="1" dirty="0">
              <a:solidFill>
                <a:schemeClr val="hlink"/>
              </a:solidFill>
            </a:endParaRPr>
          </a:p>
          <a:p>
            <a:pPr eaLnBrk="1" hangingPunct="1">
              <a:lnSpc>
                <a:spcPct val="95000"/>
              </a:lnSpc>
              <a:buFont typeface="Wingdings" panose="05000000000000000000" pitchFamily="2" charset="2"/>
              <a:buNone/>
              <a:defRPr/>
            </a:pPr>
            <a:r>
              <a:rPr lang="en-GB" sz="2000" i="1" dirty="0">
                <a:solidFill>
                  <a:srgbClr val="FFFF00"/>
                </a:solidFill>
              </a:rPr>
              <a:t>Floor</a:t>
            </a:r>
            <a:r>
              <a:rPr lang="sr-Latn-CS" sz="2000" i="1" dirty="0">
                <a:solidFill>
                  <a:srgbClr val="FFFF00"/>
                </a:solidFill>
              </a:rPr>
              <a:t>:</a:t>
            </a:r>
          </a:p>
          <a:p>
            <a:pPr eaLnBrk="1" hangingPunct="1">
              <a:lnSpc>
                <a:spcPct val="95000"/>
              </a:lnSpc>
              <a:buFont typeface="Wingdings" panose="05000000000000000000" pitchFamily="2" charset="2"/>
              <a:buNone/>
              <a:defRPr/>
            </a:pPr>
            <a:r>
              <a:rPr lang="sr-Latn-CS" sz="2000" i="1" dirty="0">
                <a:solidFill>
                  <a:srgbClr val="660033"/>
                </a:solidFill>
              </a:rPr>
              <a:t>  </a:t>
            </a:r>
            <a:r>
              <a:rPr lang="sr-Latn-CS" sz="2000" b="1" i="1" dirty="0"/>
              <a:t>lig. inguinale – Pouparti</a:t>
            </a:r>
          </a:p>
          <a:p>
            <a:pPr eaLnBrk="1" hangingPunct="1">
              <a:lnSpc>
                <a:spcPct val="95000"/>
              </a:lnSpc>
              <a:buFont typeface="Wingdings" panose="05000000000000000000" pitchFamily="2" charset="2"/>
              <a:buNone/>
              <a:defRPr/>
            </a:pPr>
            <a:endParaRPr lang="sr-Latn-CS" sz="1800" b="1" i="1" dirty="0">
              <a:solidFill>
                <a:schemeClr val="hlink"/>
              </a:solidFill>
            </a:endParaRPr>
          </a:p>
          <a:p>
            <a:pPr eaLnBrk="1" hangingPunct="1">
              <a:lnSpc>
                <a:spcPct val="95000"/>
              </a:lnSpc>
              <a:buFont typeface="Wingdings" panose="05000000000000000000" pitchFamily="2" charset="2"/>
              <a:buNone/>
              <a:defRPr/>
            </a:pPr>
            <a:r>
              <a:rPr lang="en-GB" sz="2000" i="1" dirty="0">
                <a:solidFill>
                  <a:srgbClr val="FFFF00"/>
                </a:solidFill>
              </a:rPr>
              <a:t>Posterior wall</a:t>
            </a:r>
            <a:r>
              <a:rPr lang="sr-Latn-CS" sz="2000" i="1" dirty="0">
                <a:solidFill>
                  <a:srgbClr val="FFFF00"/>
                </a:solidFill>
              </a:rPr>
              <a:t>:</a:t>
            </a:r>
          </a:p>
          <a:p>
            <a:pPr eaLnBrk="1" hangingPunct="1">
              <a:lnSpc>
                <a:spcPct val="95000"/>
              </a:lnSpc>
              <a:buFont typeface="Wingdings" panose="05000000000000000000" pitchFamily="2" charset="2"/>
              <a:buNone/>
              <a:defRPr/>
            </a:pPr>
            <a:r>
              <a:rPr lang="sr-Latn-CS" sz="2000" b="1" i="1" dirty="0">
                <a:solidFill>
                  <a:srgbClr val="990033"/>
                </a:solidFill>
              </a:rPr>
              <a:t>  </a:t>
            </a:r>
            <a:r>
              <a:rPr lang="sr-Latn-CS" sz="2000" b="1" i="1" dirty="0" err="1"/>
              <a:t>fascia</a:t>
            </a:r>
            <a:r>
              <a:rPr lang="sr-Latn-CS" sz="2000" b="1" i="1" dirty="0"/>
              <a:t> </a:t>
            </a:r>
            <a:r>
              <a:rPr lang="sr-Latn-CS" sz="2000" b="1" i="1" dirty="0" err="1"/>
              <a:t>transversalis</a:t>
            </a:r>
            <a:r>
              <a:rPr lang="en-GB" sz="2000" b="1" i="1" dirty="0"/>
              <a:t> (transversal fascia)</a:t>
            </a:r>
            <a:endParaRPr lang="sr-Latn-CS" sz="2000" b="1" i="1" dirty="0"/>
          </a:p>
          <a:p>
            <a:pPr eaLnBrk="1" hangingPunct="1">
              <a:lnSpc>
                <a:spcPct val="95000"/>
              </a:lnSpc>
              <a:buFont typeface="Wingdings" panose="05000000000000000000" pitchFamily="2" charset="2"/>
              <a:buNone/>
              <a:defRPr/>
            </a:pPr>
            <a:r>
              <a:rPr lang="sr-Latn-CS" sz="2000" b="1" i="1" dirty="0"/>
              <a:t>  peritoneum</a:t>
            </a:r>
          </a:p>
          <a:p>
            <a:pPr eaLnBrk="1" hangingPunct="1">
              <a:lnSpc>
                <a:spcPct val="95000"/>
              </a:lnSpc>
              <a:buFont typeface="Wingdings" panose="05000000000000000000" pitchFamily="2" charset="2"/>
              <a:buNone/>
              <a:defRPr/>
            </a:pPr>
            <a:endParaRPr lang="sr-Latn-CS" sz="1800" b="1" i="1" dirty="0">
              <a:solidFill>
                <a:schemeClr val="hlink"/>
              </a:solidFill>
            </a:endParaRPr>
          </a:p>
        </p:txBody>
      </p:sp>
      <p:sp>
        <p:nvSpPr>
          <p:cNvPr id="111620" name="Text Box 4"/>
          <p:cNvSpPr txBox="1">
            <a:spLocks noChangeArrowheads="1"/>
          </p:cNvSpPr>
          <p:nvPr/>
        </p:nvSpPr>
        <p:spPr bwMode="auto">
          <a:xfrm>
            <a:off x="5072063" y="214313"/>
            <a:ext cx="3744912" cy="579437"/>
          </a:xfrm>
          <a:prstGeom prst="rect">
            <a:avLst/>
          </a:prstGeom>
          <a:noFill/>
          <a:ln w="9525">
            <a:noFill/>
            <a:miter lim="800000"/>
            <a:headEnd/>
            <a:tailEnd/>
          </a:ln>
          <a:effectLst/>
        </p:spPr>
        <p:txBody>
          <a:bodyPr>
            <a:spAutoFit/>
          </a:bodyPr>
          <a:lstStyle/>
          <a:p>
            <a:pPr eaLnBrk="1" hangingPunct="1">
              <a:spcBef>
                <a:spcPct val="50000"/>
              </a:spcBef>
              <a:defRPr/>
            </a:pPr>
            <a:r>
              <a:rPr lang="en-US" sz="3200" b="1" i="1" dirty="0" err="1">
                <a:solidFill>
                  <a:srgbClr val="FFFF00"/>
                </a:solidFill>
                <a:effectLst>
                  <a:outerShdw blurRad="38100" dist="38100" dir="2700000" algn="tl">
                    <a:srgbClr val="000000"/>
                  </a:outerShdw>
                </a:effectLst>
                <a:latin typeface="Comic Sans MS" pitchFamily="66" charset="0"/>
              </a:rPr>
              <a:t>Canalis</a:t>
            </a:r>
            <a:r>
              <a:rPr lang="en-US" sz="3200" b="1" i="1" dirty="0">
                <a:solidFill>
                  <a:srgbClr val="FFFF00"/>
                </a:solidFill>
                <a:effectLst>
                  <a:outerShdw blurRad="38100" dist="38100" dir="2700000" algn="tl">
                    <a:srgbClr val="000000"/>
                  </a:outerShdw>
                </a:effectLst>
                <a:latin typeface="Comic Sans MS" pitchFamily="66" charset="0"/>
              </a:rPr>
              <a:t> </a:t>
            </a:r>
            <a:r>
              <a:rPr lang="en-US" sz="3200" b="1" i="1" dirty="0" err="1">
                <a:solidFill>
                  <a:srgbClr val="FFFF00"/>
                </a:solidFill>
                <a:effectLst>
                  <a:outerShdw blurRad="38100" dist="38100" dir="2700000" algn="tl">
                    <a:srgbClr val="000000"/>
                  </a:outerShdw>
                </a:effectLst>
                <a:latin typeface="Comic Sans MS" pitchFamily="66" charset="0"/>
              </a:rPr>
              <a:t>inguinalis</a:t>
            </a:r>
            <a:endParaRPr lang="en-US" sz="3200" b="1" i="1" dirty="0">
              <a:solidFill>
                <a:srgbClr val="FFFF00"/>
              </a:solidFill>
              <a:effectLst>
                <a:outerShdw blurRad="38100" dist="38100" dir="2700000" algn="tl">
                  <a:srgbClr val="000000"/>
                </a:outerShdw>
              </a:effectLst>
              <a:latin typeface="Comic Sans MS" pitchFamily="66" charset="0"/>
            </a:endParaRPr>
          </a:p>
        </p:txBody>
      </p:sp>
      <p:cxnSp>
        <p:nvCxnSpPr>
          <p:cNvPr id="29701" name="Straight Arrow Connector 6"/>
          <p:cNvCxnSpPr>
            <a:cxnSpLocks noChangeShapeType="1"/>
          </p:cNvCxnSpPr>
          <p:nvPr/>
        </p:nvCxnSpPr>
        <p:spPr bwMode="auto">
          <a:xfrm>
            <a:off x="5796136" y="4077072"/>
            <a:ext cx="857250" cy="285750"/>
          </a:xfrm>
          <a:prstGeom prst="straightConnector1">
            <a:avLst/>
          </a:prstGeom>
          <a:noFill/>
          <a:ln w="38100" algn="ctr">
            <a:solidFill>
              <a:srgbClr val="FFC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body" sz="half" idx="4294967295"/>
          </p:nvPr>
        </p:nvSpPr>
        <p:spPr>
          <a:xfrm>
            <a:off x="0" y="0"/>
            <a:ext cx="9144000" cy="6858000"/>
          </a:xfrm>
        </p:spPr>
        <p:txBody>
          <a:bodyPr/>
          <a:lstStyle/>
          <a:p>
            <a:pPr eaLnBrk="1" hangingPunct="1">
              <a:lnSpc>
                <a:spcPct val="95000"/>
              </a:lnSpc>
              <a:buFont typeface="Wingdings" panose="05000000000000000000" pitchFamily="2" charset="2"/>
              <a:buNone/>
              <a:defRPr/>
            </a:pPr>
            <a:r>
              <a:rPr lang="en-GB" sz="2000" dirty="0"/>
              <a:t>The inguinal canal has an </a:t>
            </a:r>
            <a:r>
              <a:rPr lang="en-GB" sz="2400" b="1" dirty="0">
                <a:solidFill>
                  <a:srgbClr val="FFFF00"/>
                </a:solidFill>
              </a:rPr>
              <a:t>opening</a:t>
            </a:r>
            <a:r>
              <a:rPr lang="en-GB" sz="2000" dirty="0"/>
              <a:t> at each end:</a:t>
            </a:r>
          </a:p>
          <a:p>
            <a:pPr eaLnBrk="1" hangingPunct="1">
              <a:lnSpc>
                <a:spcPct val="95000"/>
              </a:lnSpc>
              <a:buFont typeface="Wingdings" panose="05000000000000000000" pitchFamily="2" charset="2"/>
              <a:buNone/>
              <a:defRPr/>
            </a:pPr>
            <a:endParaRPr lang="en-GB" sz="1200" i="1" dirty="0">
              <a:solidFill>
                <a:srgbClr val="660033"/>
              </a:solidFill>
            </a:endParaRPr>
          </a:p>
          <a:p>
            <a:pPr eaLnBrk="1" hangingPunct="1">
              <a:lnSpc>
                <a:spcPct val="95000"/>
              </a:lnSpc>
              <a:buFont typeface="Wingdings" panose="05000000000000000000" pitchFamily="2" charset="2"/>
              <a:buNone/>
              <a:defRPr/>
            </a:pPr>
            <a:r>
              <a:rPr lang="sr-Latn-CS" sz="2000" i="1" dirty="0">
                <a:solidFill>
                  <a:srgbClr val="660033"/>
                </a:solidFill>
              </a:rPr>
              <a:t> </a:t>
            </a:r>
            <a:r>
              <a:rPr lang="sr-Latn-CS" sz="2000" b="1" i="1" dirty="0">
                <a:solidFill>
                  <a:srgbClr val="990033"/>
                </a:solidFill>
              </a:rPr>
              <a:t>  </a:t>
            </a:r>
            <a:r>
              <a:rPr lang="sr-Latn-CS" sz="2000" b="1" i="1" dirty="0"/>
              <a:t>- </a:t>
            </a:r>
            <a:r>
              <a:rPr lang="sr-Latn-CS" sz="2000" b="1" i="1" dirty="0">
                <a:solidFill>
                  <a:srgbClr val="FF9933"/>
                </a:solidFill>
              </a:rPr>
              <a:t>anulus </a:t>
            </a:r>
            <a:r>
              <a:rPr lang="sr-Latn-CS" sz="2000" b="1" i="1" dirty="0" err="1">
                <a:solidFill>
                  <a:srgbClr val="FF9933"/>
                </a:solidFill>
              </a:rPr>
              <a:t>inguinalis</a:t>
            </a:r>
            <a:r>
              <a:rPr lang="sr-Latn-CS" sz="2000" b="1" i="1" dirty="0">
                <a:solidFill>
                  <a:srgbClr val="FF9933"/>
                </a:solidFill>
              </a:rPr>
              <a:t> </a:t>
            </a:r>
            <a:r>
              <a:rPr lang="sr-Latn-CS" sz="2000" b="1" i="1" dirty="0" err="1">
                <a:solidFill>
                  <a:srgbClr val="FF9933"/>
                </a:solidFill>
              </a:rPr>
              <a:t>superficialis</a:t>
            </a:r>
            <a:r>
              <a:rPr lang="en-GB" sz="2000" b="1" i="1" dirty="0">
                <a:solidFill>
                  <a:srgbClr val="FF9933"/>
                </a:solidFill>
              </a:rPr>
              <a:t> - </a:t>
            </a:r>
            <a:r>
              <a:rPr lang="en-GB" sz="1800" dirty="0"/>
              <a:t>split that occurs in the diagonal, otherwise parallel </a:t>
            </a:r>
            <a:r>
              <a:rPr lang="en-GB" sz="1800" dirty="0" err="1"/>
              <a:t>fibers</a:t>
            </a:r>
            <a:r>
              <a:rPr lang="en-GB" sz="1800" dirty="0"/>
              <a:t> of the external oblique aponeurosis just superolateral to the pubic tubercle. The parts of the aponeurosis that lie lateral and medial to, and form the margins of, the superficial ring are </a:t>
            </a:r>
            <a:r>
              <a:rPr lang="sr-Latn-CS" sz="1800" b="1" i="1" dirty="0" err="1"/>
              <a:t>crus</a:t>
            </a:r>
            <a:r>
              <a:rPr lang="sr-Latn-CS" sz="1800" b="1" i="1" dirty="0"/>
              <a:t> </a:t>
            </a:r>
            <a:r>
              <a:rPr lang="sr-Latn-CS" sz="1800" b="1" i="1" dirty="0" err="1"/>
              <a:t>laterale</a:t>
            </a:r>
            <a:r>
              <a:rPr lang="sr-Latn-CS" sz="1800" b="1" i="1" dirty="0"/>
              <a:t> </a:t>
            </a:r>
            <a:r>
              <a:rPr lang="en-GB" sz="1600" b="1" i="1" dirty="0"/>
              <a:t>(attached to the pubic tubercle) </a:t>
            </a:r>
            <a:r>
              <a:rPr lang="en-GB" sz="1800" dirty="0"/>
              <a:t>and</a:t>
            </a:r>
            <a:r>
              <a:rPr lang="sr-Latn-CS" sz="1800" b="1" i="1" dirty="0"/>
              <a:t> </a:t>
            </a:r>
            <a:r>
              <a:rPr lang="sr-Latn-CS" sz="1800" b="1" i="1" dirty="0" err="1"/>
              <a:t>crus</a:t>
            </a:r>
            <a:r>
              <a:rPr lang="sr-Latn-CS" sz="1800" b="1" i="1" dirty="0"/>
              <a:t> </a:t>
            </a:r>
            <a:r>
              <a:rPr lang="sr-Latn-CS" sz="1800" b="1" i="1" dirty="0" err="1"/>
              <a:t>mediale</a:t>
            </a:r>
            <a:r>
              <a:rPr lang="en-GB" sz="1800" b="1" i="1" dirty="0"/>
              <a:t> </a:t>
            </a:r>
            <a:r>
              <a:rPr lang="en-GB" sz="1600" b="1" i="1" dirty="0"/>
              <a:t>(attached to the pubic crest)</a:t>
            </a:r>
            <a:r>
              <a:rPr lang="sr-Latn-CS" sz="1800" b="1" i="1" dirty="0"/>
              <a:t>,</a:t>
            </a:r>
            <a:br>
              <a:rPr lang="sr-Latn-CS" sz="1800" b="1" i="1" dirty="0"/>
            </a:br>
            <a:r>
              <a:rPr lang="sr-Latn-CS" sz="1800" b="1" i="1" dirty="0" err="1"/>
              <a:t>fibrea</a:t>
            </a:r>
            <a:r>
              <a:rPr lang="sr-Latn-CS" sz="1800" b="1" i="1" dirty="0"/>
              <a:t> </a:t>
            </a:r>
            <a:r>
              <a:rPr lang="sr-Latn-CS" sz="1800" b="1" i="1" dirty="0" err="1"/>
              <a:t>intercrurales</a:t>
            </a:r>
            <a:r>
              <a:rPr lang="en-GB" sz="1800" b="1" i="1" dirty="0"/>
              <a:t> </a:t>
            </a:r>
            <a:r>
              <a:rPr lang="en-GB" sz="1800" dirty="0"/>
              <a:t>as the part of fascia </a:t>
            </a:r>
            <a:r>
              <a:rPr lang="en-GB" sz="1800" dirty="0" err="1"/>
              <a:t>investiens</a:t>
            </a:r>
            <a:r>
              <a:rPr lang="en-GB" sz="1800" dirty="0"/>
              <a:t> prevents the crura from spreading</a:t>
            </a:r>
            <a:endParaRPr lang="sr-Latn-CS" sz="1800" b="1" i="1" dirty="0"/>
          </a:p>
          <a:p>
            <a:pPr eaLnBrk="1" hangingPunct="1">
              <a:lnSpc>
                <a:spcPct val="95000"/>
              </a:lnSpc>
              <a:buFont typeface="Wingdings" panose="05000000000000000000" pitchFamily="2" charset="2"/>
              <a:buNone/>
              <a:defRPr/>
            </a:pPr>
            <a:r>
              <a:rPr lang="sr-Latn-CS" sz="2000" b="1" i="1" dirty="0"/>
              <a:t>    - </a:t>
            </a:r>
            <a:r>
              <a:rPr lang="sr-Latn-CS" sz="2000" b="1" i="1" dirty="0">
                <a:solidFill>
                  <a:srgbClr val="FF9933"/>
                </a:solidFill>
              </a:rPr>
              <a:t>anulus </a:t>
            </a:r>
            <a:r>
              <a:rPr lang="sr-Latn-CS" sz="2000" b="1" i="1" dirty="0" err="1">
                <a:solidFill>
                  <a:srgbClr val="FF9933"/>
                </a:solidFill>
              </a:rPr>
              <a:t>inguinalis</a:t>
            </a:r>
            <a:r>
              <a:rPr lang="sr-Latn-CS" sz="2000" b="1" i="1" dirty="0">
                <a:solidFill>
                  <a:srgbClr val="FF9933"/>
                </a:solidFill>
              </a:rPr>
              <a:t> </a:t>
            </a:r>
            <a:r>
              <a:rPr lang="sr-Latn-CS" sz="2000" b="1" i="1" dirty="0" err="1">
                <a:solidFill>
                  <a:srgbClr val="FF9933"/>
                </a:solidFill>
              </a:rPr>
              <a:t>profundus</a:t>
            </a:r>
            <a:r>
              <a:rPr lang="en-GB" sz="2000" b="1" i="1" dirty="0">
                <a:solidFill>
                  <a:srgbClr val="FF9933"/>
                </a:solidFill>
              </a:rPr>
              <a:t> </a:t>
            </a:r>
            <a:r>
              <a:rPr lang="en-GB" sz="2000" b="1" i="1" dirty="0"/>
              <a:t>- </a:t>
            </a:r>
            <a:r>
              <a:rPr lang="en-GB" sz="1800" dirty="0"/>
              <a:t>The deep (internal) inguinal ring is the entrance to the inguinal canal. It is located superior to the middle of the inguinal ligament and lateral to the inferior epigastric artery; It is the beginning of an evagination </a:t>
            </a:r>
            <a:r>
              <a:rPr lang="en-GB" sz="1800" dirty="0">
                <a:solidFill>
                  <a:srgbClr val="FFFF00"/>
                </a:solidFill>
              </a:rPr>
              <a:t>in the transversalis fascia </a:t>
            </a:r>
            <a:r>
              <a:rPr lang="en-GB" sz="1800" dirty="0"/>
              <a:t>that forms an opening like the entrance to a cave; fascia continues into the canal, forming the innermost covering (internal fascia) of the structures traversing the canal.</a:t>
            </a:r>
            <a:endParaRPr lang="sr-Latn-CS" sz="1800" b="1" i="1" dirty="0"/>
          </a:p>
          <a:p>
            <a:pPr eaLnBrk="1" hangingPunct="1">
              <a:lnSpc>
                <a:spcPct val="95000"/>
              </a:lnSpc>
              <a:buFont typeface="Wingdings" panose="05000000000000000000" pitchFamily="2" charset="2"/>
              <a:buNone/>
              <a:defRPr/>
            </a:pPr>
            <a:endParaRPr lang="sr-Latn-CS" sz="2000" b="1" i="1" dirty="0">
              <a:solidFill>
                <a:schemeClr val="hlink"/>
              </a:solidFill>
            </a:endParaRPr>
          </a:p>
        </p:txBody>
      </p:sp>
      <p:sp>
        <p:nvSpPr>
          <p:cNvPr id="6" name="Text Box 4"/>
          <p:cNvSpPr txBox="1">
            <a:spLocks noChangeArrowheads="1"/>
          </p:cNvSpPr>
          <p:nvPr/>
        </p:nvSpPr>
        <p:spPr bwMode="auto">
          <a:xfrm>
            <a:off x="5508104" y="304"/>
            <a:ext cx="3744912" cy="579437"/>
          </a:xfrm>
          <a:prstGeom prst="rect">
            <a:avLst/>
          </a:prstGeom>
          <a:noFill/>
          <a:ln w="9525">
            <a:noFill/>
            <a:miter lim="800000"/>
            <a:headEnd/>
            <a:tailEnd/>
          </a:ln>
          <a:effectLst/>
        </p:spPr>
        <p:txBody>
          <a:bodyPr>
            <a:spAutoFit/>
          </a:bodyPr>
          <a:lstStyle/>
          <a:p>
            <a:pPr eaLnBrk="1" hangingPunct="1">
              <a:spcBef>
                <a:spcPct val="50000"/>
              </a:spcBef>
              <a:defRPr/>
            </a:pPr>
            <a:r>
              <a:rPr lang="en-US" sz="3200" b="1" i="1" dirty="0" err="1">
                <a:solidFill>
                  <a:srgbClr val="FFFF00"/>
                </a:solidFill>
                <a:effectLst>
                  <a:outerShdw blurRad="38100" dist="38100" dir="2700000" algn="tl">
                    <a:srgbClr val="000000"/>
                  </a:outerShdw>
                </a:effectLst>
                <a:latin typeface="Comic Sans MS" pitchFamily="66" charset="0"/>
              </a:rPr>
              <a:t>Canalis</a:t>
            </a:r>
            <a:r>
              <a:rPr lang="en-US" sz="3200" b="1" i="1" dirty="0">
                <a:solidFill>
                  <a:srgbClr val="FFFF00"/>
                </a:solidFill>
                <a:effectLst>
                  <a:outerShdw blurRad="38100" dist="38100" dir="2700000" algn="tl">
                    <a:srgbClr val="000000"/>
                  </a:outerShdw>
                </a:effectLst>
                <a:latin typeface="Comic Sans MS" pitchFamily="66" charset="0"/>
              </a:rPr>
              <a:t> </a:t>
            </a:r>
            <a:r>
              <a:rPr lang="en-US" sz="3200" b="1" i="1" dirty="0" err="1">
                <a:solidFill>
                  <a:srgbClr val="FFFF00"/>
                </a:solidFill>
                <a:effectLst>
                  <a:outerShdw blurRad="38100" dist="38100" dir="2700000" algn="tl">
                    <a:srgbClr val="000000"/>
                  </a:outerShdw>
                </a:effectLst>
                <a:latin typeface="Comic Sans MS" pitchFamily="66" charset="0"/>
              </a:rPr>
              <a:t>inguinalis</a:t>
            </a:r>
            <a:endParaRPr lang="en-US" sz="3200" b="1" i="1" dirty="0">
              <a:solidFill>
                <a:srgbClr val="FFFF00"/>
              </a:solidFill>
              <a:effectLst>
                <a:outerShdw blurRad="38100" dist="38100" dir="2700000" algn="tl">
                  <a:srgbClr val="000000"/>
                </a:outerShdw>
              </a:effectLst>
              <a:latin typeface="Comic Sans MS" pitchFamily="66" charset="0"/>
            </a:endParaRPr>
          </a:p>
        </p:txBody>
      </p:sp>
      <p:pic>
        <p:nvPicPr>
          <p:cNvPr id="30724" name="Picture 4"/>
          <p:cNvPicPr>
            <a:picLocks noChangeAspect="1"/>
          </p:cNvPicPr>
          <p:nvPr/>
        </p:nvPicPr>
        <p:blipFill>
          <a:blip r:embed="rId2">
            <a:extLst>
              <a:ext uri="{28A0092B-C50C-407E-A947-70E740481C1C}">
                <a14:useLocalDpi xmlns:a14="http://schemas.microsoft.com/office/drawing/2010/main" val="0"/>
              </a:ext>
            </a:extLst>
          </a:blip>
          <a:srcRect l="28508" t="11601" r="27437" b="6078"/>
          <a:stretch>
            <a:fillRect/>
          </a:stretch>
        </p:blipFill>
        <p:spPr bwMode="auto">
          <a:xfrm>
            <a:off x="5373957" y="3529448"/>
            <a:ext cx="2746173" cy="3207025"/>
          </a:xfrm>
          <a:prstGeom prst="rect">
            <a:avLst/>
          </a:prstGeom>
          <a:solidFill>
            <a:schemeClr val="tx1"/>
          </a:solidFill>
          <a:ln w="38100">
            <a:solidFill>
              <a:srgbClr val="FFFF00"/>
            </a:solidFill>
            <a:miter lim="800000"/>
            <a:headEnd/>
            <a:tailEnd/>
          </a:ln>
        </p:spPr>
      </p:pic>
      <p:pic>
        <p:nvPicPr>
          <p:cNvPr id="5" name="Picture 19"/>
          <p:cNvPicPr>
            <a:picLocks noChangeAspect="1" noChangeArrowheads="1"/>
          </p:cNvPicPr>
          <p:nvPr/>
        </p:nvPicPr>
        <p:blipFill>
          <a:blip r:embed="rId3">
            <a:extLst>
              <a:ext uri="{28A0092B-C50C-407E-A947-70E740481C1C}">
                <a14:useLocalDpi xmlns:a14="http://schemas.microsoft.com/office/drawing/2010/main" val="0"/>
              </a:ext>
            </a:extLst>
          </a:blip>
          <a:srcRect l="40424" t="14580" r="8090" b="9929"/>
          <a:stretch>
            <a:fillRect/>
          </a:stretch>
        </p:blipFill>
        <p:spPr bwMode="auto">
          <a:xfrm>
            <a:off x="1187624" y="3540486"/>
            <a:ext cx="2736304" cy="320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Picture1 copy"/>
          <p:cNvPicPr>
            <a:picLocks noGrp="1" noChangeAspect="1" noChangeArrowheads="1"/>
          </p:cNvPicPr>
          <p:nvPr>
            <p:ph sz="half" idx="1"/>
          </p:nvPr>
        </p:nvPicPr>
        <p:blipFill>
          <a:blip r:embed="rId2">
            <a:lum contrast="6000"/>
          </a:blip>
          <a:srcRect t="2754" b="2754"/>
          <a:stretch>
            <a:fillRect/>
          </a:stretch>
        </p:blipFill>
        <p:spPr>
          <a:xfrm>
            <a:off x="0" y="214313"/>
            <a:ext cx="4392613" cy="6480175"/>
          </a:xfrm>
          <a:ln w="38100">
            <a:solidFill>
              <a:schemeClr val="accent2">
                <a:lumMod val="40000"/>
                <a:lumOff val="60000"/>
              </a:schemeClr>
            </a:solidFill>
          </a:ln>
        </p:spPr>
      </p:pic>
      <p:pic>
        <p:nvPicPr>
          <p:cNvPr id="7171" name="Picture 3" descr="Picture1t"/>
          <p:cNvPicPr>
            <a:picLocks noChangeAspect="1" noChangeArrowheads="1"/>
          </p:cNvPicPr>
          <p:nvPr/>
        </p:nvPicPr>
        <p:blipFill>
          <a:blip r:embed="rId3"/>
          <a:srcRect l="17082" t="4147" r="18039"/>
          <a:stretch>
            <a:fillRect/>
          </a:stretch>
        </p:blipFill>
        <p:spPr bwMode="auto">
          <a:xfrm>
            <a:off x="4572000" y="928688"/>
            <a:ext cx="4319588" cy="4968875"/>
          </a:xfrm>
          <a:prstGeom prst="rect">
            <a:avLst/>
          </a:prstGeom>
          <a:noFill/>
          <a:ln w="38100">
            <a:solidFill>
              <a:schemeClr val="accent2">
                <a:lumMod val="40000"/>
                <a:lumOff val="60000"/>
              </a:schemeClr>
            </a:solidFill>
            <a:miter lim="800000"/>
            <a:headEnd/>
            <a:tailEnd/>
          </a:ln>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0"/>
          <p:cNvPicPr>
            <a:picLocks noChangeAspect="1" noChangeArrowheads="1"/>
          </p:cNvPicPr>
          <p:nvPr/>
        </p:nvPicPr>
        <p:blipFill>
          <a:blip r:embed="rId2">
            <a:extLst>
              <a:ext uri="{28A0092B-C50C-407E-A947-70E740481C1C}">
                <a14:useLocalDpi xmlns:a14="http://schemas.microsoft.com/office/drawing/2010/main" val="0"/>
              </a:ext>
            </a:extLst>
          </a:blip>
          <a:srcRect l="44055" t="25836" r="12585" b="17767"/>
          <a:stretch>
            <a:fillRect/>
          </a:stretch>
        </p:blipFill>
        <p:spPr bwMode="auto">
          <a:xfrm>
            <a:off x="0" y="928688"/>
            <a:ext cx="5286375"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16"/>
          <p:cNvPicPr>
            <a:picLocks noChangeAspect="1" noChangeArrowheads="1"/>
          </p:cNvPicPr>
          <p:nvPr/>
        </p:nvPicPr>
        <p:blipFill>
          <a:blip r:embed="rId3">
            <a:extLst>
              <a:ext uri="{28A0092B-C50C-407E-A947-70E740481C1C}">
                <a14:useLocalDpi xmlns:a14="http://schemas.microsoft.com/office/drawing/2010/main" val="0"/>
              </a:ext>
            </a:extLst>
          </a:blip>
          <a:srcRect l="54337" t="37758" r="22729" b="25121"/>
          <a:stretch>
            <a:fillRect/>
          </a:stretch>
        </p:blipFill>
        <p:spPr bwMode="auto">
          <a:xfrm>
            <a:off x="5313363" y="1143000"/>
            <a:ext cx="3830637" cy="496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p:cNvPicPr>
            <a:picLocks noChangeAspect="1" noChangeArrowheads="1"/>
          </p:cNvPicPr>
          <p:nvPr/>
        </p:nvPicPr>
        <p:blipFill>
          <a:blip r:embed="rId2">
            <a:extLst>
              <a:ext uri="{28A0092B-C50C-407E-A947-70E740481C1C}">
                <a14:useLocalDpi xmlns:a14="http://schemas.microsoft.com/office/drawing/2010/main" val="0"/>
              </a:ext>
            </a:extLst>
          </a:blip>
          <a:srcRect l="29297" t="11250" r="27344" b="6250"/>
          <a:stretch>
            <a:fillRect/>
          </a:stretch>
        </p:blipFill>
        <p:spPr bwMode="auto">
          <a:xfrm>
            <a:off x="4341813" y="573088"/>
            <a:ext cx="4802187" cy="5711825"/>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txBox="1">
            <a:spLocks noChangeArrowheads="1"/>
          </p:cNvSpPr>
          <p:nvPr/>
        </p:nvSpPr>
        <p:spPr bwMode="auto">
          <a:xfrm>
            <a:off x="0" y="0"/>
            <a:ext cx="4643438" cy="6858000"/>
          </a:xfrm>
          <a:prstGeom prst="rect">
            <a:avLst/>
          </a:prstGeom>
          <a:noFill/>
          <a:ln w="9525">
            <a:noFill/>
            <a:miter lim="800000"/>
            <a:headEnd/>
            <a:tailEnd/>
          </a:ln>
          <a:effectLst/>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eaLnBrk="1" hangingPunct="1">
              <a:lnSpc>
                <a:spcPct val="95000"/>
              </a:lnSpc>
              <a:buFont typeface="Wingdings" panose="05000000000000000000" pitchFamily="2" charset="2"/>
              <a:buNone/>
              <a:defRPr/>
            </a:pPr>
            <a:endParaRPr lang="sr-Latn-CS" sz="2000" b="1" i="1" kern="0" dirty="0">
              <a:solidFill>
                <a:schemeClr val="hlink"/>
              </a:solidFill>
            </a:endParaRPr>
          </a:p>
          <a:p>
            <a:pPr eaLnBrk="1" hangingPunct="1">
              <a:lnSpc>
                <a:spcPct val="95000"/>
              </a:lnSpc>
              <a:buFont typeface="Wingdings" panose="05000000000000000000" pitchFamily="2" charset="2"/>
              <a:buNone/>
              <a:defRPr/>
            </a:pPr>
            <a:r>
              <a:rPr lang="en-GB" sz="2000" i="1" kern="0" dirty="0">
                <a:solidFill>
                  <a:srgbClr val="FFFF00"/>
                </a:solidFill>
              </a:rPr>
              <a:t>Reinforcements of posterior wall of inguinal canal</a:t>
            </a:r>
            <a:r>
              <a:rPr lang="sr-Latn-CS" sz="2000" i="1" kern="0" dirty="0">
                <a:solidFill>
                  <a:srgbClr val="FFFF00"/>
                </a:solidFill>
              </a:rPr>
              <a:t>:</a:t>
            </a:r>
          </a:p>
          <a:p>
            <a:pPr eaLnBrk="1" hangingPunct="1">
              <a:lnSpc>
                <a:spcPct val="95000"/>
              </a:lnSpc>
              <a:buFont typeface="Wingdings" panose="05000000000000000000" pitchFamily="2" charset="2"/>
              <a:buNone/>
              <a:defRPr/>
            </a:pPr>
            <a:r>
              <a:rPr lang="sr-Latn-CS" sz="2000" b="1" i="1" kern="0" dirty="0">
                <a:solidFill>
                  <a:srgbClr val="990033"/>
                </a:solidFill>
              </a:rPr>
              <a:t>  </a:t>
            </a:r>
            <a:r>
              <a:rPr lang="sr-Latn-CS" sz="2000" b="1" i="1" kern="0" dirty="0">
                <a:solidFill>
                  <a:schemeClr val="hlink"/>
                </a:solidFill>
              </a:rPr>
              <a:t>  </a:t>
            </a:r>
            <a:r>
              <a:rPr lang="sr-Latn-CS" sz="2000" i="1" kern="0" dirty="0">
                <a:solidFill>
                  <a:srgbClr val="FFFF00"/>
                </a:solidFill>
              </a:rPr>
              <a:t>- </a:t>
            </a:r>
            <a:r>
              <a:rPr lang="en-GB" sz="2000" i="1" kern="0" dirty="0">
                <a:solidFill>
                  <a:srgbClr val="FFFF00"/>
                </a:solidFill>
              </a:rPr>
              <a:t>lateral</a:t>
            </a:r>
            <a:r>
              <a:rPr lang="sr-Latn-CS" sz="2000" i="1" kern="0" dirty="0"/>
              <a:t>:</a:t>
            </a:r>
            <a:br>
              <a:rPr lang="sr-Latn-CS" sz="2000" b="1" i="1" kern="0" dirty="0"/>
            </a:br>
            <a:r>
              <a:rPr lang="sr-Latn-CS" sz="2000" b="1" i="1" kern="0" dirty="0"/>
              <a:t>lig. interfoveolare – Hesselbachi</a:t>
            </a:r>
          </a:p>
          <a:p>
            <a:pPr eaLnBrk="1" hangingPunct="1">
              <a:lnSpc>
                <a:spcPct val="95000"/>
              </a:lnSpc>
              <a:buFont typeface="Wingdings" panose="05000000000000000000" pitchFamily="2" charset="2"/>
              <a:buNone/>
              <a:defRPr/>
            </a:pPr>
            <a:endParaRPr lang="sr-Latn-CS" sz="2000" b="1" i="1" kern="0" dirty="0">
              <a:solidFill>
                <a:schemeClr val="hlink"/>
              </a:solidFill>
            </a:endParaRPr>
          </a:p>
          <a:p>
            <a:pPr eaLnBrk="1" hangingPunct="1">
              <a:lnSpc>
                <a:spcPct val="95000"/>
              </a:lnSpc>
              <a:buFont typeface="Wingdings" panose="05000000000000000000" pitchFamily="2" charset="2"/>
              <a:buNone/>
              <a:defRPr/>
            </a:pPr>
            <a:r>
              <a:rPr lang="sr-Latn-CS" sz="2000" b="1" i="1" kern="0" dirty="0">
                <a:solidFill>
                  <a:srgbClr val="FFFF00"/>
                </a:solidFill>
              </a:rPr>
              <a:t>    </a:t>
            </a:r>
            <a:r>
              <a:rPr lang="sr-Latn-CS" sz="2000" i="1" kern="0" dirty="0">
                <a:solidFill>
                  <a:srgbClr val="FFFF00"/>
                </a:solidFill>
              </a:rPr>
              <a:t>- </a:t>
            </a:r>
            <a:r>
              <a:rPr lang="en-GB" sz="2000" i="1" kern="0" dirty="0">
                <a:solidFill>
                  <a:srgbClr val="FFFF00"/>
                </a:solidFill>
              </a:rPr>
              <a:t>medial</a:t>
            </a:r>
            <a:r>
              <a:rPr lang="sr-Latn-CS" sz="2000" i="1" kern="0" dirty="0"/>
              <a:t>:</a:t>
            </a:r>
            <a:br>
              <a:rPr lang="sr-Latn-CS" sz="2000" b="1" i="1" kern="0" dirty="0"/>
            </a:br>
            <a:r>
              <a:rPr lang="sr-Latn-CS" sz="2000" b="1" i="1" kern="0" dirty="0"/>
              <a:t>lig. reflexum</a:t>
            </a:r>
            <a:br>
              <a:rPr lang="sr-Latn-CS" sz="2000" b="1" i="1" kern="0" dirty="0"/>
            </a:br>
            <a:r>
              <a:rPr lang="sr-Latn-CS" sz="2000" b="1" i="1" kern="0" dirty="0"/>
              <a:t>tendo conjuctivus</a:t>
            </a:r>
          </a:p>
          <a:p>
            <a:pPr eaLnBrk="1" hangingPunct="1">
              <a:lnSpc>
                <a:spcPct val="95000"/>
              </a:lnSpc>
              <a:buFont typeface="Wingdings" panose="05000000000000000000" pitchFamily="2" charset="2"/>
              <a:buNone/>
              <a:defRPr/>
            </a:pPr>
            <a:endParaRPr lang="sr-Latn-CS" sz="2000" i="1" kern="0" dirty="0">
              <a:solidFill>
                <a:schemeClr val="hlink"/>
              </a:solidFill>
              <a:latin typeface="+mj-lt"/>
            </a:endParaRPr>
          </a:p>
          <a:p>
            <a:pPr eaLnBrk="1" hangingPunct="1">
              <a:lnSpc>
                <a:spcPct val="95000"/>
              </a:lnSpc>
              <a:buFont typeface="Wingdings" panose="05000000000000000000" pitchFamily="2" charset="2"/>
              <a:buNone/>
              <a:defRPr/>
            </a:pPr>
            <a:r>
              <a:rPr lang="en-GB" sz="2000" i="1" kern="0" dirty="0">
                <a:solidFill>
                  <a:srgbClr val="FFFF00"/>
                </a:solidFill>
                <a:latin typeface="+mj-lt"/>
              </a:rPr>
              <a:t>Middle part of posterior wall of inguinal canal is</a:t>
            </a:r>
          </a:p>
          <a:p>
            <a:pPr eaLnBrk="1" hangingPunct="1">
              <a:lnSpc>
                <a:spcPct val="95000"/>
              </a:lnSpc>
              <a:buFont typeface="Wingdings" panose="05000000000000000000" pitchFamily="2" charset="2"/>
              <a:buNone/>
              <a:defRPr/>
            </a:pPr>
            <a:r>
              <a:rPr lang="en-GB" sz="2000" i="1" kern="0" dirty="0">
                <a:solidFill>
                  <a:srgbClr val="FFFF00"/>
                </a:solidFill>
                <a:latin typeface="+mj-lt"/>
              </a:rPr>
              <a:t>the weakest part, because it is not reinforced </a:t>
            </a:r>
          </a:p>
          <a:p>
            <a:pPr eaLnBrk="1" hangingPunct="1">
              <a:lnSpc>
                <a:spcPct val="95000"/>
              </a:lnSpc>
              <a:buNone/>
              <a:defRPr/>
            </a:pPr>
            <a:r>
              <a:rPr lang="en-GB" sz="2000" i="1" kern="0" dirty="0">
                <a:solidFill>
                  <a:srgbClr val="FFFF00"/>
                </a:solidFill>
                <a:latin typeface="+mj-lt"/>
              </a:rPr>
              <a:t>At that part of posterior inguinal wall,</a:t>
            </a:r>
          </a:p>
          <a:p>
            <a:pPr eaLnBrk="1" hangingPunct="1">
              <a:lnSpc>
                <a:spcPct val="95000"/>
              </a:lnSpc>
              <a:buNone/>
              <a:defRPr/>
            </a:pPr>
            <a:r>
              <a:rPr lang="en-GB" sz="2000" i="1" kern="0" dirty="0">
                <a:solidFill>
                  <a:srgbClr val="FFFF00"/>
                </a:solidFill>
                <a:latin typeface="+mj-lt"/>
              </a:rPr>
              <a:t>there are formations of the parietal peritoneum:</a:t>
            </a:r>
            <a:br>
              <a:rPr lang="sr-Latn-CS" sz="2000" i="1" kern="0" dirty="0">
                <a:solidFill>
                  <a:srgbClr val="FFFF00"/>
                </a:solidFill>
                <a:latin typeface="+mj-lt"/>
              </a:rPr>
            </a:br>
            <a:r>
              <a:rPr lang="sr-Latn-CS" sz="2000" b="1" i="1" kern="0" dirty="0" err="1">
                <a:latin typeface="+mj-lt"/>
              </a:rPr>
              <a:t>fo</a:t>
            </a:r>
            <a:r>
              <a:rPr lang="en-GB" sz="2000" b="1" i="1" kern="0" dirty="0">
                <a:latin typeface="+mj-lt"/>
              </a:rPr>
              <a:t>ss</a:t>
            </a:r>
            <a:r>
              <a:rPr lang="sr-Latn-CS" sz="2000" b="1" i="1" kern="0" dirty="0">
                <a:latin typeface="+mj-lt"/>
              </a:rPr>
              <a:t>a inguinalis medialis </a:t>
            </a:r>
            <a:br>
              <a:rPr lang="sr-Latn-CS" sz="2000" b="1" i="1" kern="0" dirty="0">
                <a:latin typeface="+mj-lt"/>
              </a:rPr>
            </a:br>
            <a:r>
              <a:rPr lang="sr-Latn-CS" sz="2000" b="1" i="1" kern="0" dirty="0" err="1">
                <a:latin typeface="+mj-lt"/>
              </a:rPr>
              <a:t>fo</a:t>
            </a:r>
            <a:r>
              <a:rPr lang="en-GB" sz="2000" b="1" i="1" kern="0" dirty="0">
                <a:latin typeface="+mj-lt"/>
              </a:rPr>
              <a:t>ss</a:t>
            </a:r>
            <a:r>
              <a:rPr lang="sr-Latn-CS" sz="2000" b="1" i="1" kern="0" dirty="0">
                <a:latin typeface="+mj-lt"/>
              </a:rPr>
              <a:t>a inguinalis lateralis</a:t>
            </a:r>
          </a:p>
          <a:p>
            <a:pPr eaLnBrk="1" hangingPunct="1">
              <a:lnSpc>
                <a:spcPct val="95000"/>
              </a:lnSpc>
              <a:buFont typeface="Wingdings" panose="05000000000000000000" pitchFamily="2" charset="2"/>
              <a:buNone/>
              <a:defRPr/>
            </a:pPr>
            <a:r>
              <a:rPr lang="en-GB" sz="1800" dirty="0"/>
              <a:t>overlying potential weak areas in the anterior</a:t>
            </a:r>
          </a:p>
          <a:p>
            <a:pPr eaLnBrk="1" hangingPunct="1">
              <a:lnSpc>
                <a:spcPct val="95000"/>
              </a:lnSpc>
              <a:buFont typeface="Wingdings" panose="05000000000000000000" pitchFamily="2" charset="2"/>
              <a:buNone/>
              <a:defRPr/>
            </a:pPr>
            <a:r>
              <a:rPr lang="en-GB" sz="1800" dirty="0"/>
              <a:t>abdominal wall where </a:t>
            </a:r>
          </a:p>
          <a:p>
            <a:pPr eaLnBrk="1" hangingPunct="1">
              <a:lnSpc>
                <a:spcPct val="95000"/>
              </a:lnSpc>
              <a:buFont typeface="Wingdings" panose="05000000000000000000" pitchFamily="2" charset="2"/>
              <a:buNone/>
              <a:defRPr/>
            </a:pPr>
            <a:r>
              <a:rPr lang="en-GB" sz="1800" dirty="0"/>
              <a:t>direct and indirect inguinal hernias, respectively,</a:t>
            </a:r>
          </a:p>
          <a:p>
            <a:pPr eaLnBrk="1" hangingPunct="1">
              <a:lnSpc>
                <a:spcPct val="95000"/>
              </a:lnSpc>
              <a:buFont typeface="Wingdings" panose="05000000000000000000" pitchFamily="2" charset="2"/>
              <a:buNone/>
              <a:defRPr/>
            </a:pPr>
            <a:r>
              <a:rPr lang="en-GB" sz="1800" dirty="0"/>
              <a:t>may occur</a:t>
            </a:r>
            <a:endParaRPr lang="en-US" sz="1800" i="1" kern="0" dirty="0">
              <a:solidFill>
                <a:schemeClr val="hlink"/>
              </a:solidFill>
              <a:latin typeface="+mj-lt"/>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4"/>
          <p:cNvSpPr txBox="1">
            <a:spLocks noChangeArrowheads="1"/>
          </p:cNvSpPr>
          <p:nvPr/>
        </p:nvSpPr>
        <p:spPr bwMode="auto">
          <a:xfrm>
            <a:off x="19955" y="44624"/>
            <a:ext cx="7785650"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None/>
            </a:pPr>
            <a:r>
              <a:rPr lang="en-GB" sz="2400" b="1" u="sng" dirty="0"/>
              <a:t>Formations of </a:t>
            </a:r>
            <a:r>
              <a:rPr lang="sr-Latn-CS" sz="2400" b="1" u="sng" dirty="0" err="1"/>
              <a:t>parietal</a:t>
            </a:r>
            <a:r>
              <a:rPr lang="en-GB" sz="2400" b="1" u="sng" dirty="0"/>
              <a:t> peritoneum</a:t>
            </a:r>
            <a:r>
              <a:rPr lang="sr-Latn-CS" sz="2400" b="1" u="sng" dirty="0"/>
              <a:t>:</a:t>
            </a:r>
          </a:p>
          <a:p>
            <a:pPr>
              <a:spcBef>
                <a:spcPct val="0"/>
              </a:spcBef>
              <a:buClrTx/>
              <a:buSzTx/>
              <a:buFontTx/>
              <a:buNone/>
            </a:pPr>
            <a:endParaRPr lang="en-GB" sz="2000" b="1" dirty="0"/>
          </a:p>
          <a:p>
            <a:pPr>
              <a:spcBef>
                <a:spcPct val="0"/>
              </a:spcBef>
              <a:buClrTx/>
              <a:buSzTx/>
              <a:buFontTx/>
              <a:buNone/>
            </a:pPr>
            <a:r>
              <a:rPr lang="en-GB" sz="2000" b="1" u="sng" dirty="0">
                <a:solidFill>
                  <a:srgbClr val="FFC000"/>
                </a:solidFill>
              </a:rPr>
              <a:t>Peritoneal folds</a:t>
            </a:r>
            <a:r>
              <a:rPr lang="sr-Latn-CS" sz="2000" b="1" u="sng" dirty="0">
                <a:solidFill>
                  <a:srgbClr val="FFC000"/>
                </a:solidFill>
              </a:rPr>
              <a:t>:</a:t>
            </a:r>
            <a:endParaRPr lang="en-GB" sz="2000" b="1" u="sng" dirty="0">
              <a:solidFill>
                <a:srgbClr val="FFC000"/>
              </a:solidFill>
            </a:endParaRPr>
          </a:p>
          <a:p>
            <a:pPr>
              <a:spcBef>
                <a:spcPct val="0"/>
              </a:spcBef>
              <a:buClrTx/>
              <a:buSzTx/>
              <a:buFontTx/>
              <a:buNone/>
            </a:pPr>
            <a:r>
              <a:rPr lang="en-GB" sz="1800" dirty="0"/>
              <a:t>a reflection of peritoneum on the anterior abdominal wall</a:t>
            </a:r>
          </a:p>
          <a:p>
            <a:pPr>
              <a:spcBef>
                <a:spcPct val="0"/>
              </a:spcBef>
              <a:buClrTx/>
              <a:buSzTx/>
              <a:buFontTx/>
              <a:buNone/>
            </a:pPr>
            <a:r>
              <a:rPr lang="en-GB" sz="1800" dirty="0"/>
              <a:t>by underlying ligaments formed by obliterated </a:t>
            </a:r>
          </a:p>
          <a:p>
            <a:pPr>
              <a:spcBef>
                <a:spcPct val="0"/>
              </a:spcBef>
              <a:buClrTx/>
              <a:buSzTx/>
              <a:buFontTx/>
              <a:buNone/>
            </a:pPr>
            <a:r>
              <a:rPr lang="en-GB" sz="1800" dirty="0" err="1"/>
              <a:t>fetal</a:t>
            </a:r>
            <a:r>
              <a:rPr lang="en-GB" sz="1800" dirty="0"/>
              <a:t> vessels and ducts, and blood vessels </a:t>
            </a:r>
          </a:p>
          <a:p>
            <a:pPr>
              <a:spcBef>
                <a:spcPct val="0"/>
              </a:spcBef>
              <a:buClrTx/>
              <a:buSzTx/>
              <a:buFontTx/>
              <a:buNone/>
            </a:pPr>
            <a:r>
              <a:rPr lang="sr-Latn-CS" sz="2400" b="1" dirty="0"/>
              <a:t>- </a:t>
            </a:r>
            <a:r>
              <a:rPr lang="sr-Latn-CS" sz="2200" b="1" dirty="0" err="1">
                <a:solidFill>
                  <a:srgbClr val="FFFF00"/>
                </a:solidFill>
              </a:rPr>
              <a:t>plica</a:t>
            </a:r>
            <a:r>
              <a:rPr lang="sr-Latn-CS" sz="2200" b="1" dirty="0">
                <a:solidFill>
                  <a:srgbClr val="FFFF00"/>
                </a:solidFill>
              </a:rPr>
              <a:t> </a:t>
            </a:r>
            <a:r>
              <a:rPr lang="sr-Latn-CS" sz="2200" b="1" dirty="0" err="1">
                <a:solidFill>
                  <a:srgbClr val="FFFF00"/>
                </a:solidFill>
              </a:rPr>
              <a:t>umbilicalis</a:t>
            </a:r>
            <a:r>
              <a:rPr lang="sr-Latn-CS" sz="2200" b="1" dirty="0">
                <a:solidFill>
                  <a:srgbClr val="FFFF00"/>
                </a:solidFill>
              </a:rPr>
              <a:t> </a:t>
            </a:r>
            <a:r>
              <a:rPr lang="sr-Latn-CS" sz="2200" b="1" dirty="0" err="1">
                <a:solidFill>
                  <a:srgbClr val="FFFF00"/>
                </a:solidFill>
              </a:rPr>
              <a:t>mediana</a:t>
            </a:r>
            <a:endParaRPr lang="en-GB" sz="2200" b="1" dirty="0">
              <a:solidFill>
                <a:srgbClr val="FFFF00"/>
              </a:solidFill>
            </a:endParaRPr>
          </a:p>
          <a:p>
            <a:pPr>
              <a:spcBef>
                <a:spcPct val="0"/>
              </a:spcBef>
              <a:buClrTx/>
              <a:buSzTx/>
              <a:buFontTx/>
              <a:buNone/>
            </a:pPr>
            <a:r>
              <a:rPr lang="en-GB" sz="1600" b="1" dirty="0"/>
              <a:t>(fold formed by peritoneum over the </a:t>
            </a:r>
            <a:r>
              <a:rPr lang="en-GB" sz="1600" b="1" dirty="0" err="1"/>
              <a:t>lig</a:t>
            </a:r>
            <a:r>
              <a:rPr lang="en-GB" sz="1600" b="1" dirty="0"/>
              <a:t>. </a:t>
            </a:r>
            <a:r>
              <a:rPr lang="en-GB" sz="1600" b="1" dirty="0" err="1"/>
              <a:t>umbilicale</a:t>
            </a:r>
            <a:r>
              <a:rPr lang="en-GB" sz="1600" b="1" dirty="0"/>
              <a:t> </a:t>
            </a:r>
          </a:p>
          <a:p>
            <a:pPr>
              <a:spcBef>
                <a:spcPct val="0"/>
              </a:spcBef>
              <a:buClrTx/>
              <a:buSzTx/>
              <a:buFontTx/>
              <a:buNone/>
            </a:pPr>
            <a:r>
              <a:rPr lang="en-GB" sz="1600" b="1" dirty="0" err="1"/>
              <a:t>medianum</a:t>
            </a:r>
            <a:r>
              <a:rPr lang="en-GB" sz="1600" b="1" dirty="0"/>
              <a:t>, as obliterated urachus (part of umbilical cord))</a:t>
            </a:r>
            <a:br>
              <a:rPr lang="sr-Latn-CS" sz="1600" b="1" dirty="0"/>
            </a:br>
            <a:r>
              <a:rPr lang="sr-Latn-CS" sz="2400" b="1" dirty="0"/>
              <a:t>- </a:t>
            </a:r>
            <a:r>
              <a:rPr lang="sr-Latn-CS" sz="2200" b="1" dirty="0" err="1">
                <a:solidFill>
                  <a:srgbClr val="FFFF00"/>
                </a:solidFill>
              </a:rPr>
              <a:t>plica</a:t>
            </a:r>
            <a:r>
              <a:rPr lang="sr-Latn-CS" sz="2200" b="1" dirty="0">
                <a:solidFill>
                  <a:srgbClr val="FFFF00"/>
                </a:solidFill>
              </a:rPr>
              <a:t> </a:t>
            </a:r>
            <a:r>
              <a:rPr lang="sr-Latn-CS" sz="2200" b="1" dirty="0" err="1">
                <a:solidFill>
                  <a:srgbClr val="FFFF00"/>
                </a:solidFill>
              </a:rPr>
              <a:t>umbilicalis</a:t>
            </a:r>
            <a:r>
              <a:rPr lang="sr-Latn-CS" sz="2200" b="1" dirty="0">
                <a:solidFill>
                  <a:srgbClr val="FFFF00"/>
                </a:solidFill>
              </a:rPr>
              <a:t> </a:t>
            </a:r>
            <a:r>
              <a:rPr lang="sr-Latn-CS" sz="2200" b="1" dirty="0" err="1">
                <a:solidFill>
                  <a:srgbClr val="FFFF00"/>
                </a:solidFill>
              </a:rPr>
              <a:t>medialis</a:t>
            </a:r>
            <a:endParaRPr lang="en-GB" sz="2200" b="1" dirty="0">
              <a:solidFill>
                <a:srgbClr val="FFFF00"/>
              </a:solidFill>
            </a:endParaRPr>
          </a:p>
          <a:p>
            <a:pPr>
              <a:spcBef>
                <a:spcPct val="0"/>
              </a:spcBef>
              <a:buClrTx/>
              <a:buSzTx/>
              <a:buFontTx/>
              <a:buNone/>
            </a:pPr>
            <a:r>
              <a:rPr lang="en-GB" sz="1600" b="1" dirty="0"/>
              <a:t>(fold formed by peritoneum over the paired </a:t>
            </a:r>
            <a:r>
              <a:rPr lang="en-GB" sz="1600" b="1" dirty="0" err="1"/>
              <a:t>lig</a:t>
            </a:r>
            <a:r>
              <a:rPr lang="en-GB" sz="1600" b="1" dirty="0"/>
              <a:t>. </a:t>
            </a:r>
            <a:r>
              <a:rPr lang="en-GB" sz="1600" b="1" dirty="0" err="1"/>
              <a:t>umbilicale</a:t>
            </a:r>
            <a:r>
              <a:rPr lang="en-GB" sz="1600" b="1" dirty="0"/>
              <a:t> </a:t>
            </a:r>
          </a:p>
          <a:p>
            <a:pPr>
              <a:spcBef>
                <a:spcPct val="0"/>
              </a:spcBef>
              <a:buClrTx/>
              <a:buSzTx/>
              <a:buFontTx/>
              <a:buNone/>
            </a:pPr>
            <a:r>
              <a:rPr lang="en-GB" sz="1600" b="1" dirty="0"/>
              <a:t>medialis, as obliterated </a:t>
            </a:r>
            <a:r>
              <a:rPr lang="en-GB" sz="1600" b="1" dirty="0" err="1"/>
              <a:t>aa.umbilicales</a:t>
            </a:r>
            <a:r>
              <a:rPr lang="en-GB" sz="1600" b="1" dirty="0"/>
              <a:t> (part of umbilical cord))</a:t>
            </a:r>
          </a:p>
          <a:p>
            <a:pPr>
              <a:spcBef>
                <a:spcPct val="0"/>
              </a:spcBef>
              <a:buClrTx/>
              <a:buSzTx/>
              <a:buFontTx/>
              <a:buNone/>
            </a:pPr>
            <a:r>
              <a:rPr lang="sr-Latn-CS" sz="2400" b="1" dirty="0"/>
              <a:t>- </a:t>
            </a:r>
            <a:r>
              <a:rPr lang="sr-Latn-CS" sz="2200" b="1" dirty="0" err="1">
                <a:solidFill>
                  <a:srgbClr val="FFFF00"/>
                </a:solidFill>
              </a:rPr>
              <a:t>plica</a:t>
            </a:r>
            <a:r>
              <a:rPr lang="sr-Latn-CS" sz="2200" b="1" dirty="0">
                <a:solidFill>
                  <a:srgbClr val="FFFF00"/>
                </a:solidFill>
              </a:rPr>
              <a:t> </a:t>
            </a:r>
            <a:r>
              <a:rPr lang="sr-Latn-CS" sz="2200" b="1" dirty="0" err="1">
                <a:solidFill>
                  <a:srgbClr val="FFFF00"/>
                </a:solidFill>
              </a:rPr>
              <a:t>umbilicalis</a:t>
            </a:r>
            <a:r>
              <a:rPr lang="sr-Latn-CS" sz="2200" b="1" dirty="0">
                <a:solidFill>
                  <a:srgbClr val="FFFF00"/>
                </a:solidFill>
              </a:rPr>
              <a:t> </a:t>
            </a:r>
            <a:r>
              <a:rPr lang="sr-Latn-CS" sz="2200" b="1" dirty="0" err="1">
                <a:solidFill>
                  <a:srgbClr val="FFFF00"/>
                </a:solidFill>
              </a:rPr>
              <a:t>lateralis</a:t>
            </a:r>
            <a:r>
              <a:rPr lang="sr-Latn-CS" sz="2200" b="1" dirty="0">
                <a:solidFill>
                  <a:srgbClr val="FFFF00"/>
                </a:solidFill>
              </a:rPr>
              <a:t> </a:t>
            </a:r>
            <a:r>
              <a:rPr lang="sr-Latn-CS" sz="2200" b="1" dirty="0" err="1">
                <a:solidFill>
                  <a:srgbClr val="FFFF00"/>
                </a:solidFill>
              </a:rPr>
              <a:t>s.plica</a:t>
            </a:r>
            <a:r>
              <a:rPr lang="sr-Latn-CS" sz="2200" b="1" dirty="0">
                <a:solidFill>
                  <a:srgbClr val="FFFF00"/>
                </a:solidFill>
              </a:rPr>
              <a:t> </a:t>
            </a:r>
            <a:r>
              <a:rPr lang="sr-Latn-CS" sz="2200" b="1" dirty="0" err="1">
                <a:solidFill>
                  <a:srgbClr val="FFFF00"/>
                </a:solidFill>
              </a:rPr>
              <a:t>epigastrica</a:t>
            </a:r>
            <a:r>
              <a:rPr lang="en-GB" sz="2200" b="1" dirty="0">
                <a:solidFill>
                  <a:srgbClr val="FFFF00"/>
                </a:solidFill>
              </a:rPr>
              <a:t> </a:t>
            </a:r>
            <a:br>
              <a:rPr lang="en-GB" sz="2200" b="1" dirty="0"/>
            </a:br>
            <a:r>
              <a:rPr lang="en-GB" sz="1600" b="1" dirty="0"/>
              <a:t>(fold formed by peritoneum over the inferior epigastric blood </a:t>
            </a:r>
            <a:br>
              <a:rPr lang="en-GB" sz="1600" b="1" dirty="0"/>
            </a:br>
            <a:r>
              <a:rPr lang="en-GB" sz="1600" b="1" dirty="0"/>
              <a:t>vessels)</a:t>
            </a:r>
          </a:p>
        </p:txBody>
      </p:sp>
      <p:pic>
        <p:nvPicPr>
          <p:cNvPr id="33795"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l="29297" t="11250" r="27344" b="6250"/>
          <a:stretch>
            <a:fillRect/>
          </a:stretch>
        </p:blipFill>
        <p:spPr>
          <a:xfrm>
            <a:off x="5646420" y="404664"/>
            <a:ext cx="3462667" cy="4117039"/>
          </a:xfrm>
          <a:noFill/>
          <a:ln w="38100">
            <a:solidFill>
              <a:srgbClr val="FFFF00"/>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A444A4C-9360-198C-1035-41938C9DEBCF}"/>
              </a:ext>
            </a:extLst>
          </p:cNvPr>
          <p:cNvSpPr txBox="1"/>
          <p:nvPr/>
        </p:nvSpPr>
        <p:spPr>
          <a:xfrm>
            <a:off x="30882" y="4725144"/>
            <a:ext cx="9113118" cy="1415772"/>
          </a:xfrm>
          <a:prstGeom prst="rect">
            <a:avLst/>
          </a:prstGeom>
          <a:noFill/>
        </p:spPr>
        <p:txBody>
          <a:bodyPr wrap="square">
            <a:spAutoFit/>
          </a:bodyPr>
          <a:lstStyle/>
          <a:p>
            <a:pPr>
              <a:spcBef>
                <a:spcPct val="0"/>
              </a:spcBef>
              <a:buClrTx/>
              <a:buSzTx/>
              <a:buFontTx/>
              <a:buNone/>
            </a:pPr>
            <a:r>
              <a:rPr lang="en-GB" sz="2000" b="1" u="sng" dirty="0">
                <a:solidFill>
                  <a:srgbClr val="FFC000"/>
                </a:solidFill>
              </a:rPr>
              <a:t>Peritoneal fossae (depressions)</a:t>
            </a:r>
            <a:r>
              <a:rPr lang="sr-Latn-CS" sz="2000" b="1" u="sng" dirty="0">
                <a:solidFill>
                  <a:srgbClr val="FFC000"/>
                </a:solidFill>
              </a:rPr>
              <a:t>:</a:t>
            </a:r>
            <a:br>
              <a:rPr lang="sr-Latn-CS" sz="2000" b="1" dirty="0">
                <a:solidFill>
                  <a:srgbClr val="FFC000"/>
                </a:solidFill>
              </a:rPr>
            </a:br>
            <a:r>
              <a:rPr lang="sr-Latn-CS" sz="2200" b="1" dirty="0"/>
              <a:t> - </a:t>
            </a:r>
            <a:r>
              <a:rPr lang="sr-Latn-CS" sz="2200" b="1" dirty="0" err="1">
                <a:solidFill>
                  <a:srgbClr val="FFFF00"/>
                </a:solidFill>
              </a:rPr>
              <a:t>fo</a:t>
            </a:r>
            <a:r>
              <a:rPr lang="en-GB" sz="2200" b="1" dirty="0" err="1">
                <a:solidFill>
                  <a:srgbClr val="FFFF00"/>
                </a:solidFill>
              </a:rPr>
              <a:t>ssa</a:t>
            </a:r>
            <a:r>
              <a:rPr lang="sr-Latn-CS" sz="2200" b="1" dirty="0">
                <a:solidFill>
                  <a:srgbClr val="FFFF00"/>
                </a:solidFill>
              </a:rPr>
              <a:t> </a:t>
            </a:r>
            <a:r>
              <a:rPr lang="sr-Latn-CS" sz="2200" b="1" dirty="0" err="1">
                <a:solidFill>
                  <a:srgbClr val="FFFF00"/>
                </a:solidFill>
              </a:rPr>
              <a:t>supravesicalis</a:t>
            </a:r>
            <a:r>
              <a:rPr lang="en-GB" sz="2200" b="1" dirty="0">
                <a:solidFill>
                  <a:srgbClr val="FFFF00"/>
                </a:solidFill>
              </a:rPr>
              <a:t> </a:t>
            </a:r>
            <a:r>
              <a:rPr lang="en-GB" sz="1600" b="1" dirty="0"/>
              <a:t>(between plica </a:t>
            </a:r>
            <a:r>
              <a:rPr lang="en-GB" sz="1600" b="1" dirty="0" err="1"/>
              <a:t>umbilicalis</a:t>
            </a:r>
            <a:r>
              <a:rPr lang="en-GB" sz="1600" b="1" dirty="0"/>
              <a:t> </a:t>
            </a:r>
            <a:r>
              <a:rPr lang="en-GB" sz="1600" b="1" dirty="0" err="1"/>
              <a:t>mediana</a:t>
            </a:r>
            <a:r>
              <a:rPr lang="en-GB" sz="1600" b="1" dirty="0"/>
              <a:t> and plica </a:t>
            </a:r>
            <a:r>
              <a:rPr lang="en-GB" sz="1600" b="1" dirty="0" err="1"/>
              <a:t>umbilicalis</a:t>
            </a:r>
            <a:r>
              <a:rPr lang="en-GB" sz="1600" b="1" dirty="0"/>
              <a:t> medialis)</a:t>
            </a:r>
            <a:br>
              <a:rPr lang="sr-Latn-CS" sz="1600" b="1" dirty="0"/>
            </a:br>
            <a:r>
              <a:rPr lang="sr-Latn-CS" sz="1800" b="1" dirty="0"/>
              <a:t> - </a:t>
            </a:r>
            <a:r>
              <a:rPr lang="sr-Latn-CS" sz="2200" b="1" dirty="0" err="1">
                <a:solidFill>
                  <a:srgbClr val="FFFF00"/>
                </a:solidFill>
              </a:rPr>
              <a:t>fo</a:t>
            </a:r>
            <a:r>
              <a:rPr lang="en-GB" sz="2200" b="1" dirty="0">
                <a:solidFill>
                  <a:srgbClr val="FFFF00"/>
                </a:solidFill>
              </a:rPr>
              <a:t>ss</a:t>
            </a:r>
            <a:r>
              <a:rPr lang="sr-Latn-CS" sz="2200" b="1" dirty="0">
                <a:solidFill>
                  <a:srgbClr val="FFFF00"/>
                </a:solidFill>
              </a:rPr>
              <a:t>a </a:t>
            </a:r>
            <a:r>
              <a:rPr lang="sr-Latn-CS" sz="2200" b="1" dirty="0" err="1">
                <a:solidFill>
                  <a:srgbClr val="FFFF00"/>
                </a:solidFill>
              </a:rPr>
              <a:t>inguinalis</a:t>
            </a:r>
            <a:r>
              <a:rPr lang="sr-Latn-CS" sz="2200" b="1" dirty="0">
                <a:solidFill>
                  <a:srgbClr val="FFFF00"/>
                </a:solidFill>
              </a:rPr>
              <a:t> </a:t>
            </a:r>
            <a:r>
              <a:rPr lang="sr-Latn-CS" sz="2200" b="1" dirty="0" err="1">
                <a:solidFill>
                  <a:srgbClr val="FFFF00"/>
                </a:solidFill>
              </a:rPr>
              <a:t>medialis</a:t>
            </a:r>
            <a:r>
              <a:rPr lang="en-GB" sz="2200" b="1" dirty="0">
                <a:solidFill>
                  <a:srgbClr val="FFFF00"/>
                </a:solidFill>
              </a:rPr>
              <a:t> </a:t>
            </a:r>
            <a:r>
              <a:rPr lang="en-GB" sz="1600" b="1" dirty="0"/>
              <a:t>(between plica </a:t>
            </a:r>
            <a:r>
              <a:rPr lang="en-GB" sz="1600" b="1" dirty="0" err="1"/>
              <a:t>umbilicalis</a:t>
            </a:r>
            <a:r>
              <a:rPr lang="en-GB" sz="1600" b="1" dirty="0"/>
              <a:t> medialis and plica </a:t>
            </a:r>
            <a:r>
              <a:rPr lang="en-GB" sz="1600" b="1" dirty="0" err="1"/>
              <a:t>epigastrica</a:t>
            </a:r>
            <a:r>
              <a:rPr lang="en-GB" sz="1600" b="1" dirty="0"/>
              <a:t>)</a:t>
            </a:r>
            <a:br>
              <a:rPr lang="sr-Latn-CS" sz="2400" b="1" dirty="0"/>
            </a:br>
            <a:r>
              <a:rPr lang="en-GB" sz="2200" b="1" dirty="0"/>
              <a:t> </a:t>
            </a:r>
            <a:r>
              <a:rPr lang="sr-Latn-CS" sz="2200" b="1" dirty="0"/>
              <a:t>- </a:t>
            </a:r>
            <a:r>
              <a:rPr lang="sr-Latn-CS" sz="2200" b="1" dirty="0" err="1">
                <a:solidFill>
                  <a:srgbClr val="FFFF00"/>
                </a:solidFill>
              </a:rPr>
              <a:t>fo</a:t>
            </a:r>
            <a:r>
              <a:rPr lang="en-GB" sz="2200" b="1" dirty="0">
                <a:solidFill>
                  <a:srgbClr val="FFFF00"/>
                </a:solidFill>
              </a:rPr>
              <a:t>ss</a:t>
            </a:r>
            <a:r>
              <a:rPr lang="sr-Latn-CS" sz="2200" b="1" dirty="0">
                <a:solidFill>
                  <a:srgbClr val="FFFF00"/>
                </a:solidFill>
              </a:rPr>
              <a:t>a </a:t>
            </a:r>
            <a:r>
              <a:rPr lang="sr-Latn-CS" sz="2200" b="1" dirty="0" err="1">
                <a:solidFill>
                  <a:srgbClr val="FFFF00"/>
                </a:solidFill>
              </a:rPr>
              <a:t>inguinalis</a:t>
            </a:r>
            <a:r>
              <a:rPr lang="sr-Latn-CS" sz="2200" b="1" dirty="0">
                <a:solidFill>
                  <a:srgbClr val="FFFF00"/>
                </a:solidFill>
              </a:rPr>
              <a:t> </a:t>
            </a:r>
            <a:r>
              <a:rPr lang="sr-Latn-CS" sz="2200" b="1" dirty="0" err="1">
                <a:solidFill>
                  <a:srgbClr val="FFFF00"/>
                </a:solidFill>
              </a:rPr>
              <a:t>lateralis</a:t>
            </a:r>
            <a:r>
              <a:rPr lang="en-GB" sz="2200" b="1" dirty="0">
                <a:solidFill>
                  <a:srgbClr val="FFFF00"/>
                </a:solidFill>
              </a:rPr>
              <a:t> </a:t>
            </a:r>
            <a:r>
              <a:rPr lang="en-GB" sz="1600" b="1" dirty="0"/>
              <a:t>(lateral to plica </a:t>
            </a:r>
            <a:r>
              <a:rPr lang="en-GB" sz="1600" b="1" dirty="0" err="1"/>
              <a:t>epigastrica</a:t>
            </a:r>
            <a:r>
              <a:rPr lang="en-GB" sz="1600" b="1" dirty="0"/>
              <a:t>)</a:t>
            </a:r>
            <a:endParaRPr lang="sr-Latn-CS" sz="1600" b="1" dirty="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AB22A-B679-410F-3BB3-A306FE05EE12}"/>
              </a:ext>
            </a:extLst>
          </p:cNvPr>
          <p:cNvSpPr>
            <a:spLocks noGrp="1"/>
          </p:cNvSpPr>
          <p:nvPr>
            <p:ph type="title"/>
          </p:nvPr>
        </p:nvSpPr>
        <p:spPr>
          <a:xfrm>
            <a:off x="457200" y="274638"/>
            <a:ext cx="8229600" cy="706090"/>
          </a:xfrm>
        </p:spPr>
        <p:txBody>
          <a:bodyPr/>
          <a:lstStyle/>
          <a:p>
            <a:r>
              <a:rPr lang="en-GB" sz="3200" dirty="0"/>
              <a:t>Inguinal hernias</a:t>
            </a:r>
          </a:p>
        </p:txBody>
      </p:sp>
      <p:sp>
        <p:nvSpPr>
          <p:cNvPr id="4" name="TextBox 3">
            <a:extLst>
              <a:ext uri="{FF2B5EF4-FFF2-40B4-BE49-F238E27FC236}">
                <a16:creationId xmlns:a16="http://schemas.microsoft.com/office/drawing/2014/main" id="{F37D5569-D00D-AC21-BC23-DF4EF735AA02}"/>
              </a:ext>
            </a:extLst>
          </p:cNvPr>
          <p:cNvSpPr txBox="1"/>
          <p:nvPr/>
        </p:nvSpPr>
        <p:spPr>
          <a:xfrm>
            <a:off x="0" y="980728"/>
            <a:ext cx="9144000" cy="5632311"/>
          </a:xfrm>
          <a:prstGeom prst="rect">
            <a:avLst/>
          </a:prstGeom>
          <a:noFill/>
        </p:spPr>
        <p:txBody>
          <a:bodyPr wrap="square">
            <a:spAutoFit/>
          </a:bodyPr>
          <a:lstStyle/>
          <a:p>
            <a:pPr algn="l"/>
            <a:r>
              <a:rPr lang="en-GB" b="0" i="0" dirty="0">
                <a:solidFill>
                  <a:srgbClr val="FFFFFF"/>
                </a:solidFill>
                <a:effectLst/>
                <a:latin typeface="+mn-lt"/>
              </a:rPr>
              <a:t>Inguinal hernias are among the most common forms of hernias that require surgical intervention. They are more commonly encountered in males than in females. </a:t>
            </a:r>
          </a:p>
          <a:p>
            <a:pPr algn="l"/>
            <a:endParaRPr lang="en-GB" dirty="0">
              <a:solidFill>
                <a:srgbClr val="FFFFFF"/>
              </a:solidFill>
              <a:latin typeface="+mn-lt"/>
            </a:endParaRPr>
          </a:p>
          <a:p>
            <a:r>
              <a:rPr lang="en-GB" dirty="0"/>
              <a:t>An inguinal hernia is a protrusion of parietal peritoneum and viscera, such as the small intestine, through a normal or abnormal opening from the cavity in which they belong. Most hernias are reducible, meaning they can be returned to their normal place in the peritoneal cavity by appropriate manipulation.</a:t>
            </a:r>
            <a:endParaRPr lang="en-GB" b="0" dirty="0">
              <a:solidFill>
                <a:srgbClr val="FFFFFF"/>
              </a:solidFill>
              <a:effectLst/>
              <a:latin typeface="+mn-lt"/>
            </a:endParaRPr>
          </a:p>
          <a:p>
            <a:pPr algn="l"/>
            <a:endParaRPr lang="en-GB" dirty="0">
              <a:solidFill>
                <a:srgbClr val="FFFFFF"/>
              </a:solidFill>
              <a:latin typeface="+mn-lt"/>
            </a:endParaRPr>
          </a:p>
          <a:p>
            <a:pPr algn="l"/>
            <a:r>
              <a:rPr lang="en-GB" b="0" i="0" dirty="0">
                <a:solidFill>
                  <a:srgbClr val="FFFFFF"/>
                </a:solidFill>
                <a:effectLst/>
                <a:latin typeface="+mn-lt"/>
              </a:rPr>
              <a:t>These hernias may be congenital or acquired. Smoking, weight training and lifting heavy objects have also been identified as risk factors for developing hernias.</a:t>
            </a:r>
          </a:p>
          <a:p>
            <a:pPr algn="l"/>
            <a:endParaRPr lang="en-GB" b="0" i="0" dirty="0">
              <a:solidFill>
                <a:srgbClr val="FFFFFF"/>
              </a:solidFill>
              <a:effectLst/>
              <a:latin typeface="+mn-lt"/>
            </a:endParaRPr>
          </a:p>
          <a:p>
            <a:pPr algn="l"/>
            <a:r>
              <a:rPr lang="en-GB" b="0" i="0" dirty="0">
                <a:solidFill>
                  <a:srgbClr val="FFFFFF"/>
                </a:solidFill>
                <a:effectLst/>
                <a:latin typeface="+mn-lt"/>
              </a:rPr>
              <a:t>The hernia usually begins as a saccular outpouching that contains extraperitoneal tissue. Over time, as the hernia gets larger, positive pressure from the intra abdominal cavity forces peritoneum into the sac. Eventually, abdominal viscera may enter the hernia sac as well.</a:t>
            </a:r>
          </a:p>
          <a:p>
            <a:pPr algn="l"/>
            <a:endParaRPr lang="en-GB" b="0" i="0" dirty="0">
              <a:solidFill>
                <a:srgbClr val="FFFFFF"/>
              </a:solidFill>
              <a:effectLst/>
              <a:latin typeface="+mn-lt"/>
            </a:endParaRPr>
          </a:p>
          <a:p>
            <a:r>
              <a:rPr lang="en-GB" b="0" dirty="0">
                <a:solidFill>
                  <a:srgbClr val="FFFFFF"/>
                </a:solidFill>
                <a:effectLst/>
                <a:latin typeface="+mn-lt"/>
              </a:rPr>
              <a:t>Types of inguinal hernias:</a:t>
            </a:r>
          </a:p>
          <a:p>
            <a:endParaRPr lang="en-GB" dirty="0">
              <a:solidFill>
                <a:srgbClr val="FFFFFF"/>
              </a:solidFill>
              <a:latin typeface="+mn-lt"/>
            </a:endParaRPr>
          </a:p>
          <a:p>
            <a:pPr marL="342900" indent="-342900">
              <a:buAutoNum type="arabicParenR"/>
            </a:pPr>
            <a:r>
              <a:rPr lang="en-GB" b="0" dirty="0">
                <a:solidFill>
                  <a:srgbClr val="FFFFFF"/>
                </a:solidFill>
                <a:effectLst/>
                <a:latin typeface="+mn-lt"/>
              </a:rPr>
              <a:t>Direct inguinal hernia</a:t>
            </a:r>
          </a:p>
          <a:p>
            <a:pPr marL="342900" indent="-342900">
              <a:buAutoNum type="arabicParenR"/>
            </a:pPr>
            <a:r>
              <a:rPr lang="en-GB" dirty="0">
                <a:solidFill>
                  <a:srgbClr val="FFFFFF"/>
                </a:solidFill>
                <a:latin typeface="+mn-lt"/>
              </a:rPr>
              <a:t>Indirect inguinal hernia (</a:t>
            </a:r>
            <a:r>
              <a:rPr lang="en-GB" dirty="0"/>
              <a:t>More than two thirds are indirect hernias)</a:t>
            </a:r>
            <a:endParaRPr lang="en-GB" dirty="0">
              <a:solidFill>
                <a:srgbClr val="FFFFFF"/>
              </a:solidFill>
              <a:latin typeface="+mn-lt"/>
            </a:endParaRPr>
          </a:p>
          <a:p>
            <a:pPr marL="342900" indent="-342900">
              <a:buAutoNum type="arabicParenR"/>
            </a:pPr>
            <a:endParaRPr lang="en-GB" b="0" dirty="0">
              <a:solidFill>
                <a:srgbClr val="FFFFFF"/>
              </a:solidFill>
              <a:effectLst/>
              <a:latin typeface="+mn-lt"/>
            </a:endParaRPr>
          </a:p>
        </p:txBody>
      </p:sp>
    </p:spTree>
    <p:extLst>
      <p:ext uri="{BB962C8B-B14F-4D97-AF65-F5344CB8AC3E}">
        <p14:creationId xmlns:p14="http://schemas.microsoft.com/office/powerpoint/2010/main" val="38149665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AB22A-B679-410F-3BB3-A306FE05EE12}"/>
              </a:ext>
            </a:extLst>
          </p:cNvPr>
          <p:cNvSpPr>
            <a:spLocks noGrp="1"/>
          </p:cNvSpPr>
          <p:nvPr>
            <p:ph type="title"/>
          </p:nvPr>
        </p:nvSpPr>
        <p:spPr>
          <a:xfrm>
            <a:off x="457200" y="274638"/>
            <a:ext cx="8229600" cy="706090"/>
          </a:xfrm>
        </p:spPr>
        <p:txBody>
          <a:bodyPr/>
          <a:lstStyle/>
          <a:p>
            <a:r>
              <a:rPr lang="en-GB" sz="4400" dirty="0"/>
              <a:t>Inguinal hernias</a:t>
            </a:r>
            <a:endParaRPr lang="en-GB" dirty="0"/>
          </a:p>
        </p:txBody>
      </p:sp>
      <p:pic>
        <p:nvPicPr>
          <p:cNvPr id="5" name="Picture 4">
            <a:extLst>
              <a:ext uri="{FF2B5EF4-FFF2-40B4-BE49-F238E27FC236}">
                <a16:creationId xmlns:a16="http://schemas.microsoft.com/office/drawing/2014/main" id="{CCC5E188-A4A9-67E0-2BD3-7A49D749EF86}"/>
              </a:ext>
            </a:extLst>
          </p:cNvPr>
          <p:cNvPicPr>
            <a:picLocks noChangeAspect="1"/>
          </p:cNvPicPr>
          <p:nvPr/>
        </p:nvPicPr>
        <p:blipFill>
          <a:blip r:embed="rId2"/>
          <a:stretch>
            <a:fillRect/>
          </a:stretch>
        </p:blipFill>
        <p:spPr>
          <a:xfrm>
            <a:off x="135657" y="1340768"/>
            <a:ext cx="9039425" cy="3041434"/>
          </a:xfrm>
          <a:prstGeom prst="rect">
            <a:avLst/>
          </a:prstGeom>
        </p:spPr>
      </p:pic>
    </p:spTree>
    <p:extLst>
      <p:ext uri="{BB962C8B-B14F-4D97-AF65-F5344CB8AC3E}">
        <p14:creationId xmlns:p14="http://schemas.microsoft.com/office/powerpoint/2010/main" val="28522981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5"/>
          <p:cNvPicPr>
            <a:picLocks noChangeAspect="1" noChangeArrowheads="1"/>
          </p:cNvPicPr>
          <p:nvPr/>
        </p:nvPicPr>
        <p:blipFill>
          <a:blip r:embed="rId2">
            <a:extLst>
              <a:ext uri="{28A0092B-C50C-407E-A947-70E740481C1C}">
                <a14:useLocalDpi xmlns:a14="http://schemas.microsoft.com/office/drawing/2010/main" val="0"/>
              </a:ext>
            </a:extLst>
          </a:blip>
          <a:srcRect l="47627" t="14580" r="15118" b="43774"/>
          <a:stretch>
            <a:fillRect/>
          </a:stretch>
        </p:blipFill>
        <p:spPr bwMode="auto">
          <a:xfrm>
            <a:off x="4429125" y="1357313"/>
            <a:ext cx="4541838" cy="406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28"/>
          <p:cNvPicPr>
            <a:picLocks noChangeAspect="1" noChangeArrowheads="1"/>
          </p:cNvPicPr>
          <p:nvPr/>
        </p:nvPicPr>
        <p:blipFill>
          <a:blip r:embed="rId3">
            <a:extLst>
              <a:ext uri="{28A0092B-C50C-407E-A947-70E740481C1C}">
                <a14:useLocalDpi xmlns:a14="http://schemas.microsoft.com/office/drawing/2010/main" val="0"/>
              </a:ext>
            </a:extLst>
          </a:blip>
          <a:srcRect l="49991" t="12254" r="16536" b="45361"/>
          <a:stretch>
            <a:fillRect/>
          </a:stretch>
        </p:blipFill>
        <p:spPr bwMode="auto">
          <a:xfrm>
            <a:off x="214313" y="1285875"/>
            <a:ext cx="4081462" cy="413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8"/>
          <p:cNvPicPr>
            <a:picLocks noChangeAspect="1" noChangeArrowheads="1"/>
          </p:cNvPicPr>
          <p:nvPr/>
        </p:nvPicPr>
        <p:blipFill>
          <a:blip r:embed="rId2">
            <a:extLst>
              <a:ext uri="{28A0092B-C50C-407E-A947-70E740481C1C}">
                <a14:useLocalDpi xmlns:a14="http://schemas.microsoft.com/office/drawing/2010/main" val="0"/>
              </a:ext>
            </a:extLst>
          </a:blip>
          <a:srcRect l="41753" t="55363" r="8888" b="4097"/>
          <a:stretch>
            <a:fillRect/>
          </a:stretch>
        </p:blipFill>
        <p:spPr bwMode="auto">
          <a:xfrm>
            <a:off x="755650" y="765175"/>
            <a:ext cx="7867650" cy="516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ernia%2Bcopy"/>
          <p:cNvPicPr>
            <a:picLocks noChangeAspect="1" noChangeArrowheads="1"/>
          </p:cNvPicPr>
          <p:nvPr/>
        </p:nvPicPr>
        <p:blipFill>
          <a:blip r:embed="rId2">
            <a:clrChange>
              <a:clrFrom>
                <a:srgbClr val="F9F9F9"/>
              </a:clrFrom>
              <a:clrTo>
                <a:srgbClr val="F9F9F9">
                  <a:alpha val="0"/>
                </a:srgbClr>
              </a:clrTo>
            </a:clrChange>
            <a:extLst>
              <a:ext uri="{28A0092B-C50C-407E-A947-70E740481C1C}">
                <a14:useLocalDpi xmlns:a14="http://schemas.microsoft.com/office/drawing/2010/main" val="0"/>
              </a:ext>
            </a:extLst>
          </a:blip>
          <a:srcRect/>
          <a:stretch>
            <a:fillRect/>
          </a:stretch>
        </p:blipFill>
        <p:spPr bwMode="auto">
          <a:xfrm>
            <a:off x="214313" y="0"/>
            <a:ext cx="4897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3" descr="images-image_popup-ww5rk43"/>
          <p:cNvPicPr>
            <a:picLocks noChangeAspect="1" noChangeArrowheads="1"/>
          </p:cNvPicPr>
          <p:nvPr/>
        </p:nvPicPr>
        <p:blipFill>
          <a:blip r:embed="rId3">
            <a:extLst>
              <a:ext uri="{28A0092B-C50C-407E-A947-70E740481C1C}">
                <a14:useLocalDpi xmlns:a14="http://schemas.microsoft.com/office/drawing/2010/main" val="0"/>
              </a:ext>
            </a:extLst>
          </a:blip>
          <a:srcRect t="7541" b="7417"/>
          <a:stretch>
            <a:fillRect/>
          </a:stretch>
        </p:blipFill>
        <p:spPr bwMode="auto">
          <a:xfrm>
            <a:off x="5119687" y="2132856"/>
            <a:ext cx="3810000" cy="324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8243811"/>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64EFF8-2760-C692-2B9C-7478BA5E987A}"/>
              </a:ext>
            </a:extLst>
          </p:cNvPr>
          <p:cNvPicPr>
            <a:picLocks noChangeAspect="1"/>
          </p:cNvPicPr>
          <p:nvPr/>
        </p:nvPicPr>
        <p:blipFill rotWithShape="1">
          <a:blip r:embed="rId2"/>
          <a:srcRect l="5682" r="3312"/>
          <a:stretch/>
        </p:blipFill>
        <p:spPr>
          <a:xfrm>
            <a:off x="-24185" y="1412776"/>
            <a:ext cx="4632274" cy="5408192"/>
          </a:xfrm>
          <a:prstGeom prst="rect">
            <a:avLst/>
          </a:prstGeom>
        </p:spPr>
      </p:pic>
      <p:sp>
        <p:nvSpPr>
          <p:cNvPr id="7170" name="Rectangle 2">
            <a:extLst>
              <a:ext uri="{FF2B5EF4-FFF2-40B4-BE49-F238E27FC236}">
                <a16:creationId xmlns:a16="http://schemas.microsoft.com/office/drawing/2014/main" id="{C6542197-382A-5C78-F610-E3C72F3D44CD}"/>
              </a:ext>
            </a:extLst>
          </p:cNvPr>
          <p:cNvSpPr>
            <a:spLocks noGrp="1" noChangeArrowheads="1"/>
          </p:cNvSpPr>
          <p:nvPr>
            <p:ph type="title" idx="4294967295"/>
          </p:nvPr>
        </p:nvSpPr>
        <p:spPr>
          <a:xfrm>
            <a:off x="0" y="37031"/>
            <a:ext cx="9144000" cy="1029769"/>
          </a:xfrm>
          <a:solidFill>
            <a:srgbClr val="FFFF99"/>
          </a:solidFill>
        </p:spPr>
        <p:txBody>
          <a:bodyPr anchor="ctr"/>
          <a:lstStyle/>
          <a:p>
            <a:pPr eaLnBrk="1" hangingPunct="1"/>
            <a:r>
              <a:rPr lang="en-GB" altLang="en-US" sz="2400" b="1" dirty="0">
                <a:solidFill>
                  <a:srgbClr val="800000"/>
                </a:solidFill>
                <a:effectLst>
                  <a:outerShdw blurRad="38100" dist="38100" dir="2700000" algn="tl">
                    <a:srgbClr val="000000"/>
                  </a:outerShdw>
                </a:effectLst>
                <a:latin typeface="Comic Sans MS" panose="030F0702030302020204" pitchFamily="66" charset="0"/>
              </a:rPr>
              <a:t>Medial region of lacuna </a:t>
            </a:r>
            <a:r>
              <a:rPr lang="en-GB" altLang="en-US" sz="2400" b="1" dirty="0" err="1">
                <a:solidFill>
                  <a:srgbClr val="800000"/>
                </a:solidFill>
                <a:effectLst>
                  <a:outerShdw blurRad="38100" dist="38100" dir="2700000" algn="tl">
                    <a:srgbClr val="000000"/>
                  </a:outerShdw>
                </a:effectLst>
                <a:latin typeface="Comic Sans MS" panose="030F0702030302020204" pitchFamily="66" charset="0"/>
              </a:rPr>
              <a:t>vasculorum</a:t>
            </a:r>
            <a:r>
              <a:rPr lang="en-US" altLang="en-US" sz="2400" b="1" dirty="0">
                <a:solidFill>
                  <a:srgbClr val="800000"/>
                </a:solidFill>
                <a:effectLst>
                  <a:outerShdw blurRad="38100" dist="38100" dir="2700000" algn="tl">
                    <a:srgbClr val="000000"/>
                  </a:outerShdw>
                </a:effectLst>
                <a:cs typeface="Arial" panose="020B0604020202020204" pitchFamily="34" charset="0"/>
              </a:rPr>
              <a:t>→</a:t>
            </a:r>
            <a:r>
              <a:rPr lang="en-US" altLang="en-US" sz="3200" b="1" dirty="0">
                <a:solidFill>
                  <a:srgbClr val="800000"/>
                </a:solidFill>
                <a:effectLst>
                  <a:outerShdw blurRad="38100" dist="38100" dir="2700000" algn="tl">
                    <a:srgbClr val="000000"/>
                  </a:outerShdw>
                </a:effectLst>
                <a:latin typeface="Comic Sans MS" panose="030F0702030302020204" pitchFamily="66" charset="0"/>
              </a:rPr>
              <a:t> Anulus </a:t>
            </a:r>
            <a:r>
              <a:rPr lang="en-US" altLang="en-US" sz="3200" b="1" dirty="0" err="1">
                <a:solidFill>
                  <a:srgbClr val="800000"/>
                </a:solidFill>
                <a:effectLst>
                  <a:outerShdw blurRad="38100" dist="38100" dir="2700000" algn="tl">
                    <a:srgbClr val="000000"/>
                  </a:outerShdw>
                </a:effectLst>
                <a:latin typeface="Comic Sans MS" panose="030F0702030302020204" pitchFamily="66" charset="0"/>
              </a:rPr>
              <a:t>femoralis</a:t>
            </a:r>
            <a:br>
              <a:rPr lang="en-US" altLang="en-US" sz="3200" b="1" dirty="0">
                <a:solidFill>
                  <a:srgbClr val="800000"/>
                </a:solidFill>
                <a:effectLst>
                  <a:outerShdw blurRad="38100" dist="38100" dir="2700000" algn="tl">
                    <a:srgbClr val="000000"/>
                  </a:outerShdw>
                </a:effectLst>
                <a:latin typeface="Comic Sans MS" panose="030F0702030302020204" pitchFamily="66" charset="0"/>
              </a:rPr>
            </a:br>
            <a:r>
              <a:rPr lang="en-US" altLang="en-US" sz="3200" b="1" dirty="0">
                <a:solidFill>
                  <a:srgbClr val="800000"/>
                </a:solidFill>
                <a:effectLst>
                  <a:outerShdw blurRad="38100" dist="38100" dir="2700000" algn="tl">
                    <a:srgbClr val="000000"/>
                  </a:outerShdw>
                </a:effectLst>
                <a:latin typeface="Comic Sans MS" panose="030F0702030302020204" pitchFamily="66" charset="0"/>
              </a:rPr>
              <a:t>                             (Femoral ring)</a:t>
            </a:r>
          </a:p>
        </p:txBody>
      </p:sp>
      <p:sp>
        <p:nvSpPr>
          <p:cNvPr id="7171" name="Text Box 4">
            <a:extLst>
              <a:ext uri="{FF2B5EF4-FFF2-40B4-BE49-F238E27FC236}">
                <a16:creationId xmlns:a16="http://schemas.microsoft.com/office/drawing/2014/main" id="{270484B5-C525-488E-FCAA-E4DB95D6C743}"/>
              </a:ext>
            </a:extLst>
          </p:cNvPr>
          <p:cNvSpPr txBox="1">
            <a:spLocks noChangeArrowheads="1"/>
          </p:cNvSpPr>
          <p:nvPr/>
        </p:nvSpPr>
        <p:spPr bwMode="auto">
          <a:xfrm>
            <a:off x="4678337" y="1121289"/>
            <a:ext cx="4419600" cy="318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lnSpc>
                <a:spcPct val="70000"/>
              </a:lnSpc>
              <a:spcBef>
                <a:spcPct val="50000"/>
              </a:spcBef>
            </a:pPr>
            <a:r>
              <a:rPr lang="en-GB" altLang="en-US" sz="2400" b="1" dirty="0">
                <a:latin typeface="Comic Sans MS" panose="030F0702030302020204" pitchFamily="66" charset="0"/>
              </a:rPr>
              <a:t>Boundaries</a:t>
            </a:r>
            <a:r>
              <a:rPr lang="sr-Latn-CS" altLang="en-US" sz="2400" b="1" dirty="0">
                <a:latin typeface="Comic Sans MS" panose="030F0702030302020204" pitchFamily="66" charset="0"/>
              </a:rPr>
              <a:t>:</a:t>
            </a:r>
          </a:p>
          <a:p>
            <a:pPr eaLnBrk="1" hangingPunct="1">
              <a:lnSpc>
                <a:spcPct val="70000"/>
              </a:lnSpc>
              <a:spcBef>
                <a:spcPct val="50000"/>
              </a:spcBef>
            </a:pPr>
            <a:r>
              <a:rPr lang="en-GB" altLang="en-US" sz="2000" i="1" dirty="0">
                <a:solidFill>
                  <a:srgbClr val="FFFF00"/>
                </a:solidFill>
                <a:latin typeface="Arial" panose="020B0604020202020204" pitchFamily="34" charset="0"/>
              </a:rPr>
              <a:t>Anterior</a:t>
            </a:r>
            <a:r>
              <a:rPr lang="sr-Cyrl-CS" altLang="en-US" sz="2000" i="1" dirty="0">
                <a:solidFill>
                  <a:srgbClr val="FFFF00"/>
                </a:solidFill>
                <a:latin typeface="Arial" panose="020B0604020202020204" pitchFamily="34" charset="0"/>
              </a:rPr>
              <a:t> </a:t>
            </a:r>
            <a:r>
              <a:rPr lang="sr-Latn-CS" altLang="en-US" sz="2000" i="1" dirty="0">
                <a:latin typeface="Arial" panose="020B0604020202020204" pitchFamily="34" charset="0"/>
              </a:rPr>
              <a:t>– </a:t>
            </a:r>
            <a:r>
              <a:rPr lang="sr-Latn-CS" altLang="en-US" sz="2000" b="1" dirty="0" err="1">
                <a:latin typeface="Arial" panose="020B0604020202020204" pitchFamily="34" charset="0"/>
              </a:rPr>
              <a:t>lig</a:t>
            </a:r>
            <a:r>
              <a:rPr lang="sr-Latn-CS" altLang="en-US" sz="2000" b="1" dirty="0">
                <a:latin typeface="Arial" panose="020B0604020202020204" pitchFamily="34" charset="0"/>
              </a:rPr>
              <a:t>. </a:t>
            </a:r>
            <a:r>
              <a:rPr lang="sr-Latn-CS" altLang="en-US" sz="2000" b="1" dirty="0" err="1">
                <a:latin typeface="Arial" panose="020B0604020202020204" pitchFamily="34" charset="0"/>
              </a:rPr>
              <a:t>inguinale</a:t>
            </a:r>
            <a:r>
              <a:rPr lang="sr-Latn-CS" altLang="en-US" sz="2000" b="1" dirty="0">
                <a:latin typeface="Arial" panose="020B0604020202020204" pitchFamily="34" charset="0"/>
              </a:rPr>
              <a:t> (</a:t>
            </a:r>
            <a:r>
              <a:rPr lang="sr-Latn-CS" altLang="en-US" sz="2000" b="1" dirty="0" err="1">
                <a:latin typeface="Arial" panose="020B0604020202020204" pitchFamily="34" charset="0"/>
              </a:rPr>
              <a:t>Pouparti</a:t>
            </a:r>
            <a:r>
              <a:rPr lang="sr-Latn-CS" altLang="en-US" sz="2000" b="1" dirty="0">
                <a:latin typeface="Arial" panose="020B0604020202020204" pitchFamily="34" charset="0"/>
              </a:rPr>
              <a:t>)</a:t>
            </a:r>
            <a:r>
              <a:rPr lang="sr-Latn-CS" altLang="en-US" sz="2000" i="1" dirty="0">
                <a:latin typeface="Arial" panose="020B0604020202020204" pitchFamily="34" charset="0"/>
              </a:rPr>
              <a:t> </a:t>
            </a:r>
          </a:p>
          <a:p>
            <a:pPr eaLnBrk="1" hangingPunct="1">
              <a:lnSpc>
                <a:spcPct val="70000"/>
              </a:lnSpc>
              <a:spcBef>
                <a:spcPct val="50000"/>
              </a:spcBef>
            </a:pPr>
            <a:r>
              <a:rPr lang="en-GB" altLang="en-US" sz="2000" i="1" dirty="0">
                <a:solidFill>
                  <a:srgbClr val="FFFF00"/>
                </a:solidFill>
                <a:latin typeface="Arial" panose="020B0604020202020204" pitchFamily="34" charset="0"/>
              </a:rPr>
              <a:t>Posterior</a:t>
            </a:r>
            <a:r>
              <a:rPr lang="sr-Latn-CS" altLang="en-US" sz="2000" i="1" dirty="0">
                <a:latin typeface="Arial" panose="020B0604020202020204" pitchFamily="34" charset="0"/>
              </a:rPr>
              <a:t> – </a:t>
            </a:r>
            <a:r>
              <a:rPr lang="sr-Latn-CS" altLang="en-US" sz="2000" b="1" dirty="0" err="1">
                <a:latin typeface="Arial" panose="020B0604020202020204" pitchFamily="34" charset="0"/>
              </a:rPr>
              <a:t>lig</a:t>
            </a:r>
            <a:r>
              <a:rPr lang="sr-Latn-CS" altLang="en-US" sz="2000" b="1" dirty="0">
                <a:latin typeface="Arial" panose="020B0604020202020204" pitchFamily="34" charset="0"/>
              </a:rPr>
              <a:t>. </a:t>
            </a:r>
            <a:r>
              <a:rPr lang="sr-Latn-CS" altLang="en-US" sz="2000" b="1" dirty="0" err="1">
                <a:latin typeface="Arial" panose="020B0604020202020204" pitchFamily="34" charset="0"/>
              </a:rPr>
              <a:t>pectineale</a:t>
            </a:r>
            <a:r>
              <a:rPr lang="sr-Latn-CS" altLang="en-US" sz="2000" b="1" dirty="0">
                <a:latin typeface="Arial" panose="020B0604020202020204" pitchFamily="34" charset="0"/>
              </a:rPr>
              <a:t> (</a:t>
            </a:r>
            <a:r>
              <a:rPr lang="sr-Latn-CS" altLang="en-US" sz="2000" b="1" dirty="0" err="1">
                <a:latin typeface="Arial" panose="020B0604020202020204" pitchFamily="34" charset="0"/>
              </a:rPr>
              <a:t>Cooperi</a:t>
            </a:r>
            <a:r>
              <a:rPr lang="sr-Latn-CS" altLang="en-US" sz="2000" b="1" dirty="0">
                <a:latin typeface="Arial" panose="020B0604020202020204" pitchFamily="34" charset="0"/>
              </a:rPr>
              <a:t>)</a:t>
            </a:r>
          </a:p>
          <a:p>
            <a:pPr eaLnBrk="1" hangingPunct="1">
              <a:lnSpc>
                <a:spcPct val="70000"/>
              </a:lnSpc>
              <a:spcBef>
                <a:spcPct val="50000"/>
              </a:spcBef>
            </a:pPr>
            <a:r>
              <a:rPr lang="en-GB" altLang="en-US" sz="2000" i="1" dirty="0">
                <a:solidFill>
                  <a:srgbClr val="FFFF00"/>
                </a:solidFill>
                <a:latin typeface="Arial" panose="020B0604020202020204" pitchFamily="34" charset="0"/>
              </a:rPr>
              <a:t>Lateral</a:t>
            </a:r>
            <a:r>
              <a:rPr lang="sr-Cyrl-CS" altLang="en-US" sz="2000" i="1" dirty="0">
                <a:latin typeface="Arial" panose="020B0604020202020204" pitchFamily="34" charset="0"/>
              </a:rPr>
              <a:t> </a:t>
            </a:r>
            <a:r>
              <a:rPr lang="sr-Latn-CS" altLang="en-US" sz="2000" i="1" dirty="0">
                <a:latin typeface="Arial" panose="020B0604020202020204" pitchFamily="34" charset="0"/>
              </a:rPr>
              <a:t>– </a:t>
            </a:r>
            <a:r>
              <a:rPr lang="sr-Latn-CS" altLang="en-US" sz="2000" b="1" dirty="0">
                <a:latin typeface="Arial" panose="020B0604020202020204" pitchFamily="34" charset="0"/>
              </a:rPr>
              <a:t>v. </a:t>
            </a:r>
            <a:r>
              <a:rPr lang="sr-Latn-CS" altLang="en-US" sz="2000" b="1" dirty="0" err="1">
                <a:latin typeface="Arial" panose="020B0604020202020204" pitchFamily="34" charset="0"/>
              </a:rPr>
              <a:t>femoralis</a:t>
            </a:r>
            <a:endParaRPr lang="sr-Latn-CS" altLang="en-US" sz="2000" b="1" dirty="0">
              <a:latin typeface="Arial" panose="020B0604020202020204" pitchFamily="34" charset="0"/>
            </a:endParaRPr>
          </a:p>
          <a:p>
            <a:pPr eaLnBrk="1" hangingPunct="1">
              <a:lnSpc>
                <a:spcPct val="70000"/>
              </a:lnSpc>
              <a:spcBef>
                <a:spcPct val="50000"/>
              </a:spcBef>
            </a:pPr>
            <a:r>
              <a:rPr lang="en-GB" altLang="en-US" sz="2000" i="1" dirty="0">
                <a:solidFill>
                  <a:srgbClr val="FFFF00"/>
                </a:solidFill>
                <a:latin typeface="Arial" panose="020B0604020202020204" pitchFamily="34" charset="0"/>
              </a:rPr>
              <a:t>Medial</a:t>
            </a:r>
            <a:r>
              <a:rPr lang="sr-Latn-CS" altLang="en-US" sz="2000" i="1" dirty="0">
                <a:latin typeface="Arial" panose="020B0604020202020204" pitchFamily="34" charset="0"/>
              </a:rPr>
              <a:t> – </a:t>
            </a:r>
            <a:r>
              <a:rPr lang="sr-Latn-CS" altLang="en-US" sz="2000" b="1" dirty="0" err="1">
                <a:latin typeface="Arial" panose="020B0604020202020204" pitchFamily="34" charset="0"/>
              </a:rPr>
              <a:t>lig</a:t>
            </a:r>
            <a:r>
              <a:rPr lang="sr-Latn-CS" altLang="en-US" sz="2000" b="1" dirty="0">
                <a:latin typeface="Arial" panose="020B0604020202020204" pitchFamily="34" charset="0"/>
              </a:rPr>
              <a:t>. </a:t>
            </a:r>
            <a:r>
              <a:rPr lang="sr-Latn-CS" altLang="en-US" sz="2000" b="1" dirty="0" err="1">
                <a:latin typeface="Arial" panose="020B0604020202020204" pitchFamily="34" charset="0"/>
              </a:rPr>
              <a:t>lacunare</a:t>
            </a:r>
            <a:r>
              <a:rPr lang="sr-Latn-CS" altLang="en-US" sz="2000" b="1" dirty="0">
                <a:latin typeface="Arial" panose="020B0604020202020204" pitchFamily="34" charset="0"/>
              </a:rPr>
              <a:t> (</a:t>
            </a:r>
            <a:r>
              <a:rPr lang="sr-Latn-CS" altLang="en-US" sz="2000" b="1" dirty="0" err="1">
                <a:latin typeface="Arial" panose="020B0604020202020204" pitchFamily="34" charset="0"/>
              </a:rPr>
              <a:t>Gimbernat</a:t>
            </a:r>
            <a:r>
              <a:rPr lang="sr-Latn-CS" altLang="en-US" sz="2000" b="1" dirty="0">
                <a:latin typeface="Arial" panose="020B0604020202020204" pitchFamily="34" charset="0"/>
              </a:rPr>
              <a:t>)</a:t>
            </a:r>
          </a:p>
          <a:p>
            <a:pPr eaLnBrk="1" hangingPunct="1">
              <a:lnSpc>
                <a:spcPct val="70000"/>
              </a:lnSpc>
              <a:spcBef>
                <a:spcPct val="50000"/>
              </a:spcBef>
            </a:pPr>
            <a:r>
              <a:rPr lang="en-GB" altLang="en-US" sz="2000" i="1" dirty="0">
                <a:solidFill>
                  <a:srgbClr val="FFFF00"/>
                </a:solidFill>
                <a:latin typeface="Arial" panose="020B0604020202020204" pitchFamily="34" charset="0"/>
              </a:rPr>
              <a:t>Floor</a:t>
            </a:r>
            <a:r>
              <a:rPr lang="sr-Cyrl-CS" altLang="en-US" sz="2000" i="1" dirty="0">
                <a:solidFill>
                  <a:srgbClr val="FFFF00"/>
                </a:solidFill>
                <a:latin typeface="Arial" panose="020B0604020202020204" pitchFamily="34" charset="0"/>
              </a:rPr>
              <a:t> </a:t>
            </a:r>
            <a:r>
              <a:rPr lang="sr-Latn-CS" altLang="en-US" sz="2000" i="1" dirty="0">
                <a:latin typeface="Arial" panose="020B0604020202020204" pitchFamily="34" charset="0"/>
              </a:rPr>
              <a:t>– </a:t>
            </a:r>
            <a:r>
              <a:rPr lang="sr-Latn-CS" altLang="en-US" sz="2000" b="1" dirty="0" err="1">
                <a:latin typeface="Arial" panose="020B0604020202020204" pitchFamily="34" charset="0"/>
              </a:rPr>
              <a:t>septum</a:t>
            </a:r>
            <a:r>
              <a:rPr lang="sr-Latn-CS" altLang="en-US" sz="2000" b="1" dirty="0">
                <a:latin typeface="Arial" panose="020B0604020202020204" pitchFamily="34" charset="0"/>
              </a:rPr>
              <a:t> </a:t>
            </a:r>
            <a:r>
              <a:rPr lang="sr-Latn-CS" altLang="en-US" sz="2000" b="1" dirty="0" err="1">
                <a:latin typeface="Arial" panose="020B0604020202020204" pitchFamily="34" charset="0"/>
              </a:rPr>
              <a:t>femorale</a:t>
            </a:r>
            <a:r>
              <a:rPr lang="sr-Latn-CS" altLang="en-US" sz="2000" b="1" dirty="0">
                <a:latin typeface="Arial" panose="020B0604020202020204" pitchFamily="34" charset="0"/>
              </a:rPr>
              <a:t> (</a:t>
            </a:r>
            <a:r>
              <a:rPr lang="sr-Latn-CS" altLang="en-US" sz="2000" b="1" dirty="0" err="1">
                <a:latin typeface="Arial" panose="020B0604020202020204" pitchFamily="34" charset="0"/>
              </a:rPr>
              <a:t>Clocquet</a:t>
            </a:r>
            <a:r>
              <a:rPr lang="sr-Latn-CS" altLang="en-US" sz="2000" b="1" dirty="0">
                <a:latin typeface="Arial" panose="020B0604020202020204" pitchFamily="34" charset="0"/>
              </a:rPr>
              <a:t>)</a:t>
            </a:r>
            <a:endParaRPr lang="en-GB" altLang="en-US" sz="2000" b="1" dirty="0">
              <a:latin typeface="Arial" panose="020B0604020202020204" pitchFamily="34" charset="0"/>
            </a:endParaRPr>
          </a:p>
          <a:p>
            <a:pPr eaLnBrk="1" hangingPunct="1">
              <a:lnSpc>
                <a:spcPct val="70000"/>
              </a:lnSpc>
              <a:spcBef>
                <a:spcPct val="50000"/>
              </a:spcBef>
            </a:pPr>
            <a:endParaRPr lang="en-GB" altLang="en-US" sz="1000" b="1" dirty="0">
              <a:latin typeface="Arial" panose="020B0604020202020204" pitchFamily="34" charset="0"/>
            </a:endParaRPr>
          </a:p>
          <a:p>
            <a:pPr eaLnBrk="1" hangingPunct="1">
              <a:lnSpc>
                <a:spcPct val="70000"/>
              </a:lnSpc>
              <a:spcBef>
                <a:spcPct val="50000"/>
              </a:spcBef>
            </a:pPr>
            <a:r>
              <a:rPr lang="en-GB" altLang="en-US" sz="2000" b="1" dirty="0">
                <a:latin typeface="Arial" panose="020B0604020202020204" pitchFamily="34" charset="0"/>
              </a:rPr>
              <a:t>Anulus </a:t>
            </a:r>
            <a:r>
              <a:rPr lang="en-GB" altLang="en-US" sz="2000" b="1" dirty="0" err="1">
                <a:latin typeface="Arial" panose="020B0604020202020204" pitchFamily="34" charset="0"/>
              </a:rPr>
              <a:t>femoralis</a:t>
            </a:r>
            <a:r>
              <a:rPr lang="en-GB" altLang="en-US" sz="2000" b="1" dirty="0">
                <a:latin typeface="Arial" panose="020B0604020202020204" pitchFamily="34" charset="0"/>
              </a:rPr>
              <a:t> is continued </a:t>
            </a:r>
            <a:r>
              <a:rPr lang="en-GB" altLang="en-US" sz="2000" b="1" dirty="0" err="1">
                <a:latin typeface="Arial" panose="020B0604020202020204" pitchFamily="34" charset="0"/>
              </a:rPr>
              <a:t>distaly</a:t>
            </a:r>
            <a:r>
              <a:rPr lang="en-GB" altLang="en-US" sz="2000" b="1" dirty="0">
                <a:latin typeface="Arial" panose="020B0604020202020204" pitchFamily="34" charset="0"/>
              </a:rPr>
              <a:t> by femoral canal (canalis </a:t>
            </a:r>
            <a:r>
              <a:rPr lang="en-GB" altLang="en-US" sz="2000" b="1" dirty="0" err="1">
                <a:latin typeface="Arial" panose="020B0604020202020204" pitchFamily="34" charset="0"/>
              </a:rPr>
              <a:t>femoralis</a:t>
            </a:r>
            <a:r>
              <a:rPr lang="en-GB" altLang="en-US" sz="2000" b="1" dirty="0">
                <a:latin typeface="Arial" panose="020B0604020202020204" pitchFamily="34" charset="0"/>
              </a:rPr>
              <a:t>)</a:t>
            </a:r>
            <a:endParaRPr lang="en-US" altLang="en-US" sz="2000" b="1" dirty="0">
              <a:latin typeface="Arial" panose="020B0604020202020204" pitchFamily="34" charset="0"/>
            </a:endParaRPr>
          </a:p>
        </p:txBody>
      </p:sp>
      <p:sp>
        <p:nvSpPr>
          <p:cNvPr id="7172" name="Text Box 9">
            <a:extLst>
              <a:ext uri="{FF2B5EF4-FFF2-40B4-BE49-F238E27FC236}">
                <a16:creationId xmlns:a16="http://schemas.microsoft.com/office/drawing/2014/main" id="{34A9FC6B-7678-8CB2-2204-37CBA0E4A6DE}"/>
              </a:ext>
            </a:extLst>
          </p:cNvPr>
          <p:cNvSpPr txBox="1">
            <a:spLocks noChangeArrowheads="1"/>
          </p:cNvSpPr>
          <p:nvPr/>
        </p:nvSpPr>
        <p:spPr bwMode="auto">
          <a:xfrm>
            <a:off x="4800600" y="4235602"/>
            <a:ext cx="3962400" cy="57943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3200" b="1" dirty="0" err="1">
                <a:solidFill>
                  <a:srgbClr val="990033"/>
                </a:solidFill>
                <a:latin typeface="Comic Sans MS" panose="030F0702030302020204" pitchFamily="66" charset="0"/>
              </a:rPr>
              <a:t>Canalis</a:t>
            </a:r>
            <a:r>
              <a:rPr lang="sr-Latn-CS" altLang="en-US" sz="3200" b="1" dirty="0">
                <a:solidFill>
                  <a:srgbClr val="990033"/>
                </a:solidFill>
                <a:latin typeface="Comic Sans MS" panose="030F0702030302020204" pitchFamily="66" charset="0"/>
              </a:rPr>
              <a:t> </a:t>
            </a:r>
            <a:r>
              <a:rPr lang="sr-Latn-CS" altLang="en-US" sz="3200" b="1" dirty="0" err="1">
                <a:solidFill>
                  <a:srgbClr val="990033"/>
                </a:solidFill>
                <a:latin typeface="Comic Sans MS" panose="030F0702030302020204" pitchFamily="66" charset="0"/>
              </a:rPr>
              <a:t>femoralis</a:t>
            </a:r>
            <a:endParaRPr lang="en-US" altLang="en-US" sz="3200" b="1" dirty="0">
              <a:solidFill>
                <a:srgbClr val="990033"/>
              </a:solidFill>
              <a:latin typeface="Comic Sans MS" panose="030F0702030302020204" pitchFamily="66" charset="0"/>
            </a:endParaRPr>
          </a:p>
        </p:txBody>
      </p:sp>
      <p:sp>
        <p:nvSpPr>
          <p:cNvPr id="7173" name="Text Box 11">
            <a:extLst>
              <a:ext uri="{FF2B5EF4-FFF2-40B4-BE49-F238E27FC236}">
                <a16:creationId xmlns:a16="http://schemas.microsoft.com/office/drawing/2014/main" id="{FA9C3887-150D-A219-BD80-2FFAA0CB366D}"/>
              </a:ext>
            </a:extLst>
          </p:cNvPr>
          <p:cNvSpPr txBox="1">
            <a:spLocks noChangeArrowheads="1"/>
          </p:cNvSpPr>
          <p:nvPr/>
        </p:nvSpPr>
        <p:spPr bwMode="auto">
          <a:xfrm>
            <a:off x="5400939" y="5831025"/>
            <a:ext cx="3733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2000" i="1" dirty="0" err="1">
                <a:latin typeface="Arial" panose="020B0604020202020204" pitchFamily="34" charset="0"/>
              </a:rPr>
              <a:t>Nodus</a:t>
            </a:r>
            <a:r>
              <a:rPr lang="sr-Latn-CS" altLang="en-US" sz="2000" i="1" dirty="0">
                <a:latin typeface="Arial" panose="020B0604020202020204" pitchFamily="34" charset="0"/>
              </a:rPr>
              <a:t> </a:t>
            </a:r>
            <a:r>
              <a:rPr lang="sr-Latn-CS" altLang="en-US" sz="2000" i="1" dirty="0" err="1">
                <a:latin typeface="Arial" panose="020B0604020202020204" pitchFamily="34" charset="0"/>
              </a:rPr>
              <a:t>lymphticus</a:t>
            </a:r>
            <a:r>
              <a:rPr lang="sr-Latn-CS" altLang="en-US" sz="2000" i="1" dirty="0">
                <a:latin typeface="Arial" panose="020B0604020202020204" pitchFamily="34" charset="0"/>
              </a:rPr>
              <a:t> </a:t>
            </a:r>
            <a:r>
              <a:rPr lang="sr-Latn-CS" altLang="en-US" sz="2000" i="1" dirty="0" err="1">
                <a:latin typeface="Arial" panose="020B0604020202020204" pitchFamily="34" charset="0"/>
              </a:rPr>
              <a:t>inguinalis</a:t>
            </a:r>
            <a:r>
              <a:rPr lang="sr-Latn-CS" altLang="en-US" sz="2000" i="1" dirty="0">
                <a:latin typeface="Arial" panose="020B0604020202020204" pitchFamily="34" charset="0"/>
              </a:rPr>
              <a:t> </a:t>
            </a:r>
            <a:r>
              <a:rPr lang="sr-Latn-CS" altLang="en-US" sz="2000" i="1" dirty="0" err="1">
                <a:latin typeface="Arial" panose="020B0604020202020204" pitchFamily="34" charset="0"/>
              </a:rPr>
              <a:t>profundus</a:t>
            </a:r>
            <a:r>
              <a:rPr lang="sr-Latn-CS" altLang="en-US" sz="2000" i="1" dirty="0">
                <a:latin typeface="Arial" panose="020B0604020202020204" pitchFamily="34" charset="0"/>
              </a:rPr>
              <a:t> (</a:t>
            </a:r>
            <a:r>
              <a:rPr lang="sr-Latn-CS" altLang="en-US" sz="2000" i="1" dirty="0" err="1">
                <a:latin typeface="Arial" panose="020B0604020202020204" pitchFamily="34" charset="0"/>
              </a:rPr>
              <a:t>Rosenm</a:t>
            </a:r>
            <a:r>
              <a:rPr lang="en-US" altLang="en-US" sz="2000" i="1" dirty="0">
                <a:latin typeface="Arial" panose="020B0604020202020204" pitchFamily="34" charset="0"/>
                <a:cs typeface="Arial" panose="020B0604020202020204" pitchFamily="34" charset="0"/>
              </a:rPr>
              <a:t>ü</a:t>
            </a:r>
            <a:r>
              <a:rPr lang="sr-Latn-CS" altLang="en-US" sz="2000" i="1" dirty="0" err="1">
                <a:latin typeface="Arial" panose="020B0604020202020204" pitchFamily="34" charset="0"/>
                <a:cs typeface="Arial" panose="020B0604020202020204" pitchFamily="34" charset="0"/>
              </a:rPr>
              <a:t>ller</a:t>
            </a:r>
            <a:r>
              <a:rPr lang="sr-Latn-CS" altLang="en-US" sz="2000" i="1" dirty="0">
                <a:latin typeface="Arial" panose="020B0604020202020204" pitchFamily="34" charset="0"/>
                <a:cs typeface="Arial" panose="020B0604020202020204" pitchFamily="34" charset="0"/>
              </a:rPr>
              <a:t>)</a:t>
            </a:r>
            <a:endParaRPr lang="en-US" altLang="en-US" sz="2000" i="1" dirty="0">
              <a:latin typeface="Arial" panose="020B0604020202020204" pitchFamily="34" charset="0"/>
              <a:cs typeface="Arial" panose="020B0604020202020204" pitchFamily="34" charset="0"/>
            </a:endParaRPr>
          </a:p>
        </p:txBody>
      </p:sp>
      <p:sp>
        <p:nvSpPr>
          <p:cNvPr id="7174" name="Text Box 12">
            <a:extLst>
              <a:ext uri="{FF2B5EF4-FFF2-40B4-BE49-F238E27FC236}">
                <a16:creationId xmlns:a16="http://schemas.microsoft.com/office/drawing/2014/main" id="{5936BE76-63B9-5CAC-0BFE-1D9A73267D27}"/>
              </a:ext>
            </a:extLst>
          </p:cNvPr>
          <p:cNvSpPr txBox="1">
            <a:spLocks noChangeArrowheads="1"/>
          </p:cNvSpPr>
          <p:nvPr/>
        </p:nvSpPr>
        <p:spPr bwMode="auto">
          <a:xfrm>
            <a:off x="4595258" y="4952013"/>
            <a:ext cx="454920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r>
              <a:rPr lang="en-GB" altLang="en-US" sz="2000" i="1" dirty="0">
                <a:latin typeface="Arial" panose="020B0604020202020204" pitchFamily="34" charset="0"/>
              </a:rPr>
              <a:t>Basis</a:t>
            </a:r>
            <a:r>
              <a:rPr lang="sr-Cyrl-CS" altLang="en-US" sz="2000" dirty="0">
                <a:latin typeface="Arial" panose="020B0604020202020204" pitchFamily="34" charset="0"/>
              </a:rPr>
              <a:t>: </a:t>
            </a:r>
            <a:r>
              <a:rPr lang="sr-Latn-CS" altLang="en-US" sz="2400" b="1" dirty="0" err="1">
                <a:latin typeface="Comic Sans MS" panose="030F0702030302020204" pitchFamily="66" charset="0"/>
              </a:rPr>
              <a:t>anulus</a:t>
            </a:r>
            <a:r>
              <a:rPr lang="sr-Latn-CS" altLang="en-US" sz="2400" b="1" dirty="0">
                <a:latin typeface="Comic Sans MS" panose="030F0702030302020204" pitchFamily="66" charset="0"/>
              </a:rPr>
              <a:t> </a:t>
            </a:r>
            <a:r>
              <a:rPr lang="sr-Latn-CS" altLang="en-US" sz="2400" b="1" dirty="0" err="1">
                <a:latin typeface="Comic Sans MS" panose="030F0702030302020204" pitchFamily="66" charset="0"/>
              </a:rPr>
              <a:t>femoralis</a:t>
            </a:r>
            <a:endParaRPr lang="sr-Latn-CS" altLang="en-US" sz="2400" b="1" dirty="0">
              <a:latin typeface="Comic Sans MS" panose="030F0702030302020204" pitchFamily="66" charset="0"/>
            </a:endParaRPr>
          </a:p>
          <a:p>
            <a:pPr eaLnBrk="1" hangingPunct="1"/>
            <a:r>
              <a:rPr lang="en-GB" altLang="en-US" sz="2000" dirty="0">
                <a:latin typeface="Arial" panose="020B0604020202020204" pitchFamily="34" charset="0"/>
              </a:rPr>
              <a:t>Apex</a:t>
            </a:r>
            <a:r>
              <a:rPr lang="sr-Latn-CS" altLang="en-US" sz="2000" dirty="0">
                <a:latin typeface="Arial" panose="020B0604020202020204" pitchFamily="34" charset="0"/>
              </a:rPr>
              <a:t>: </a:t>
            </a:r>
            <a:r>
              <a:rPr lang="sr-Latn-CS" altLang="en-US" sz="2000" b="1" dirty="0">
                <a:latin typeface="Comic Sans MS" panose="030F0702030302020204" pitchFamily="66" charset="0"/>
              </a:rPr>
              <a:t>3-4 </a:t>
            </a:r>
            <a:r>
              <a:rPr lang="en-GB" altLang="en-US" sz="2000" b="1" dirty="0">
                <a:latin typeface="Comic Sans MS" panose="030F0702030302020204" pitchFamily="66" charset="0"/>
              </a:rPr>
              <a:t>cm</a:t>
            </a:r>
            <a:r>
              <a:rPr lang="sr-Cyrl-CS" altLang="en-US" sz="2000" b="1" dirty="0">
                <a:latin typeface="Comic Sans MS" panose="030F0702030302020204" pitchFamily="66" charset="0"/>
              </a:rPr>
              <a:t> </a:t>
            </a:r>
            <a:r>
              <a:rPr lang="en-GB" altLang="en-US" sz="2000" b="1" dirty="0">
                <a:latin typeface="Comic Sans MS" panose="030F0702030302020204" pitchFamily="66" charset="0"/>
              </a:rPr>
              <a:t>distal to </a:t>
            </a:r>
            <a:r>
              <a:rPr lang="sr-Latn-CS" altLang="en-US" sz="2000" b="1" dirty="0" err="1">
                <a:latin typeface="Comic Sans MS" panose="030F0702030302020204" pitchFamily="66" charset="0"/>
              </a:rPr>
              <a:t>lig.inguinale</a:t>
            </a:r>
            <a:endParaRPr lang="en-US" altLang="en-US" sz="2000" b="1" dirty="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0"/>
                                        </p:tgtEl>
                                        <p:attrNameLst>
                                          <p:attrName>ppt_y</p:attrName>
                                        </p:attrNameLst>
                                      </p:cBhvr>
                                      <p:tavLst>
                                        <p:tav tm="0">
                                          <p:val>
                                            <p:strVal val="#ppt_y"/>
                                          </p:val>
                                        </p:tav>
                                        <p:tav tm="100000">
                                          <p:val>
                                            <p:strVal val="#ppt_y"/>
                                          </p:val>
                                        </p:tav>
                                      </p:tavLst>
                                    </p:anim>
                                    <p:anim calcmode="lin" valueType="num">
                                      <p:cBhvr>
                                        <p:cTn id="9" dur="500" fill="hold"/>
                                        <p:tgtEl>
                                          <p:spTgt spid="717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7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1" presetClass="entr" presetSubtype="0" fill="hold" nodeType="clickEffect">
                                  <p:stCondLst>
                                    <p:cond delay="0"/>
                                  </p:stCondLst>
                                  <p:iterate type="lt">
                                    <p:tmPct val="5000"/>
                                  </p:iterate>
                                  <p:childTnLst>
                                    <p:set>
                                      <p:cBhvr>
                                        <p:cTn id="15" dur="1" fill="hold">
                                          <p:stCondLst>
                                            <p:cond delay="0"/>
                                          </p:stCondLst>
                                        </p:cTn>
                                        <p:tgtEl>
                                          <p:spTgt spid="7171">
                                            <p:txEl>
                                              <p:pRg st="1" end="1"/>
                                            </p:txEl>
                                          </p:spTgt>
                                        </p:tgtEl>
                                        <p:attrNameLst>
                                          <p:attrName>style.visibility</p:attrName>
                                        </p:attrNameLst>
                                      </p:cBhvr>
                                      <p:to>
                                        <p:strVal val="visible"/>
                                      </p:to>
                                    </p:set>
                                    <p:anim calcmode="lin" valueType="num">
                                      <p:cBhvr>
                                        <p:cTn id="16" dur="500" fill="hold"/>
                                        <p:tgtEl>
                                          <p:spTgt spid="7171">
                                            <p:txEl>
                                              <p:pRg st="1" end="1"/>
                                            </p:txEl>
                                          </p:spTgt>
                                        </p:tgtEl>
                                        <p:attrNameLst>
                                          <p:attrName>ppt_w</p:attrName>
                                        </p:attrNameLst>
                                      </p:cBhvr>
                                      <p:tavLst>
                                        <p:tav tm="0">
                                          <p:val>
                                            <p:fltVal val="0"/>
                                          </p:val>
                                        </p:tav>
                                        <p:tav tm="100000">
                                          <p:val>
                                            <p:strVal val="#ppt_w"/>
                                          </p:val>
                                        </p:tav>
                                      </p:tavLst>
                                    </p:anim>
                                    <p:anim calcmode="lin" valueType="num">
                                      <p:cBhvr>
                                        <p:cTn id="17" dur="500" fill="hold"/>
                                        <p:tgtEl>
                                          <p:spTgt spid="7171">
                                            <p:txEl>
                                              <p:pRg st="1" end="1"/>
                                            </p:txEl>
                                          </p:spTgt>
                                        </p:tgtEl>
                                        <p:attrNameLst>
                                          <p:attrName>ppt_h</p:attrName>
                                        </p:attrNameLst>
                                      </p:cBhvr>
                                      <p:tavLst>
                                        <p:tav tm="0">
                                          <p:val>
                                            <p:fltVal val="0"/>
                                          </p:val>
                                        </p:tav>
                                        <p:tav tm="100000">
                                          <p:val>
                                            <p:strVal val="#ppt_h"/>
                                          </p:val>
                                        </p:tav>
                                      </p:tavLst>
                                    </p:anim>
                                    <p:anim calcmode="lin" valueType="num">
                                      <p:cBhvr>
                                        <p:cTn id="18" dur="500" fill="hold"/>
                                        <p:tgtEl>
                                          <p:spTgt spid="7171">
                                            <p:txEl>
                                              <p:pRg st="1" end="1"/>
                                            </p:txEl>
                                          </p:spTgt>
                                        </p:tgtEl>
                                        <p:attrNameLst>
                                          <p:attrName>style.rotation</p:attrName>
                                        </p:attrNameLst>
                                      </p:cBhvr>
                                      <p:tavLst>
                                        <p:tav tm="0">
                                          <p:val>
                                            <p:fltVal val="90"/>
                                          </p:val>
                                        </p:tav>
                                        <p:tav tm="100000">
                                          <p:val>
                                            <p:fltVal val="0"/>
                                          </p:val>
                                        </p:tav>
                                      </p:tavLst>
                                    </p:anim>
                                    <p:animEffect transition="in" filter="fade">
                                      <p:cBhvr>
                                        <p:cTn id="19" dur="500"/>
                                        <p:tgtEl>
                                          <p:spTgt spid="7171">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1" presetClass="entr" presetSubtype="0" fill="hold" nodeType="clickEffect">
                                  <p:stCondLst>
                                    <p:cond delay="0"/>
                                  </p:stCondLst>
                                  <p:iterate type="lt">
                                    <p:tmPct val="5000"/>
                                  </p:iterate>
                                  <p:childTnLst>
                                    <p:set>
                                      <p:cBhvr>
                                        <p:cTn id="23" dur="1" fill="hold">
                                          <p:stCondLst>
                                            <p:cond delay="0"/>
                                          </p:stCondLst>
                                        </p:cTn>
                                        <p:tgtEl>
                                          <p:spTgt spid="7171">
                                            <p:txEl>
                                              <p:pRg st="2" end="2"/>
                                            </p:txEl>
                                          </p:spTgt>
                                        </p:tgtEl>
                                        <p:attrNameLst>
                                          <p:attrName>style.visibility</p:attrName>
                                        </p:attrNameLst>
                                      </p:cBhvr>
                                      <p:to>
                                        <p:strVal val="visible"/>
                                      </p:to>
                                    </p:set>
                                    <p:anim calcmode="lin" valueType="num">
                                      <p:cBhvr>
                                        <p:cTn id="24" dur="5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7171">
                                            <p:txEl>
                                              <p:pRg st="2" end="2"/>
                                            </p:txEl>
                                          </p:spTgt>
                                        </p:tgtEl>
                                        <p:attrNameLst>
                                          <p:attrName>ppt_h</p:attrName>
                                        </p:attrNameLst>
                                      </p:cBhvr>
                                      <p:tavLst>
                                        <p:tav tm="0">
                                          <p:val>
                                            <p:fltVal val="0"/>
                                          </p:val>
                                        </p:tav>
                                        <p:tav tm="100000">
                                          <p:val>
                                            <p:strVal val="#ppt_h"/>
                                          </p:val>
                                        </p:tav>
                                      </p:tavLst>
                                    </p:anim>
                                    <p:anim calcmode="lin" valueType="num">
                                      <p:cBhvr>
                                        <p:cTn id="26" dur="500" fill="hold"/>
                                        <p:tgtEl>
                                          <p:spTgt spid="7171">
                                            <p:txEl>
                                              <p:pRg st="2" end="2"/>
                                            </p:txEl>
                                          </p:spTgt>
                                        </p:tgtEl>
                                        <p:attrNameLst>
                                          <p:attrName>style.rotation</p:attrName>
                                        </p:attrNameLst>
                                      </p:cBhvr>
                                      <p:tavLst>
                                        <p:tav tm="0">
                                          <p:val>
                                            <p:fltVal val="90"/>
                                          </p:val>
                                        </p:tav>
                                        <p:tav tm="100000">
                                          <p:val>
                                            <p:fltVal val="0"/>
                                          </p:val>
                                        </p:tav>
                                      </p:tavLst>
                                    </p:anim>
                                    <p:animEffect transition="in" filter="fade">
                                      <p:cBhvr>
                                        <p:cTn id="27" dur="500"/>
                                        <p:tgtEl>
                                          <p:spTgt spid="7171">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1" presetClass="entr" presetSubtype="0" fill="hold" nodeType="clickEffect">
                                  <p:stCondLst>
                                    <p:cond delay="0"/>
                                  </p:stCondLst>
                                  <p:iterate type="lt">
                                    <p:tmPct val="5000"/>
                                  </p:iterate>
                                  <p:childTnLst>
                                    <p:set>
                                      <p:cBhvr>
                                        <p:cTn id="31" dur="1" fill="hold">
                                          <p:stCondLst>
                                            <p:cond delay="0"/>
                                          </p:stCondLst>
                                        </p:cTn>
                                        <p:tgtEl>
                                          <p:spTgt spid="7171">
                                            <p:txEl>
                                              <p:pRg st="3" end="3"/>
                                            </p:txEl>
                                          </p:spTgt>
                                        </p:tgtEl>
                                        <p:attrNameLst>
                                          <p:attrName>style.visibility</p:attrName>
                                        </p:attrNameLst>
                                      </p:cBhvr>
                                      <p:to>
                                        <p:strVal val="visible"/>
                                      </p:to>
                                    </p:set>
                                    <p:anim calcmode="lin" valueType="num">
                                      <p:cBhvr>
                                        <p:cTn id="32" dur="5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33" dur="500" fill="hold"/>
                                        <p:tgtEl>
                                          <p:spTgt spid="7171">
                                            <p:txEl>
                                              <p:pRg st="3" end="3"/>
                                            </p:txEl>
                                          </p:spTgt>
                                        </p:tgtEl>
                                        <p:attrNameLst>
                                          <p:attrName>ppt_h</p:attrName>
                                        </p:attrNameLst>
                                      </p:cBhvr>
                                      <p:tavLst>
                                        <p:tav tm="0">
                                          <p:val>
                                            <p:fltVal val="0"/>
                                          </p:val>
                                        </p:tav>
                                        <p:tav tm="100000">
                                          <p:val>
                                            <p:strVal val="#ppt_h"/>
                                          </p:val>
                                        </p:tav>
                                      </p:tavLst>
                                    </p:anim>
                                    <p:anim calcmode="lin" valueType="num">
                                      <p:cBhvr>
                                        <p:cTn id="34" dur="500" fill="hold"/>
                                        <p:tgtEl>
                                          <p:spTgt spid="7171">
                                            <p:txEl>
                                              <p:pRg st="3" end="3"/>
                                            </p:txEl>
                                          </p:spTgt>
                                        </p:tgtEl>
                                        <p:attrNameLst>
                                          <p:attrName>style.rotation</p:attrName>
                                        </p:attrNameLst>
                                      </p:cBhvr>
                                      <p:tavLst>
                                        <p:tav tm="0">
                                          <p:val>
                                            <p:fltVal val="90"/>
                                          </p:val>
                                        </p:tav>
                                        <p:tav tm="100000">
                                          <p:val>
                                            <p:fltVal val="0"/>
                                          </p:val>
                                        </p:tav>
                                      </p:tavLst>
                                    </p:anim>
                                    <p:animEffect transition="in" filter="fade">
                                      <p:cBhvr>
                                        <p:cTn id="35" dur="500"/>
                                        <p:tgtEl>
                                          <p:spTgt spid="7171">
                                            <p:txEl>
                                              <p:pRg st="3" end="3"/>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1" presetClass="entr" presetSubtype="0" fill="hold" nodeType="clickEffect">
                                  <p:stCondLst>
                                    <p:cond delay="0"/>
                                  </p:stCondLst>
                                  <p:iterate type="lt">
                                    <p:tmPct val="5000"/>
                                  </p:iterate>
                                  <p:childTnLst>
                                    <p:set>
                                      <p:cBhvr>
                                        <p:cTn id="39" dur="1" fill="hold">
                                          <p:stCondLst>
                                            <p:cond delay="0"/>
                                          </p:stCondLst>
                                        </p:cTn>
                                        <p:tgtEl>
                                          <p:spTgt spid="7171">
                                            <p:txEl>
                                              <p:pRg st="4" end="4"/>
                                            </p:txEl>
                                          </p:spTgt>
                                        </p:tgtEl>
                                        <p:attrNameLst>
                                          <p:attrName>style.visibility</p:attrName>
                                        </p:attrNameLst>
                                      </p:cBhvr>
                                      <p:to>
                                        <p:strVal val="visible"/>
                                      </p:to>
                                    </p:set>
                                    <p:anim calcmode="lin" valueType="num">
                                      <p:cBhvr>
                                        <p:cTn id="40" dur="500" fill="hold"/>
                                        <p:tgtEl>
                                          <p:spTgt spid="7171">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7171">
                                            <p:txEl>
                                              <p:pRg st="4" end="4"/>
                                            </p:txEl>
                                          </p:spTgt>
                                        </p:tgtEl>
                                        <p:attrNameLst>
                                          <p:attrName>ppt_h</p:attrName>
                                        </p:attrNameLst>
                                      </p:cBhvr>
                                      <p:tavLst>
                                        <p:tav tm="0">
                                          <p:val>
                                            <p:fltVal val="0"/>
                                          </p:val>
                                        </p:tav>
                                        <p:tav tm="100000">
                                          <p:val>
                                            <p:strVal val="#ppt_h"/>
                                          </p:val>
                                        </p:tav>
                                      </p:tavLst>
                                    </p:anim>
                                    <p:anim calcmode="lin" valueType="num">
                                      <p:cBhvr>
                                        <p:cTn id="42" dur="500" fill="hold"/>
                                        <p:tgtEl>
                                          <p:spTgt spid="7171">
                                            <p:txEl>
                                              <p:pRg st="4" end="4"/>
                                            </p:txEl>
                                          </p:spTgt>
                                        </p:tgtEl>
                                        <p:attrNameLst>
                                          <p:attrName>style.rotation</p:attrName>
                                        </p:attrNameLst>
                                      </p:cBhvr>
                                      <p:tavLst>
                                        <p:tav tm="0">
                                          <p:val>
                                            <p:fltVal val="90"/>
                                          </p:val>
                                        </p:tav>
                                        <p:tav tm="100000">
                                          <p:val>
                                            <p:fltVal val="0"/>
                                          </p:val>
                                        </p:tav>
                                      </p:tavLst>
                                    </p:anim>
                                    <p:animEffect transition="in" filter="fade">
                                      <p:cBhvr>
                                        <p:cTn id="43" dur="500"/>
                                        <p:tgtEl>
                                          <p:spTgt spid="7171">
                                            <p:txEl>
                                              <p:pRg st="4" end="4"/>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1" presetClass="entr" presetSubtype="0" fill="hold" nodeType="clickEffect">
                                  <p:stCondLst>
                                    <p:cond delay="0"/>
                                  </p:stCondLst>
                                  <p:iterate type="lt">
                                    <p:tmPct val="5000"/>
                                  </p:iterate>
                                  <p:childTnLst>
                                    <p:set>
                                      <p:cBhvr>
                                        <p:cTn id="47" dur="1" fill="hold">
                                          <p:stCondLst>
                                            <p:cond delay="0"/>
                                          </p:stCondLst>
                                        </p:cTn>
                                        <p:tgtEl>
                                          <p:spTgt spid="7171">
                                            <p:txEl>
                                              <p:pRg st="5" end="5"/>
                                            </p:txEl>
                                          </p:spTgt>
                                        </p:tgtEl>
                                        <p:attrNameLst>
                                          <p:attrName>style.visibility</p:attrName>
                                        </p:attrNameLst>
                                      </p:cBhvr>
                                      <p:to>
                                        <p:strVal val="visible"/>
                                      </p:to>
                                    </p:set>
                                    <p:anim calcmode="lin" valueType="num">
                                      <p:cBhvr>
                                        <p:cTn id="48" dur="5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49" dur="500" fill="hold"/>
                                        <p:tgtEl>
                                          <p:spTgt spid="7171">
                                            <p:txEl>
                                              <p:pRg st="5" end="5"/>
                                            </p:txEl>
                                          </p:spTgt>
                                        </p:tgtEl>
                                        <p:attrNameLst>
                                          <p:attrName>ppt_h</p:attrName>
                                        </p:attrNameLst>
                                      </p:cBhvr>
                                      <p:tavLst>
                                        <p:tav tm="0">
                                          <p:val>
                                            <p:fltVal val="0"/>
                                          </p:val>
                                        </p:tav>
                                        <p:tav tm="100000">
                                          <p:val>
                                            <p:strVal val="#ppt_h"/>
                                          </p:val>
                                        </p:tav>
                                      </p:tavLst>
                                    </p:anim>
                                    <p:anim calcmode="lin" valueType="num">
                                      <p:cBhvr>
                                        <p:cTn id="50" dur="500" fill="hold"/>
                                        <p:tgtEl>
                                          <p:spTgt spid="7171">
                                            <p:txEl>
                                              <p:pRg st="5" end="5"/>
                                            </p:txEl>
                                          </p:spTgt>
                                        </p:tgtEl>
                                        <p:attrNameLst>
                                          <p:attrName>style.rotation</p:attrName>
                                        </p:attrNameLst>
                                      </p:cBhvr>
                                      <p:tavLst>
                                        <p:tav tm="0">
                                          <p:val>
                                            <p:fltVal val="90"/>
                                          </p:val>
                                        </p:tav>
                                        <p:tav tm="100000">
                                          <p:val>
                                            <p:fltVal val="0"/>
                                          </p:val>
                                        </p:tav>
                                      </p:tavLst>
                                    </p:anim>
                                    <p:animEffect transition="in" filter="fade">
                                      <p:cBhvr>
                                        <p:cTn id="51" dur="500"/>
                                        <p:tgtEl>
                                          <p:spTgt spid="7171">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nodeType="clickEffect">
                                  <p:stCondLst>
                                    <p:cond delay="0"/>
                                  </p:stCondLst>
                                  <p:iterate type="lt">
                                    <p:tmPct val="5000"/>
                                  </p:iterate>
                                  <p:childTnLst>
                                    <p:set>
                                      <p:cBhvr>
                                        <p:cTn id="55" dur="1" fill="hold">
                                          <p:stCondLst>
                                            <p:cond delay="0"/>
                                          </p:stCondLst>
                                        </p:cTn>
                                        <p:tgtEl>
                                          <p:spTgt spid="7171">
                                            <p:txEl>
                                              <p:pRg st="7" end="7"/>
                                            </p:txEl>
                                          </p:spTgt>
                                        </p:tgtEl>
                                        <p:attrNameLst>
                                          <p:attrName>style.visibility</p:attrName>
                                        </p:attrNameLst>
                                      </p:cBhvr>
                                      <p:to>
                                        <p:strVal val="visible"/>
                                      </p:to>
                                    </p:set>
                                    <p:anim calcmode="lin" valueType="num">
                                      <p:cBhvr>
                                        <p:cTn id="56" dur="500" fill="hold"/>
                                        <p:tgtEl>
                                          <p:spTgt spid="7171">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7171">
                                            <p:txEl>
                                              <p:pRg st="7" end="7"/>
                                            </p:txEl>
                                          </p:spTgt>
                                        </p:tgtEl>
                                        <p:attrNameLst>
                                          <p:attrName>ppt_h</p:attrName>
                                        </p:attrNameLst>
                                      </p:cBhvr>
                                      <p:tavLst>
                                        <p:tav tm="0">
                                          <p:val>
                                            <p:fltVal val="0"/>
                                          </p:val>
                                        </p:tav>
                                        <p:tav tm="100000">
                                          <p:val>
                                            <p:strVal val="#ppt_h"/>
                                          </p:val>
                                        </p:tav>
                                      </p:tavLst>
                                    </p:anim>
                                    <p:anim calcmode="lin" valueType="num">
                                      <p:cBhvr>
                                        <p:cTn id="58" dur="500" fill="hold"/>
                                        <p:tgtEl>
                                          <p:spTgt spid="7171">
                                            <p:txEl>
                                              <p:pRg st="7" end="7"/>
                                            </p:txEl>
                                          </p:spTgt>
                                        </p:tgtEl>
                                        <p:attrNameLst>
                                          <p:attrName>style.rotation</p:attrName>
                                        </p:attrNameLst>
                                      </p:cBhvr>
                                      <p:tavLst>
                                        <p:tav tm="0">
                                          <p:val>
                                            <p:fltVal val="90"/>
                                          </p:val>
                                        </p:tav>
                                        <p:tav tm="100000">
                                          <p:val>
                                            <p:fltVal val="0"/>
                                          </p:val>
                                        </p:tav>
                                      </p:tavLst>
                                    </p:anim>
                                    <p:animEffect transition="in" filter="fade">
                                      <p:cBhvr>
                                        <p:cTn id="59" dur="500"/>
                                        <p:tgtEl>
                                          <p:spTgt spid="7171">
                                            <p:txEl>
                                              <p:pRg st="7" end="7"/>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34" presetClass="entr" presetSubtype="0" fill="hold" nodeType="clickEffect">
                                  <p:stCondLst>
                                    <p:cond delay="0"/>
                                  </p:stCondLst>
                                  <p:childTnLst>
                                    <p:set>
                                      <p:cBhvr>
                                        <p:cTn id="63" dur="1" fill="hold">
                                          <p:stCondLst>
                                            <p:cond delay="0"/>
                                          </p:stCondLst>
                                        </p:cTn>
                                        <p:tgtEl>
                                          <p:spTgt spid="7172">
                                            <p:txEl>
                                              <p:pRg st="0" end="0"/>
                                            </p:txEl>
                                          </p:spTgt>
                                        </p:tgtEl>
                                        <p:attrNameLst>
                                          <p:attrName>style.visibility</p:attrName>
                                        </p:attrNameLst>
                                      </p:cBhvr>
                                      <p:to>
                                        <p:strVal val="visible"/>
                                      </p:to>
                                    </p:set>
                                    <p:anim from="(-#ppt_w/2)" to="(#ppt_x)" calcmode="lin" valueType="num">
                                      <p:cBhvr>
                                        <p:cTn id="64" dur="600" fill="hold">
                                          <p:stCondLst>
                                            <p:cond delay="0"/>
                                          </p:stCondLst>
                                        </p:cTn>
                                        <p:tgtEl>
                                          <p:spTgt spid="7172">
                                            <p:txEl>
                                              <p:pRg st="0" end="0"/>
                                            </p:txEl>
                                          </p:spTgt>
                                        </p:tgtEl>
                                        <p:attrNameLst>
                                          <p:attrName>ppt_x</p:attrName>
                                        </p:attrNameLst>
                                      </p:cBhvr>
                                    </p:anim>
                                    <p:anim from="0" to="-1.0" calcmode="lin" valueType="num">
                                      <p:cBhvr>
                                        <p:cTn id="65" dur="200" decel="50000" autoRev="1" fill="hold">
                                          <p:stCondLst>
                                            <p:cond delay="600"/>
                                          </p:stCondLst>
                                        </p:cTn>
                                        <p:tgtEl>
                                          <p:spTgt spid="7172">
                                            <p:txEl>
                                              <p:pRg st="0" end="0"/>
                                            </p:txEl>
                                          </p:spTgt>
                                        </p:tgtEl>
                                        <p:attrNameLst>
                                          <p:attrName>xshear</p:attrName>
                                        </p:attrNameLst>
                                      </p:cBhvr>
                                    </p:anim>
                                    <p:animScale>
                                      <p:cBhvr>
                                        <p:cTn id="66" dur="200" decel="100000" autoRev="1" fill="hold">
                                          <p:stCondLst>
                                            <p:cond delay="600"/>
                                          </p:stCondLst>
                                        </p:cTn>
                                        <p:tgtEl>
                                          <p:spTgt spid="7172">
                                            <p:txEl>
                                              <p:pRg st="0" end="0"/>
                                            </p:txEl>
                                          </p:spTgt>
                                        </p:tgtEl>
                                      </p:cBhvr>
                                      <p:from x="100000" y="100000"/>
                                      <p:to x="80000" y="100000"/>
                                    </p:animScale>
                                    <p:anim by="(#ppt_h/3+#ppt_w*0.1)" calcmode="lin" valueType="num">
                                      <p:cBhvr additive="sum">
                                        <p:cTn id="67" dur="200" decel="100000" autoRev="1" fill="hold">
                                          <p:stCondLst>
                                            <p:cond delay="600"/>
                                          </p:stCondLst>
                                        </p:cTn>
                                        <p:tgtEl>
                                          <p:spTgt spid="7172">
                                            <p:txEl>
                                              <p:pRg st="0" end="0"/>
                                            </p:txEl>
                                          </p:spTgt>
                                        </p:tgtEl>
                                        <p:attrNameLst>
                                          <p:attrName>ppt_x</p:attrName>
                                        </p:attrNameLst>
                                      </p:cBhvr>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52" presetClass="entr" presetSubtype="0" fill="hold" nodeType="clickEffect">
                                  <p:stCondLst>
                                    <p:cond delay="0"/>
                                  </p:stCondLst>
                                  <p:childTnLst>
                                    <p:set>
                                      <p:cBhvr>
                                        <p:cTn id="71" dur="1" fill="hold">
                                          <p:stCondLst>
                                            <p:cond delay="0"/>
                                          </p:stCondLst>
                                        </p:cTn>
                                        <p:tgtEl>
                                          <p:spTgt spid="7174">
                                            <p:txEl>
                                              <p:pRg st="0" end="0"/>
                                            </p:txEl>
                                          </p:spTgt>
                                        </p:tgtEl>
                                        <p:attrNameLst>
                                          <p:attrName>style.visibility</p:attrName>
                                        </p:attrNameLst>
                                      </p:cBhvr>
                                      <p:to>
                                        <p:strVal val="visible"/>
                                      </p:to>
                                    </p:set>
                                    <p:animScale>
                                      <p:cBhvr>
                                        <p:cTn id="72" dur="1000" decel="50000" fill="hold">
                                          <p:stCondLst>
                                            <p:cond delay="0"/>
                                          </p:stCondLst>
                                        </p:cTn>
                                        <p:tgtEl>
                                          <p:spTgt spid="717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7174">
                                            <p:txEl>
                                              <p:pRg st="0" end="0"/>
                                            </p:txEl>
                                          </p:spTgt>
                                        </p:tgtEl>
                                        <p:attrNameLst>
                                          <p:attrName>ppt_x,ppt_y</p:attrName>
                                        </p:attrNameLst>
                                      </p:cBhvr>
                                      <p:rCtr x="0" y="0"/>
                                    </p:animMotion>
                                    <p:animEffect transition="in" filter="fade">
                                      <p:cBhvr>
                                        <p:cTn id="74" dur="1000"/>
                                        <p:tgtEl>
                                          <p:spTgt spid="7174">
                                            <p:txEl>
                                              <p:pRg st="0" end="0"/>
                                            </p:txEl>
                                          </p:spTgt>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52" presetClass="entr" presetSubtype="0" fill="hold" nodeType="clickEffect">
                                  <p:stCondLst>
                                    <p:cond delay="0"/>
                                  </p:stCondLst>
                                  <p:childTnLst>
                                    <p:set>
                                      <p:cBhvr>
                                        <p:cTn id="78" dur="1" fill="hold">
                                          <p:stCondLst>
                                            <p:cond delay="0"/>
                                          </p:stCondLst>
                                        </p:cTn>
                                        <p:tgtEl>
                                          <p:spTgt spid="7174">
                                            <p:txEl>
                                              <p:pRg st="1" end="1"/>
                                            </p:txEl>
                                          </p:spTgt>
                                        </p:tgtEl>
                                        <p:attrNameLst>
                                          <p:attrName>style.visibility</p:attrName>
                                        </p:attrNameLst>
                                      </p:cBhvr>
                                      <p:to>
                                        <p:strVal val="visible"/>
                                      </p:to>
                                    </p:set>
                                    <p:animScale>
                                      <p:cBhvr>
                                        <p:cTn id="79" dur="1000" decel="50000" fill="hold">
                                          <p:stCondLst>
                                            <p:cond delay="0"/>
                                          </p:stCondLst>
                                        </p:cTn>
                                        <p:tgtEl>
                                          <p:spTgt spid="7174">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1000" decel="50000" fill="hold">
                                          <p:stCondLst>
                                            <p:cond delay="0"/>
                                          </p:stCondLst>
                                        </p:cTn>
                                        <p:tgtEl>
                                          <p:spTgt spid="7174">
                                            <p:txEl>
                                              <p:pRg st="1" end="1"/>
                                            </p:txEl>
                                          </p:spTgt>
                                        </p:tgtEl>
                                        <p:attrNameLst>
                                          <p:attrName>ppt_x,ppt_y</p:attrName>
                                        </p:attrNameLst>
                                      </p:cBhvr>
                                      <p:rCtr x="0" y="0"/>
                                    </p:animMotion>
                                    <p:animEffect transition="in" filter="fade">
                                      <p:cBhvr>
                                        <p:cTn id="81" dur="1000"/>
                                        <p:tgtEl>
                                          <p:spTgt spid="7174">
                                            <p:txEl>
                                              <p:pRg st="1" end="1"/>
                                            </p:txEl>
                                          </p:spTgt>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31" presetClass="entr" presetSubtype="0" fill="hold" nodeType="clickEffect">
                                  <p:stCondLst>
                                    <p:cond delay="0"/>
                                  </p:stCondLst>
                                  <p:iterate type="lt">
                                    <p:tmPct val="5000"/>
                                  </p:iterate>
                                  <p:childTnLst>
                                    <p:set>
                                      <p:cBhvr>
                                        <p:cTn id="85" dur="1" fill="hold">
                                          <p:stCondLst>
                                            <p:cond delay="0"/>
                                          </p:stCondLst>
                                        </p:cTn>
                                        <p:tgtEl>
                                          <p:spTgt spid="7173">
                                            <p:txEl>
                                              <p:pRg st="0" end="0"/>
                                            </p:txEl>
                                          </p:spTgt>
                                        </p:tgtEl>
                                        <p:attrNameLst>
                                          <p:attrName>style.visibility</p:attrName>
                                        </p:attrNameLst>
                                      </p:cBhvr>
                                      <p:to>
                                        <p:strVal val="visible"/>
                                      </p:to>
                                    </p:set>
                                    <p:anim calcmode="lin" valueType="num">
                                      <p:cBhvr>
                                        <p:cTn id="86" dur="500" fill="hold"/>
                                        <p:tgtEl>
                                          <p:spTgt spid="7173">
                                            <p:txEl>
                                              <p:pRg st="0" end="0"/>
                                            </p:txEl>
                                          </p:spTgt>
                                        </p:tgtEl>
                                        <p:attrNameLst>
                                          <p:attrName>ppt_w</p:attrName>
                                        </p:attrNameLst>
                                      </p:cBhvr>
                                      <p:tavLst>
                                        <p:tav tm="0">
                                          <p:val>
                                            <p:fltVal val="0"/>
                                          </p:val>
                                        </p:tav>
                                        <p:tav tm="100000">
                                          <p:val>
                                            <p:strVal val="#ppt_w"/>
                                          </p:val>
                                        </p:tav>
                                      </p:tavLst>
                                    </p:anim>
                                    <p:anim calcmode="lin" valueType="num">
                                      <p:cBhvr>
                                        <p:cTn id="87" dur="500" fill="hold"/>
                                        <p:tgtEl>
                                          <p:spTgt spid="7173">
                                            <p:txEl>
                                              <p:pRg st="0" end="0"/>
                                            </p:txEl>
                                          </p:spTgt>
                                        </p:tgtEl>
                                        <p:attrNameLst>
                                          <p:attrName>ppt_h</p:attrName>
                                        </p:attrNameLst>
                                      </p:cBhvr>
                                      <p:tavLst>
                                        <p:tav tm="0">
                                          <p:val>
                                            <p:fltVal val="0"/>
                                          </p:val>
                                        </p:tav>
                                        <p:tav tm="100000">
                                          <p:val>
                                            <p:strVal val="#ppt_h"/>
                                          </p:val>
                                        </p:tav>
                                      </p:tavLst>
                                    </p:anim>
                                    <p:anim calcmode="lin" valueType="num">
                                      <p:cBhvr>
                                        <p:cTn id="88" dur="500" fill="hold"/>
                                        <p:tgtEl>
                                          <p:spTgt spid="7173">
                                            <p:txEl>
                                              <p:pRg st="0" end="0"/>
                                            </p:txEl>
                                          </p:spTgt>
                                        </p:tgtEl>
                                        <p:attrNameLst>
                                          <p:attrName>style.rotation</p:attrName>
                                        </p:attrNameLst>
                                      </p:cBhvr>
                                      <p:tavLst>
                                        <p:tav tm="0">
                                          <p:val>
                                            <p:fltVal val="90"/>
                                          </p:val>
                                        </p:tav>
                                        <p:tav tm="100000">
                                          <p:val>
                                            <p:fltVal val="0"/>
                                          </p:val>
                                        </p:tav>
                                      </p:tavLst>
                                    </p:anim>
                                    <p:animEffect transition="in" filter="fade">
                                      <p:cBhvr>
                                        <p:cTn id="89" dur="500"/>
                                        <p:tgtEl>
                                          <p:spTgt spid="71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AB22A-B679-410F-3BB3-A306FE05EE12}"/>
              </a:ext>
            </a:extLst>
          </p:cNvPr>
          <p:cNvSpPr>
            <a:spLocks noGrp="1"/>
          </p:cNvSpPr>
          <p:nvPr>
            <p:ph type="title"/>
          </p:nvPr>
        </p:nvSpPr>
        <p:spPr>
          <a:xfrm>
            <a:off x="395536" y="0"/>
            <a:ext cx="8229600" cy="706090"/>
          </a:xfrm>
        </p:spPr>
        <p:txBody>
          <a:bodyPr/>
          <a:lstStyle/>
          <a:p>
            <a:r>
              <a:rPr lang="en-GB" sz="2400" dirty="0"/>
              <a:t>FEMORAL HERNIA</a:t>
            </a:r>
          </a:p>
        </p:txBody>
      </p:sp>
      <p:sp>
        <p:nvSpPr>
          <p:cNvPr id="4" name="TextBox 3">
            <a:extLst>
              <a:ext uri="{FF2B5EF4-FFF2-40B4-BE49-F238E27FC236}">
                <a16:creationId xmlns:a16="http://schemas.microsoft.com/office/drawing/2014/main" id="{F37D5569-D00D-AC21-BC23-DF4EF735AA02}"/>
              </a:ext>
            </a:extLst>
          </p:cNvPr>
          <p:cNvSpPr txBox="1"/>
          <p:nvPr/>
        </p:nvSpPr>
        <p:spPr>
          <a:xfrm>
            <a:off x="0" y="980728"/>
            <a:ext cx="9144000" cy="2862322"/>
          </a:xfrm>
          <a:prstGeom prst="rect">
            <a:avLst/>
          </a:prstGeom>
          <a:noFill/>
        </p:spPr>
        <p:txBody>
          <a:bodyPr wrap="square">
            <a:spAutoFit/>
          </a:bodyPr>
          <a:lstStyle/>
          <a:p>
            <a:r>
              <a:rPr lang="en-GB" dirty="0"/>
              <a:t>The femoral ring is a weak area in the anterior abdominal wall that normally is of a size sufficient to admit the tip of the little finger. It is the usual originating site of a femoral hernia, a protrusion of abdominal viscera (often a loop of small intestine) through the femoral ring into the femoral canal. A femoral hernia appears as a mass, often tender, in the femoral triangle, inferolateral to the pubic tubercle.</a:t>
            </a:r>
          </a:p>
          <a:p>
            <a:endParaRPr lang="en-GB" dirty="0">
              <a:solidFill>
                <a:srgbClr val="FFFFFF"/>
              </a:solidFill>
              <a:effectLst/>
              <a:latin typeface="+mn-lt"/>
            </a:endParaRPr>
          </a:p>
          <a:p>
            <a:pPr algn="just"/>
            <a:r>
              <a:rPr lang="en-GB" b="0" i="0" dirty="0">
                <a:solidFill>
                  <a:srgbClr val="FFFFFF"/>
                </a:solidFill>
                <a:effectLst/>
                <a:latin typeface="Times New Roman" panose="02020603050405020304" pitchFamily="18" charset="0"/>
                <a:cs typeface="Times New Roman" panose="02020603050405020304" pitchFamily="18" charset="0"/>
              </a:rPr>
              <a:t>This type of herniation is more common in women, due to their wider bony pelvis.</a:t>
            </a:r>
          </a:p>
          <a:p>
            <a:pPr algn="just"/>
            <a:r>
              <a:rPr lang="en-GB" b="0" i="0" dirty="0">
                <a:solidFill>
                  <a:srgbClr val="FFFFFF"/>
                </a:solidFill>
                <a:effectLst/>
                <a:latin typeface="Times New Roman" panose="02020603050405020304" pitchFamily="18" charset="0"/>
                <a:cs typeface="Times New Roman" panose="02020603050405020304" pitchFamily="18" charset="0"/>
              </a:rPr>
              <a:t>The borders of the femoral canal are tough, and not particularly extensible. This can compress the hernia, interfering with its blood supply. A hernia with a compromised blood supply is known as a </a:t>
            </a:r>
            <a:r>
              <a:rPr lang="en-GB" b="1" i="0" dirty="0">
                <a:solidFill>
                  <a:srgbClr val="FFFFFF"/>
                </a:solidFill>
                <a:effectLst/>
                <a:latin typeface="Times New Roman" panose="02020603050405020304" pitchFamily="18" charset="0"/>
                <a:cs typeface="Times New Roman" panose="02020603050405020304" pitchFamily="18" charset="0"/>
              </a:rPr>
              <a:t>strangulated </a:t>
            </a:r>
            <a:r>
              <a:rPr lang="en-GB" b="0" i="0" dirty="0">
                <a:solidFill>
                  <a:srgbClr val="FFFFFF"/>
                </a:solidFill>
                <a:effectLst/>
                <a:latin typeface="Times New Roman" panose="02020603050405020304" pitchFamily="18" charset="0"/>
                <a:cs typeface="Times New Roman" panose="02020603050405020304" pitchFamily="18" charset="0"/>
              </a:rPr>
              <a:t>hernia.</a:t>
            </a:r>
          </a:p>
        </p:txBody>
      </p:sp>
      <p:pic>
        <p:nvPicPr>
          <p:cNvPr id="3" name="Picture 4" descr="18025">
            <a:extLst>
              <a:ext uri="{FF2B5EF4-FFF2-40B4-BE49-F238E27FC236}">
                <a16:creationId xmlns:a16="http://schemas.microsoft.com/office/drawing/2014/main" id="{E098677F-E2ED-2809-7996-FFD6442123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7864"/>
          <a:stretch>
            <a:fillRect/>
          </a:stretch>
        </p:blipFill>
        <p:spPr bwMode="auto">
          <a:xfrm>
            <a:off x="3059832" y="3717032"/>
            <a:ext cx="3810000"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3125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C9DCDF-06F8-54D7-4FF1-5B434A12F6E1}"/>
              </a:ext>
            </a:extLst>
          </p:cNvPr>
          <p:cNvPicPr>
            <a:picLocks noChangeAspect="1"/>
          </p:cNvPicPr>
          <p:nvPr/>
        </p:nvPicPr>
        <p:blipFill rotWithShape="1">
          <a:blip r:embed="rId2"/>
          <a:srcRect l="62314" t="10425" r="2062" b="59207"/>
          <a:stretch/>
        </p:blipFill>
        <p:spPr>
          <a:xfrm>
            <a:off x="179512" y="4699509"/>
            <a:ext cx="2321019" cy="2088232"/>
          </a:xfrm>
          <a:prstGeom prst="rect">
            <a:avLst/>
          </a:prstGeom>
        </p:spPr>
      </p:pic>
      <p:pic>
        <p:nvPicPr>
          <p:cNvPr id="6" name="Content Placeholder 5">
            <a:extLst>
              <a:ext uri="{FF2B5EF4-FFF2-40B4-BE49-F238E27FC236}">
                <a16:creationId xmlns:a16="http://schemas.microsoft.com/office/drawing/2014/main" id="{40571196-D7FF-D5F8-74EC-29C76C6E6121}"/>
              </a:ext>
            </a:extLst>
          </p:cNvPr>
          <p:cNvPicPr>
            <a:picLocks noGrp="1" noChangeAspect="1"/>
          </p:cNvPicPr>
          <p:nvPr>
            <p:ph sz="half" idx="1"/>
          </p:nvPr>
        </p:nvPicPr>
        <p:blipFill rotWithShape="1">
          <a:blip r:embed="rId2"/>
          <a:srcRect l="8428" t="4464" r="38432" b="2030"/>
          <a:stretch/>
        </p:blipFill>
        <p:spPr>
          <a:xfrm>
            <a:off x="93692" y="59582"/>
            <a:ext cx="2492657" cy="4629150"/>
          </a:xfrm>
          <a:prstGeom prst="rect">
            <a:avLst/>
          </a:prstGeom>
        </p:spPr>
      </p:pic>
      <p:pic>
        <p:nvPicPr>
          <p:cNvPr id="2050" name="Picture 2" descr="Four Abdominal Quadrants and Nine Abdominal Regions | Anatomy and Physiology">
            <a:extLst>
              <a:ext uri="{FF2B5EF4-FFF2-40B4-BE49-F238E27FC236}">
                <a16:creationId xmlns:a16="http://schemas.microsoft.com/office/drawing/2014/main" id="{19BE456C-3B03-5572-899D-8E38211576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5418" y="1114475"/>
            <a:ext cx="5781675" cy="4629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977447"/>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5" descr="hernias"/>
          <p:cNvPicPr>
            <a:picLocks noChangeAspect="1" noChangeArrowheads="1"/>
          </p:cNvPicPr>
          <p:nvPr/>
        </p:nvPicPr>
        <p:blipFill>
          <a:blip r:embed="rId2">
            <a:extLst>
              <a:ext uri="{28A0092B-C50C-407E-A947-70E740481C1C}">
                <a14:useLocalDpi xmlns:a14="http://schemas.microsoft.com/office/drawing/2010/main" val="0"/>
              </a:ext>
            </a:extLst>
          </a:blip>
          <a:srcRect t="3995" b="3995"/>
          <a:stretch>
            <a:fillRect/>
          </a:stretch>
        </p:blipFill>
        <p:spPr bwMode="auto">
          <a:xfrm>
            <a:off x="4716016" y="692696"/>
            <a:ext cx="4254500" cy="5834063"/>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0" y="857250"/>
            <a:ext cx="4572000" cy="4247317"/>
          </a:xfrm>
          <a:prstGeom prst="rect">
            <a:avLst/>
          </a:prstGeom>
        </p:spPr>
        <p:txBody>
          <a:bodyPr>
            <a:spAutoFit/>
          </a:bodyPr>
          <a:lstStyle/>
          <a:p>
            <a:pPr eaLnBrk="1" hangingPunct="1">
              <a:spcBef>
                <a:spcPct val="50000"/>
              </a:spcBef>
              <a:defRPr/>
            </a:pPr>
            <a:r>
              <a:rPr lang="en-GB" b="1" dirty="0">
                <a:solidFill>
                  <a:srgbClr val="FFFF66"/>
                </a:solidFill>
                <a:effectLst>
                  <a:outerShdw blurRad="38100" dist="38100" dir="2700000" algn="tl">
                    <a:srgbClr val="000000"/>
                  </a:outerShdw>
                </a:effectLst>
                <a:latin typeface="Book Antiqua" pitchFamily="18" charset="0"/>
              </a:rPr>
              <a:t>Week parts at  </a:t>
            </a:r>
            <a:r>
              <a:rPr lang="sr-Latn-CS" b="1" i="1" dirty="0" err="1">
                <a:solidFill>
                  <a:srgbClr val="FFFF66"/>
                </a:solidFill>
                <a:effectLst>
                  <a:outerShdw blurRad="38100" dist="38100" dir="2700000" algn="tl">
                    <a:srgbClr val="000000"/>
                  </a:outerShdw>
                </a:effectLst>
                <a:latin typeface="Book Antiqua" pitchFamily="18" charset="0"/>
              </a:rPr>
              <a:t>linea</a:t>
            </a:r>
            <a:r>
              <a:rPr lang="sr-Latn-CS" b="1" i="1" dirty="0">
                <a:solidFill>
                  <a:srgbClr val="FFFF66"/>
                </a:solidFill>
                <a:effectLst>
                  <a:outerShdw blurRad="38100" dist="38100" dir="2700000" algn="tl">
                    <a:srgbClr val="000000"/>
                  </a:outerShdw>
                </a:effectLst>
                <a:latin typeface="Book Antiqua" pitchFamily="18" charset="0"/>
              </a:rPr>
              <a:t> </a:t>
            </a:r>
            <a:r>
              <a:rPr lang="sr-Latn-CS" b="1" i="1" dirty="0" err="1">
                <a:solidFill>
                  <a:srgbClr val="FFFF66"/>
                </a:solidFill>
                <a:effectLst>
                  <a:outerShdw blurRad="38100" dist="38100" dir="2700000" algn="tl">
                    <a:srgbClr val="000000"/>
                  </a:outerShdw>
                </a:effectLst>
                <a:latin typeface="Book Antiqua" pitchFamily="18" charset="0"/>
              </a:rPr>
              <a:t>alba</a:t>
            </a:r>
            <a:endParaRPr lang="sr-Latn-CS" b="1" i="1" dirty="0">
              <a:solidFill>
                <a:srgbClr val="FFFF66"/>
              </a:solidFill>
              <a:effectLst>
                <a:outerShdw blurRad="38100" dist="38100" dir="2700000" algn="tl">
                  <a:srgbClr val="000000"/>
                </a:outerShdw>
              </a:effectLst>
              <a:latin typeface="Book Antiqua" pitchFamily="18" charset="0"/>
            </a:endParaRPr>
          </a:p>
          <a:p>
            <a:pPr eaLnBrk="1" hangingPunct="1">
              <a:spcBef>
                <a:spcPct val="50000"/>
              </a:spcBef>
              <a:defRPr/>
            </a:pPr>
            <a:r>
              <a:rPr lang="sr-Latn-CS" b="1" i="1" dirty="0">
                <a:solidFill>
                  <a:srgbClr val="FFFF66"/>
                </a:solidFill>
                <a:effectLst>
                  <a:outerShdw blurRad="38100" dist="38100" dir="2700000" algn="tl">
                    <a:srgbClr val="000000"/>
                  </a:outerShdw>
                </a:effectLst>
                <a:latin typeface="Book Antiqua" pitchFamily="18" charset="0"/>
              </a:rPr>
              <a:t>     - </a:t>
            </a:r>
            <a:r>
              <a:rPr lang="en-GB" b="1" i="1" dirty="0">
                <a:solidFill>
                  <a:srgbClr val="FFFF66"/>
                </a:solidFill>
                <a:effectLst>
                  <a:outerShdw blurRad="38100" dist="38100" dir="2700000" algn="tl">
                    <a:srgbClr val="000000"/>
                  </a:outerShdw>
                </a:effectLst>
                <a:latin typeface="Book Antiqua" pitchFamily="18" charset="0"/>
              </a:rPr>
              <a:t>U</a:t>
            </a:r>
            <a:r>
              <a:rPr lang="sr-Latn-CS" b="1" i="1" dirty="0" err="1">
                <a:solidFill>
                  <a:srgbClr val="FFFF66"/>
                </a:solidFill>
                <a:effectLst>
                  <a:outerShdw blurRad="38100" dist="38100" dir="2700000" algn="tl">
                    <a:srgbClr val="000000"/>
                  </a:outerShdw>
                </a:effectLst>
                <a:latin typeface="Book Antiqua" pitchFamily="18" charset="0"/>
              </a:rPr>
              <a:t>umbilicus</a:t>
            </a:r>
            <a:r>
              <a:rPr lang="en-GB" b="1" i="1" dirty="0">
                <a:solidFill>
                  <a:srgbClr val="FFFF66"/>
                </a:solidFill>
                <a:effectLst>
                  <a:outerShdw blurRad="38100" dist="38100" dir="2700000" algn="tl">
                    <a:srgbClr val="000000"/>
                  </a:outerShdw>
                </a:effectLst>
                <a:latin typeface="Book Antiqua" pitchFamily="18" charset="0"/>
              </a:rPr>
              <a:t> (navel)</a:t>
            </a:r>
          </a:p>
          <a:p>
            <a:pPr eaLnBrk="1" hangingPunct="1">
              <a:spcBef>
                <a:spcPct val="50000"/>
              </a:spcBef>
              <a:defRPr/>
            </a:pPr>
            <a:endParaRPr lang="en-GB" b="1" i="1" dirty="0">
              <a:solidFill>
                <a:srgbClr val="FFFF66"/>
              </a:solidFill>
              <a:effectLst>
                <a:outerShdw blurRad="38100" dist="38100" dir="2700000" algn="tl">
                  <a:srgbClr val="000000"/>
                </a:outerShdw>
              </a:effectLst>
              <a:latin typeface="Book Antiqua" pitchFamily="18" charset="0"/>
            </a:endParaRPr>
          </a:p>
          <a:p>
            <a:pPr eaLnBrk="1" hangingPunct="1">
              <a:spcBef>
                <a:spcPct val="50000"/>
              </a:spcBef>
              <a:defRPr/>
            </a:pPr>
            <a:endParaRPr lang="en-GB" b="1" i="1" dirty="0">
              <a:solidFill>
                <a:srgbClr val="FFFF66"/>
              </a:solidFill>
              <a:effectLst>
                <a:outerShdw blurRad="38100" dist="38100" dir="2700000" algn="tl">
                  <a:srgbClr val="000000"/>
                </a:outerShdw>
              </a:effectLst>
              <a:latin typeface="Book Antiqua" pitchFamily="18" charset="0"/>
            </a:endParaRPr>
          </a:p>
          <a:p>
            <a:pPr eaLnBrk="1" hangingPunct="1">
              <a:spcBef>
                <a:spcPct val="50000"/>
              </a:spcBef>
              <a:defRPr/>
            </a:pPr>
            <a:r>
              <a:rPr lang="en-GB" b="0" i="0" dirty="0">
                <a:effectLst/>
                <a:latin typeface="+mn-lt"/>
              </a:rPr>
              <a:t>An umbilical hernia forms when part of the intestine or fatty tissue protrudes through an opening in the abdominal muscles near to the navel, causing the belly button to swell. This type of hernia may develop in babies if the opening that the umbilical cord passes through does not close properly after birth. This hernia can also affect adults, possibly due to repeated abdominal strain.</a:t>
            </a:r>
            <a:endParaRPr lang="en-US" b="1" i="1" dirty="0">
              <a:effectLst>
                <a:outerShdw blurRad="38100" dist="38100" dir="2700000" algn="tl">
                  <a:srgbClr val="000000"/>
                </a:outerShdw>
              </a:effectLst>
              <a:latin typeface="+mn-lt"/>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9CFCB1DA-D70C-2E43-57A3-F3602F7F85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297" t="11250" r="27344" b="6250"/>
          <a:stretch>
            <a:fillRect/>
          </a:stretch>
        </p:blipFill>
        <p:spPr>
          <a:xfrm>
            <a:off x="1474085" y="0"/>
            <a:ext cx="6195830" cy="7366713"/>
          </a:xfrm>
          <a:prstGeom prst="rect">
            <a:avLst/>
          </a:prstGeom>
          <a:noFill/>
          <a:ln w="38100">
            <a:solidFill>
              <a:srgbClr val="FFFF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24561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rrowheads="1"/>
          </p:cNvSpPr>
          <p:nvPr>
            <p:ph type="title" idx="4294967295"/>
          </p:nvPr>
        </p:nvSpPr>
        <p:spPr>
          <a:xfrm>
            <a:off x="539750" y="115888"/>
            <a:ext cx="8229600" cy="490537"/>
          </a:xfrm>
        </p:spPr>
        <p:txBody>
          <a:bodyPr/>
          <a:lstStyle/>
          <a:p>
            <a:pPr eaLnBrk="1" hangingPunct="1">
              <a:defRPr/>
            </a:pPr>
            <a:r>
              <a:rPr lang="en-GB" sz="3200" b="0" dirty="0">
                <a:solidFill>
                  <a:srgbClr val="FFFF00"/>
                </a:solidFill>
                <a:latin typeface="Comic Sans MS" pitchFamily="66" charset="0"/>
              </a:rPr>
              <a:t>Week parts of posterior abdominal wall</a:t>
            </a:r>
            <a:endParaRPr lang="en-US" sz="3200" b="0" dirty="0">
              <a:solidFill>
                <a:srgbClr val="FFFF00"/>
              </a:solidFill>
              <a:latin typeface="Comic Sans MS" pitchFamily="66" charset="0"/>
            </a:endParaRPr>
          </a:p>
        </p:txBody>
      </p:sp>
      <p:sp>
        <p:nvSpPr>
          <p:cNvPr id="71697" name="Rectangle 17"/>
          <p:cNvSpPr>
            <a:spLocks noChangeArrowheads="1"/>
          </p:cNvSpPr>
          <p:nvPr/>
        </p:nvSpPr>
        <p:spPr bwMode="auto">
          <a:xfrm>
            <a:off x="282374" y="2217323"/>
            <a:ext cx="4371710" cy="1261884"/>
          </a:xfrm>
          <a:prstGeom prst="rect">
            <a:avLst/>
          </a:prstGeom>
          <a:noFill/>
          <a:ln w="9525">
            <a:noFill/>
            <a:miter lim="800000"/>
            <a:headEnd/>
            <a:tailEnd/>
          </a:ln>
          <a:effectLst/>
        </p:spPr>
        <p:txBody>
          <a:bodyPr wrap="none">
            <a:spAutoFit/>
          </a:bodyPr>
          <a:lstStyle/>
          <a:p>
            <a:pPr algn="ctr" eaLnBrk="1" hangingPunct="1">
              <a:defRPr/>
            </a:pPr>
            <a:r>
              <a:rPr lang="sr-Latn-CS" sz="2800" b="1" i="1" dirty="0">
                <a:effectLst>
                  <a:outerShdw blurRad="38100" dist="38100" dir="2700000" algn="tl">
                    <a:srgbClr val="000000"/>
                  </a:outerShdw>
                </a:effectLst>
                <a:latin typeface="Book Antiqua" pitchFamily="18" charset="0"/>
              </a:rPr>
              <a:t>Trigonum lumbale – Petit </a:t>
            </a:r>
          </a:p>
          <a:p>
            <a:pPr algn="ctr" eaLnBrk="1" hangingPunct="1">
              <a:defRPr/>
            </a:pPr>
            <a:r>
              <a:rPr lang="sr-Latn-CS" sz="2400" i="1" dirty="0">
                <a:effectLst>
                  <a:outerShdw blurRad="38100" dist="38100" dir="2700000" algn="tl">
                    <a:srgbClr val="000000"/>
                  </a:outerShdw>
                </a:effectLst>
                <a:latin typeface="Book Antiqua" pitchFamily="18" charset="0"/>
              </a:rPr>
              <a:t>(Trigonum </a:t>
            </a:r>
            <a:r>
              <a:rPr lang="sr-Latn-CS" sz="2400" i="1" dirty="0" err="1">
                <a:effectLst>
                  <a:outerShdw blurRad="38100" dist="38100" dir="2700000" algn="tl">
                    <a:srgbClr val="000000"/>
                  </a:outerShdw>
                </a:effectLst>
                <a:latin typeface="Book Antiqua" pitchFamily="18" charset="0"/>
              </a:rPr>
              <a:t>lumbale</a:t>
            </a:r>
            <a:r>
              <a:rPr lang="sr-Latn-CS" sz="2400" i="1" dirty="0">
                <a:effectLst>
                  <a:outerShdw blurRad="38100" dist="38100" dir="2700000" algn="tl">
                    <a:srgbClr val="000000"/>
                  </a:outerShdw>
                </a:effectLst>
                <a:latin typeface="Book Antiqua" pitchFamily="18" charset="0"/>
              </a:rPr>
              <a:t> </a:t>
            </a:r>
            <a:r>
              <a:rPr lang="sr-Latn-CS" sz="2400" i="1" dirty="0" err="1">
                <a:effectLst>
                  <a:outerShdw blurRad="38100" dist="38100" dir="2700000" algn="tl">
                    <a:srgbClr val="000000"/>
                  </a:outerShdw>
                </a:effectLst>
                <a:latin typeface="Book Antiqua" pitchFamily="18" charset="0"/>
              </a:rPr>
              <a:t>inferius</a:t>
            </a:r>
            <a:r>
              <a:rPr lang="en-GB" sz="2400" i="1" dirty="0">
                <a:effectLst>
                  <a:outerShdw blurRad="38100" dist="38100" dir="2700000" algn="tl">
                    <a:srgbClr val="000000"/>
                  </a:outerShdw>
                </a:effectLst>
                <a:latin typeface="Book Antiqua" pitchFamily="18" charset="0"/>
              </a:rPr>
              <a:t> – </a:t>
            </a:r>
            <a:br>
              <a:rPr lang="en-GB" sz="2400" i="1" dirty="0">
                <a:effectLst>
                  <a:outerShdw blurRad="38100" dist="38100" dir="2700000" algn="tl">
                    <a:srgbClr val="000000"/>
                  </a:outerShdw>
                </a:effectLst>
                <a:latin typeface="Book Antiqua" pitchFamily="18" charset="0"/>
              </a:rPr>
            </a:br>
            <a:r>
              <a:rPr lang="en-GB" sz="2400" i="1" dirty="0">
                <a:effectLst>
                  <a:outerShdw blurRad="38100" dist="38100" dir="2700000" algn="tl">
                    <a:srgbClr val="000000"/>
                  </a:outerShdw>
                </a:effectLst>
                <a:latin typeface="Book Antiqua" pitchFamily="18" charset="0"/>
              </a:rPr>
              <a:t>inferior lumbar triangle</a:t>
            </a:r>
            <a:r>
              <a:rPr lang="sr-Latn-CS" sz="2400" i="1" dirty="0">
                <a:effectLst>
                  <a:outerShdw blurRad="38100" dist="38100" dir="2700000" algn="tl">
                    <a:srgbClr val="000000"/>
                  </a:outerShdw>
                </a:effectLst>
                <a:latin typeface="Book Antiqua" pitchFamily="18" charset="0"/>
              </a:rPr>
              <a:t>)</a:t>
            </a:r>
            <a:endParaRPr lang="en-US" sz="2400" i="1" dirty="0">
              <a:effectLst>
                <a:outerShdw blurRad="38100" dist="38100" dir="2700000" algn="tl">
                  <a:srgbClr val="000000"/>
                </a:outerShdw>
              </a:effectLst>
              <a:latin typeface="Book Antiqua" pitchFamily="18" charset="0"/>
            </a:endParaRPr>
          </a:p>
        </p:txBody>
      </p:sp>
      <p:sp>
        <p:nvSpPr>
          <p:cNvPr id="16" name="Rectangle 8"/>
          <p:cNvSpPr>
            <a:spLocks noChangeArrowheads="1"/>
          </p:cNvSpPr>
          <p:nvPr/>
        </p:nvSpPr>
        <p:spPr bwMode="auto">
          <a:xfrm>
            <a:off x="0" y="4857750"/>
            <a:ext cx="5472113" cy="1261884"/>
          </a:xfrm>
          <a:prstGeom prst="rect">
            <a:avLst/>
          </a:prstGeom>
          <a:noFill/>
          <a:ln w="9525">
            <a:noFill/>
            <a:miter lim="800000"/>
            <a:headEnd/>
            <a:tailEnd/>
          </a:ln>
          <a:effectLst/>
        </p:spPr>
        <p:txBody>
          <a:bodyPr>
            <a:spAutoFit/>
          </a:bodyPr>
          <a:lstStyle/>
          <a:p>
            <a:pPr eaLnBrk="1" hangingPunct="1">
              <a:defRPr/>
            </a:pPr>
            <a:r>
              <a:rPr lang="sr-Latn-CS" sz="2800" b="1" i="1" dirty="0">
                <a:effectLst>
                  <a:outerShdw blurRad="38100" dist="38100" dir="2700000" algn="tl">
                    <a:srgbClr val="000000"/>
                  </a:outerShdw>
                </a:effectLst>
                <a:latin typeface="Book Antiqua" pitchFamily="18" charset="0"/>
              </a:rPr>
              <a:t>Tetragonum lumbale - Grynfellt</a:t>
            </a:r>
          </a:p>
          <a:p>
            <a:pPr algn="ctr" eaLnBrk="1" hangingPunct="1">
              <a:defRPr/>
            </a:pPr>
            <a:r>
              <a:rPr lang="sr-Latn-CS" sz="2400" i="1" dirty="0">
                <a:effectLst>
                  <a:outerShdw blurRad="38100" dist="38100" dir="2700000" algn="tl">
                    <a:srgbClr val="000000"/>
                  </a:outerShdw>
                </a:effectLst>
                <a:latin typeface="Book Antiqua" pitchFamily="18" charset="0"/>
              </a:rPr>
              <a:t>(Trigonum </a:t>
            </a:r>
            <a:r>
              <a:rPr lang="sr-Latn-CS" sz="2400" i="1" dirty="0" err="1">
                <a:effectLst>
                  <a:outerShdw blurRad="38100" dist="38100" dir="2700000" algn="tl">
                    <a:srgbClr val="000000"/>
                  </a:outerShdw>
                </a:effectLst>
                <a:latin typeface="Book Antiqua" pitchFamily="18" charset="0"/>
              </a:rPr>
              <a:t>lumbale</a:t>
            </a:r>
            <a:r>
              <a:rPr lang="sr-Latn-CS" sz="2400" i="1" dirty="0">
                <a:effectLst>
                  <a:outerShdw blurRad="38100" dist="38100" dir="2700000" algn="tl">
                    <a:srgbClr val="000000"/>
                  </a:outerShdw>
                </a:effectLst>
                <a:latin typeface="Book Antiqua" pitchFamily="18" charset="0"/>
              </a:rPr>
              <a:t> </a:t>
            </a:r>
            <a:r>
              <a:rPr lang="sr-Latn-CS" sz="2400" i="1" dirty="0" err="1">
                <a:effectLst>
                  <a:outerShdw blurRad="38100" dist="38100" dir="2700000" algn="tl">
                    <a:srgbClr val="000000"/>
                  </a:outerShdw>
                </a:effectLst>
                <a:latin typeface="Book Antiqua" pitchFamily="18" charset="0"/>
              </a:rPr>
              <a:t>superius</a:t>
            </a:r>
            <a:r>
              <a:rPr lang="en-GB" sz="2400" i="1" dirty="0">
                <a:effectLst>
                  <a:outerShdw blurRad="38100" dist="38100" dir="2700000" algn="tl">
                    <a:srgbClr val="000000"/>
                  </a:outerShdw>
                </a:effectLst>
                <a:latin typeface="Book Antiqua" pitchFamily="18" charset="0"/>
              </a:rPr>
              <a:t> –</a:t>
            </a:r>
            <a:br>
              <a:rPr lang="en-GB" sz="2400" i="1" dirty="0">
                <a:effectLst>
                  <a:outerShdw blurRad="38100" dist="38100" dir="2700000" algn="tl">
                    <a:srgbClr val="000000"/>
                  </a:outerShdw>
                </a:effectLst>
                <a:latin typeface="Book Antiqua" pitchFamily="18" charset="0"/>
              </a:rPr>
            </a:br>
            <a:r>
              <a:rPr lang="en-GB" sz="2400" i="1" dirty="0">
                <a:effectLst>
                  <a:outerShdw blurRad="38100" dist="38100" dir="2700000" algn="tl">
                    <a:srgbClr val="000000"/>
                  </a:outerShdw>
                </a:effectLst>
                <a:latin typeface="Book Antiqua" pitchFamily="18" charset="0"/>
              </a:rPr>
              <a:t>superior lumbar </a:t>
            </a:r>
            <a:r>
              <a:rPr lang="en-GB" sz="2400" i="1" dirty="0" err="1">
                <a:effectLst>
                  <a:outerShdw blurRad="38100" dist="38100" dir="2700000" algn="tl">
                    <a:srgbClr val="000000"/>
                  </a:outerShdw>
                </a:effectLst>
                <a:latin typeface="Book Antiqua" pitchFamily="18" charset="0"/>
              </a:rPr>
              <a:t>traingle</a:t>
            </a:r>
            <a:r>
              <a:rPr lang="sr-Latn-CS" sz="2400" i="1" dirty="0">
                <a:effectLst>
                  <a:outerShdw blurRad="38100" dist="38100" dir="2700000" algn="tl">
                    <a:srgbClr val="000000"/>
                  </a:outerShdw>
                </a:effectLst>
                <a:latin typeface="Book Antiqua" pitchFamily="18" charset="0"/>
              </a:rPr>
              <a:t>)</a:t>
            </a:r>
          </a:p>
        </p:txBody>
      </p:sp>
      <p:pic>
        <p:nvPicPr>
          <p:cNvPr id="40965" name="Picture 2" descr="scan0002b"/>
          <p:cNvPicPr>
            <a:picLocks noChangeAspect="1" noChangeArrowheads="1"/>
          </p:cNvPicPr>
          <p:nvPr/>
        </p:nvPicPr>
        <p:blipFill>
          <a:blip r:embed="rId2">
            <a:lum contrast="6000"/>
            <a:extLst>
              <a:ext uri="{28A0092B-C50C-407E-A947-70E740481C1C}">
                <a14:useLocalDpi xmlns:a14="http://schemas.microsoft.com/office/drawing/2010/main" val="0"/>
              </a:ext>
            </a:extLst>
          </a:blip>
          <a:srcRect t="55208" r="51114" b="2754"/>
          <a:stretch>
            <a:fillRect/>
          </a:stretch>
        </p:blipFill>
        <p:spPr bwMode="auto">
          <a:xfrm>
            <a:off x="6000750" y="4094163"/>
            <a:ext cx="2716213" cy="2763837"/>
          </a:xfrm>
          <a:prstGeom prst="rect">
            <a:avLst/>
          </a:prstGeom>
          <a:noFill/>
          <a:ln w="38100">
            <a:solidFill>
              <a:srgbClr val="800000"/>
            </a:solidFill>
            <a:miter lim="800000"/>
            <a:headEnd/>
            <a:tailEnd/>
          </a:ln>
          <a:extLst>
            <a:ext uri="{909E8E84-426E-40DD-AFC4-6F175D3DCCD1}">
              <a14:hiddenFill xmlns:a14="http://schemas.microsoft.com/office/drawing/2010/main">
                <a:solidFill>
                  <a:srgbClr val="FFFFFF"/>
                </a:solidFill>
              </a14:hiddenFill>
            </a:ext>
          </a:extLst>
        </p:spPr>
      </p:pic>
      <p:pic>
        <p:nvPicPr>
          <p:cNvPr id="40966" name="Picture 6" descr="scan0001"/>
          <p:cNvPicPr>
            <a:picLocks noChangeAspect="1" noChangeArrowheads="1"/>
          </p:cNvPicPr>
          <p:nvPr/>
        </p:nvPicPr>
        <p:blipFill>
          <a:blip r:embed="rId3">
            <a:extLst>
              <a:ext uri="{28A0092B-C50C-407E-A947-70E740481C1C}">
                <a14:useLocalDpi xmlns:a14="http://schemas.microsoft.com/office/drawing/2010/main" val="0"/>
              </a:ext>
            </a:extLst>
          </a:blip>
          <a:srcRect l="2893" t="18799" r="6396" b="19130"/>
          <a:stretch>
            <a:fillRect/>
          </a:stretch>
        </p:blipFill>
        <p:spPr bwMode="auto">
          <a:xfrm>
            <a:off x="5929313" y="1000125"/>
            <a:ext cx="2895600" cy="2809875"/>
          </a:xfrm>
          <a:prstGeom prst="rect">
            <a:avLst/>
          </a:prstGeom>
          <a:noFill/>
          <a:ln w="28575">
            <a:solidFill>
              <a:srgbClr val="800000"/>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06D2E17-320F-A8E2-1A26-5E510F2EC7CD}"/>
              </a:ext>
            </a:extLst>
          </p:cNvPr>
          <p:cNvSpPr txBox="1"/>
          <p:nvPr/>
        </p:nvSpPr>
        <p:spPr>
          <a:xfrm>
            <a:off x="148183" y="1238459"/>
            <a:ext cx="4640092" cy="369332"/>
          </a:xfrm>
          <a:prstGeom prst="rect">
            <a:avLst/>
          </a:prstGeom>
          <a:noFill/>
        </p:spPr>
        <p:txBody>
          <a:bodyPr wrap="square">
            <a:spAutoFit/>
          </a:bodyPr>
          <a:lstStyle/>
          <a:p>
            <a:r>
              <a:rPr lang="en-GB" b="0" i="0" dirty="0">
                <a:effectLst/>
                <a:latin typeface="Times New Roman" panose="02020603050405020304" pitchFamily="18" charset="0"/>
                <a:cs typeface="Times New Roman" panose="02020603050405020304" pitchFamily="18" charset="0"/>
              </a:rPr>
              <a:t>Can occasionally be a site of herniation</a:t>
            </a:r>
            <a:endParaRPr lang="en-GB" dirty="0">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rrowheads="1"/>
          </p:cNvSpPr>
          <p:nvPr>
            <p:ph type="title" idx="4294967295"/>
          </p:nvPr>
        </p:nvSpPr>
        <p:spPr>
          <a:xfrm>
            <a:off x="539750" y="115888"/>
            <a:ext cx="8229600" cy="490537"/>
          </a:xfrm>
        </p:spPr>
        <p:txBody>
          <a:bodyPr/>
          <a:lstStyle/>
          <a:p>
            <a:pPr eaLnBrk="1" hangingPunct="1">
              <a:defRPr/>
            </a:pPr>
            <a:r>
              <a:rPr lang="en-GB" sz="3200" b="0" dirty="0">
                <a:solidFill>
                  <a:srgbClr val="FFFF00"/>
                </a:solidFill>
                <a:latin typeface="Comic Sans MS" pitchFamily="66" charset="0"/>
              </a:rPr>
              <a:t>Week parts of posterior abdominal wall</a:t>
            </a:r>
            <a:endParaRPr lang="en-US" sz="3200" b="0" dirty="0">
              <a:solidFill>
                <a:srgbClr val="FFFF00"/>
              </a:solidFill>
              <a:latin typeface="Comic Sans MS" pitchFamily="66" charset="0"/>
            </a:endParaRPr>
          </a:p>
        </p:txBody>
      </p:sp>
      <p:sp>
        <p:nvSpPr>
          <p:cNvPr id="71683" name="Rectangle 3"/>
          <p:cNvSpPr>
            <a:spLocks noGrp="1" noChangeArrowheads="1"/>
          </p:cNvSpPr>
          <p:nvPr>
            <p:ph type="body" sz="half" idx="4294967295"/>
          </p:nvPr>
        </p:nvSpPr>
        <p:spPr>
          <a:xfrm>
            <a:off x="0" y="1341438"/>
            <a:ext cx="4495800" cy="5073650"/>
          </a:xfrm>
        </p:spPr>
        <p:txBody>
          <a:bodyPr/>
          <a:lstStyle/>
          <a:p>
            <a:pPr eaLnBrk="1" hangingPunct="1">
              <a:buFont typeface="Wingdings" panose="05000000000000000000" pitchFamily="2" charset="2"/>
              <a:buNone/>
              <a:defRPr/>
            </a:pPr>
            <a:endParaRPr lang="sr-Latn-CS" sz="2800" b="1" i="1" dirty="0">
              <a:solidFill>
                <a:srgbClr val="CC0000"/>
              </a:solidFill>
            </a:endParaRPr>
          </a:p>
          <a:p>
            <a:pPr eaLnBrk="1" hangingPunct="1">
              <a:buFont typeface="Wingdings" panose="05000000000000000000" pitchFamily="2" charset="2"/>
              <a:buNone/>
              <a:defRPr/>
            </a:pPr>
            <a:r>
              <a:rPr lang="en-GB" sz="2000" i="1" dirty="0">
                <a:solidFill>
                  <a:srgbClr val="FFFF00"/>
                </a:solidFill>
              </a:rPr>
              <a:t>Anterior</a:t>
            </a:r>
            <a:r>
              <a:rPr lang="sr-Latn-CS" sz="2400" i="1" dirty="0">
                <a:solidFill>
                  <a:schemeClr val="hlink"/>
                </a:solidFill>
              </a:rPr>
              <a:t>- </a:t>
            </a:r>
            <a:r>
              <a:rPr lang="sr-Latn-CS" sz="2400" b="1" i="1" dirty="0"/>
              <a:t>m. obliquus</a:t>
            </a:r>
            <a:r>
              <a:rPr lang="sr-Latn-CS" sz="2400" i="1" dirty="0"/>
              <a:t> </a:t>
            </a:r>
            <a:r>
              <a:rPr lang="sr-Latn-CS" sz="2400" b="1" i="1" dirty="0"/>
              <a:t>externus </a:t>
            </a:r>
            <a:r>
              <a:rPr lang="sr-Latn-CS" sz="2400" b="1" i="1" dirty="0" err="1"/>
              <a:t>abdominis</a:t>
            </a:r>
            <a:r>
              <a:rPr lang="sr-Latn-CS" sz="2400" i="1" dirty="0"/>
              <a:t> </a:t>
            </a:r>
            <a:r>
              <a:rPr lang="sr-Latn-CS" sz="2000" i="1" dirty="0"/>
              <a:t>(</a:t>
            </a:r>
            <a:r>
              <a:rPr lang="en-GB" sz="2000" i="1" dirty="0"/>
              <a:t>posterior border</a:t>
            </a:r>
            <a:r>
              <a:rPr lang="sr-Latn-CS" sz="2000" i="1" dirty="0"/>
              <a:t>)</a:t>
            </a:r>
          </a:p>
          <a:p>
            <a:pPr eaLnBrk="1" hangingPunct="1">
              <a:buFont typeface="Wingdings" panose="05000000000000000000" pitchFamily="2" charset="2"/>
              <a:buNone/>
              <a:defRPr/>
            </a:pPr>
            <a:endParaRPr lang="sr-Latn-CS" sz="2000" i="1" dirty="0">
              <a:solidFill>
                <a:schemeClr val="hlink"/>
              </a:solidFill>
            </a:endParaRPr>
          </a:p>
          <a:p>
            <a:pPr eaLnBrk="1" hangingPunct="1">
              <a:buFont typeface="Wingdings" panose="05000000000000000000" pitchFamily="2" charset="2"/>
              <a:buNone/>
              <a:defRPr/>
            </a:pPr>
            <a:r>
              <a:rPr lang="en-GB" sz="2000" i="1" dirty="0">
                <a:solidFill>
                  <a:srgbClr val="FFFF00"/>
                </a:solidFill>
              </a:rPr>
              <a:t>Posterior</a:t>
            </a:r>
            <a:r>
              <a:rPr lang="sr-Latn-CS" sz="2000" i="1" dirty="0">
                <a:solidFill>
                  <a:srgbClr val="FFFF00"/>
                </a:solidFill>
              </a:rPr>
              <a:t> </a:t>
            </a:r>
            <a:r>
              <a:rPr lang="sr-Latn-CS" sz="2000" i="1" dirty="0">
                <a:solidFill>
                  <a:schemeClr val="hlink"/>
                </a:solidFill>
              </a:rPr>
              <a:t>- </a:t>
            </a:r>
            <a:r>
              <a:rPr lang="sr-Latn-CS" sz="2400" b="1" i="1" dirty="0"/>
              <a:t>m. latissimus dorsi</a:t>
            </a:r>
            <a:r>
              <a:rPr lang="sr-Latn-CS" sz="2000" i="1" dirty="0"/>
              <a:t> </a:t>
            </a:r>
          </a:p>
          <a:p>
            <a:pPr eaLnBrk="1" hangingPunct="1">
              <a:buFont typeface="Wingdings" panose="05000000000000000000" pitchFamily="2" charset="2"/>
              <a:buNone/>
              <a:defRPr/>
            </a:pPr>
            <a:r>
              <a:rPr lang="sr-Latn-CS" sz="2000" i="1" dirty="0"/>
              <a:t>              (</a:t>
            </a:r>
            <a:r>
              <a:rPr lang="en-GB" sz="2000" i="1" dirty="0"/>
              <a:t>lateral border</a:t>
            </a:r>
            <a:r>
              <a:rPr lang="sr-Latn-CS" sz="2000" i="1" dirty="0"/>
              <a:t>)</a:t>
            </a:r>
          </a:p>
          <a:p>
            <a:pPr eaLnBrk="1" hangingPunct="1">
              <a:buFont typeface="Wingdings" panose="05000000000000000000" pitchFamily="2" charset="2"/>
              <a:buNone/>
              <a:defRPr/>
            </a:pPr>
            <a:endParaRPr lang="sr-Latn-CS" sz="2000" i="1" dirty="0">
              <a:solidFill>
                <a:schemeClr val="hlink"/>
              </a:solidFill>
            </a:endParaRPr>
          </a:p>
          <a:p>
            <a:pPr eaLnBrk="1" hangingPunct="1">
              <a:buFont typeface="Wingdings" panose="05000000000000000000" pitchFamily="2" charset="2"/>
              <a:buNone/>
              <a:defRPr/>
            </a:pPr>
            <a:r>
              <a:rPr lang="en-GB" sz="2000" i="1" dirty="0">
                <a:solidFill>
                  <a:srgbClr val="FFFF00"/>
                </a:solidFill>
              </a:rPr>
              <a:t>Inferior</a:t>
            </a:r>
            <a:r>
              <a:rPr lang="sr-Latn-CS" sz="2000" i="1" dirty="0">
                <a:solidFill>
                  <a:schemeClr val="hlink"/>
                </a:solidFill>
              </a:rPr>
              <a:t> - </a:t>
            </a:r>
            <a:r>
              <a:rPr lang="sr-Latn-CS" sz="2400" b="1" i="1" dirty="0"/>
              <a:t>crista iliaca</a:t>
            </a:r>
          </a:p>
          <a:p>
            <a:pPr eaLnBrk="1" hangingPunct="1">
              <a:buFont typeface="Wingdings" panose="05000000000000000000" pitchFamily="2" charset="2"/>
              <a:buNone/>
              <a:defRPr/>
            </a:pPr>
            <a:endParaRPr lang="sr-Latn-CS" sz="2000" i="1" dirty="0">
              <a:solidFill>
                <a:schemeClr val="hlink"/>
              </a:solidFill>
            </a:endParaRPr>
          </a:p>
          <a:p>
            <a:pPr eaLnBrk="1" hangingPunct="1">
              <a:buFont typeface="Wingdings" panose="05000000000000000000" pitchFamily="2" charset="2"/>
              <a:buNone/>
              <a:defRPr/>
            </a:pPr>
            <a:r>
              <a:rPr lang="en-GB" sz="2000" i="1" dirty="0">
                <a:solidFill>
                  <a:srgbClr val="FFFF00"/>
                </a:solidFill>
              </a:rPr>
              <a:t>Floor</a:t>
            </a:r>
            <a:r>
              <a:rPr lang="sr-Latn-CS" sz="2000" i="1" dirty="0">
                <a:solidFill>
                  <a:schemeClr val="hlink"/>
                </a:solidFill>
              </a:rPr>
              <a:t> - </a:t>
            </a:r>
            <a:r>
              <a:rPr lang="sr-Latn-CS" sz="2400" b="1" i="1" dirty="0"/>
              <a:t>m. obliquus internus abdominis</a:t>
            </a:r>
            <a:endParaRPr lang="en-US" sz="2400" b="1" i="1" dirty="0"/>
          </a:p>
        </p:txBody>
      </p:sp>
      <p:sp>
        <p:nvSpPr>
          <p:cNvPr id="71697" name="Rectangle 17"/>
          <p:cNvSpPr>
            <a:spLocks noChangeArrowheads="1"/>
          </p:cNvSpPr>
          <p:nvPr/>
        </p:nvSpPr>
        <p:spPr bwMode="auto">
          <a:xfrm>
            <a:off x="945709" y="692150"/>
            <a:ext cx="7320851" cy="892552"/>
          </a:xfrm>
          <a:prstGeom prst="rect">
            <a:avLst/>
          </a:prstGeom>
          <a:noFill/>
          <a:ln w="9525">
            <a:noFill/>
            <a:miter lim="800000"/>
            <a:headEnd/>
            <a:tailEnd/>
          </a:ln>
          <a:effectLst/>
        </p:spPr>
        <p:txBody>
          <a:bodyPr wrap="none">
            <a:spAutoFit/>
          </a:bodyPr>
          <a:lstStyle/>
          <a:p>
            <a:pPr algn="ctr" eaLnBrk="1" hangingPunct="1">
              <a:defRPr/>
            </a:pPr>
            <a:r>
              <a:rPr lang="sr-Latn-CS" sz="2800" b="1" i="1" dirty="0">
                <a:effectLst>
                  <a:outerShdw blurRad="38100" dist="38100" dir="2700000" algn="tl">
                    <a:srgbClr val="000000"/>
                  </a:outerShdw>
                </a:effectLst>
                <a:latin typeface="Arial" charset="0"/>
              </a:rPr>
              <a:t>Trigonum lumbale – Petit </a:t>
            </a:r>
          </a:p>
          <a:p>
            <a:pPr algn="ctr" eaLnBrk="1" hangingPunct="1">
              <a:defRPr/>
            </a:pPr>
            <a:r>
              <a:rPr lang="sr-Latn-CS" sz="2400" i="1" dirty="0">
                <a:effectLst>
                  <a:outerShdw blurRad="38100" dist="38100" dir="2700000" algn="tl">
                    <a:srgbClr val="000000"/>
                  </a:outerShdw>
                </a:effectLst>
                <a:latin typeface="Arial" charset="0"/>
              </a:rPr>
              <a:t>(Trigonum </a:t>
            </a:r>
            <a:r>
              <a:rPr lang="sr-Latn-CS" sz="2400" i="1" dirty="0" err="1">
                <a:effectLst>
                  <a:outerShdw blurRad="38100" dist="38100" dir="2700000" algn="tl">
                    <a:srgbClr val="000000"/>
                  </a:outerShdw>
                </a:effectLst>
                <a:latin typeface="Arial" charset="0"/>
              </a:rPr>
              <a:t>lumbale</a:t>
            </a:r>
            <a:r>
              <a:rPr lang="sr-Latn-CS" sz="2400" i="1" dirty="0">
                <a:effectLst>
                  <a:outerShdw blurRad="38100" dist="38100" dir="2700000" algn="tl">
                    <a:srgbClr val="000000"/>
                  </a:outerShdw>
                </a:effectLst>
                <a:latin typeface="Arial" charset="0"/>
              </a:rPr>
              <a:t> </a:t>
            </a:r>
            <a:r>
              <a:rPr lang="sr-Latn-CS" sz="2400" i="1" dirty="0" err="1">
                <a:effectLst>
                  <a:outerShdw blurRad="38100" dist="38100" dir="2700000" algn="tl">
                    <a:srgbClr val="000000"/>
                  </a:outerShdw>
                </a:effectLst>
                <a:latin typeface="Arial" charset="0"/>
              </a:rPr>
              <a:t>inferius</a:t>
            </a:r>
            <a:r>
              <a:rPr lang="en-GB" sz="2400" i="1" dirty="0">
                <a:effectLst>
                  <a:outerShdw blurRad="38100" dist="38100" dir="2700000" algn="tl">
                    <a:srgbClr val="000000"/>
                  </a:outerShdw>
                </a:effectLst>
                <a:latin typeface="Arial" charset="0"/>
              </a:rPr>
              <a:t> – inferior lumbar </a:t>
            </a:r>
            <a:r>
              <a:rPr lang="en-GB" sz="2400" i="1" dirty="0" err="1">
                <a:effectLst>
                  <a:outerShdw blurRad="38100" dist="38100" dir="2700000" algn="tl">
                    <a:srgbClr val="000000"/>
                  </a:outerShdw>
                </a:effectLst>
                <a:latin typeface="Arial" charset="0"/>
              </a:rPr>
              <a:t>traingle</a:t>
            </a:r>
            <a:r>
              <a:rPr lang="sr-Latn-CS" sz="2400" i="1" dirty="0">
                <a:effectLst>
                  <a:outerShdw blurRad="38100" dist="38100" dir="2700000" algn="tl">
                    <a:srgbClr val="000000"/>
                  </a:outerShdw>
                </a:effectLst>
                <a:latin typeface="Arial" charset="0"/>
              </a:rPr>
              <a:t>)</a:t>
            </a:r>
            <a:endParaRPr lang="en-US" sz="2400" i="1" dirty="0">
              <a:effectLst>
                <a:outerShdw blurRad="38100" dist="38100" dir="2700000" algn="tl">
                  <a:srgbClr val="000000"/>
                </a:outerShdw>
              </a:effectLst>
              <a:latin typeface="Arial" charset="0"/>
            </a:endParaRPr>
          </a:p>
        </p:txBody>
      </p:sp>
      <p:pic>
        <p:nvPicPr>
          <p:cNvPr id="41989" name="Picture 2" descr="scan0016"/>
          <p:cNvPicPr>
            <a:picLocks noChangeAspect="1" noChangeArrowheads="1"/>
          </p:cNvPicPr>
          <p:nvPr/>
        </p:nvPicPr>
        <p:blipFill>
          <a:blip r:embed="rId2">
            <a:extLst>
              <a:ext uri="{28A0092B-C50C-407E-A947-70E740481C1C}">
                <a14:useLocalDpi xmlns:a14="http://schemas.microsoft.com/office/drawing/2010/main" val="0"/>
              </a:ext>
            </a:extLst>
          </a:blip>
          <a:srcRect t="1689" b="1689"/>
          <a:stretch>
            <a:fillRect/>
          </a:stretch>
        </p:blipFill>
        <p:spPr bwMode="auto">
          <a:xfrm>
            <a:off x="4286250" y="1643063"/>
            <a:ext cx="4456113" cy="4906962"/>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17" name="Rectangle 4"/>
          <p:cNvSpPr>
            <a:spLocks noChangeArrowheads="1"/>
          </p:cNvSpPr>
          <p:nvPr/>
        </p:nvSpPr>
        <p:spPr bwMode="auto">
          <a:xfrm>
            <a:off x="2571750" y="4643438"/>
            <a:ext cx="2914650" cy="366712"/>
          </a:xfrm>
          <a:prstGeom prst="rect">
            <a:avLst/>
          </a:prstGeom>
          <a:noFill/>
          <a:ln w="9525">
            <a:noFill/>
            <a:miter lim="800000"/>
            <a:headEnd/>
            <a:tailEnd/>
          </a:ln>
          <a:effectLst/>
        </p:spPr>
        <p:txBody>
          <a:bodyPr wrap="none">
            <a:spAutoFit/>
          </a:bodyPr>
          <a:lstStyle/>
          <a:p>
            <a:pPr eaLnBrk="1" hangingPunct="1">
              <a:defRPr/>
            </a:pPr>
            <a:r>
              <a:rPr lang="sr-Latn-CS" b="1" i="1" dirty="0">
                <a:solidFill>
                  <a:srgbClr val="CC0000"/>
                </a:solidFill>
                <a:effectLst>
                  <a:outerShdw blurRad="38100" dist="38100" dir="2700000" algn="tl">
                    <a:srgbClr val="000000"/>
                  </a:outerShdw>
                </a:effectLst>
                <a:latin typeface="Arial" charset="0"/>
              </a:rPr>
              <a:t>Trigonum lumbale – Petit</a:t>
            </a:r>
            <a:endParaRPr lang="en-US" b="1" i="1" dirty="0">
              <a:solidFill>
                <a:srgbClr val="CC0000"/>
              </a:solidFill>
              <a:effectLst>
                <a:outerShdw blurRad="38100" dist="38100" dir="2700000" algn="tl">
                  <a:srgbClr val="000000"/>
                </a:outerShdw>
              </a:effectLst>
              <a:latin typeface="Arial" charset="0"/>
            </a:endParaRPr>
          </a:p>
        </p:txBody>
      </p:sp>
      <p:sp>
        <p:nvSpPr>
          <p:cNvPr id="41991" name="AutoShape 3"/>
          <p:cNvSpPr>
            <a:spLocks noChangeArrowheads="1"/>
          </p:cNvSpPr>
          <p:nvPr/>
        </p:nvSpPr>
        <p:spPr bwMode="auto">
          <a:xfrm rot="973212">
            <a:off x="4213225" y="5218113"/>
            <a:ext cx="1584325" cy="215900"/>
          </a:xfrm>
          <a:prstGeom prst="rightArrow">
            <a:avLst>
              <a:gd name="adj1" fmla="val 50000"/>
              <a:gd name="adj2" fmla="val 183456"/>
            </a:avLst>
          </a:prstGeom>
          <a:solidFill>
            <a:srgbClr val="990000"/>
          </a:solidFill>
          <a:ln w="9525">
            <a:solidFill>
              <a:schemeClr val="tx1"/>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rrowheads="1"/>
          </p:cNvSpPr>
          <p:nvPr>
            <p:ph type="title" idx="4294967295"/>
          </p:nvPr>
        </p:nvSpPr>
        <p:spPr>
          <a:xfrm>
            <a:off x="539750" y="115888"/>
            <a:ext cx="8229600" cy="490537"/>
          </a:xfrm>
        </p:spPr>
        <p:txBody>
          <a:bodyPr/>
          <a:lstStyle/>
          <a:p>
            <a:pPr eaLnBrk="1" hangingPunct="1">
              <a:defRPr/>
            </a:pPr>
            <a:r>
              <a:rPr lang="en-GB" sz="3200" b="0" dirty="0">
                <a:solidFill>
                  <a:srgbClr val="FFFF00"/>
                </a:solidFill>
                <a:latin typeface="Comic Sans MS" pitchFamily="66" charset="0"/>
              </a:rPr>
              <a:t>Week parts of posterior abdominal wall</a:t>
            </a:r>
            <a:endParaRPr lang="en-US" sz="3200" b="0" dirty="0">
              <a:solidFill>
                <a:srgbClr val="FFFF00"/>
              </a:solidFill>
              <a:latin typeface="Comic Sans MS" pitchFamily="66" charset="0"/>
            </a:endParaRPr>
          </a:p>
        </p:txBody>
      </p:sp>
      <p:sp>
        <p:nvSpPr>
          <p:cNvPr id="73731" name="Rectangle 3"/>
          <p:cNvSpPr>
            <a:spLocks noGrp="1" noChangeArrowheads="1"/>
          </p:cNvSpPr>
          <p:nvPr>
            <p:ph type="body" sz="half" idx="4294967295"/>
          </p:nvPr>
        </p:nvSpPr>
        <p:spPr>
          <a:xfrm>
            <a:off x="4429125" y="1500188"/>
            <a:ext cx="4714875" cy="5157787"/>
          </a:xfrm>
        </p:spPr>
        <p:txBody>
          <a:bodyPr/>
          <a:lstStyle/>
          <a:p>
            <a:pPr eaLnBrk="1" hangingPunct="1">
              <a:buFont typeface="Wingdings" panose="05000000000000000000" pitchFamily="2" charset="2"/>
              <a:buNone/>
              <a:defRPr/>
            </a:pPr>
            <a:r>
              <a:rPr lang="en-GB" sz="2000" i="1" dirty="0">
                <a:solidFill>
                  <a:srgbClr val="FFFF00"/>
                </a:solidFill>
              </a:rPr>
              <a:t>Superior and </a:t>
            </a:r>
            <a:r>
              <a:rPr lang="en-GB" sz="2000" i="1" dirty="0" err="1">
                <a:solidFill>
                  <a:srgbClr val="FFFF00"/>
                </a:solidFill>
              </a:rPr>
              <a:t>latwral</a:t>
            </a:r>
            <a:r>
              <a:rPr lang="sr-Latn-CS" sz="2000" i="1" dirty="0">
                <a:solidFill>
                  <a:srgbClr val="FFFF00"/>
                </a:solidFill>
              </a:rPr>
              <a:t>:</a:t>
            </a:r>
            <a:r>
              <a:rPr lang="sr-Latn-CS" sz="2000" i="1" dirty="0">
                <a:solidFill>
                  <a:srgbClr val="660033"/>
                </a:solidFill>
              </a:rPr>
              <a:t> </a:t>
            </a:r>
            <a:r>
              <a:rPr lang="sr-Latn-CS" sz="2400" b="1" i="1" dirty="0"/>
              <a:t>costa XII</a:t>
            </a:r>
            <a:r>
              <a:rPr lang="sr-Latn-CS" sz="1800" b="1" i="1" dirty="0"/>
              <a:t> </a:t>
            </a:r>
          </a:p>
          <a:p>
            <a:pPr eaLnBrk="1" hangingPunct="1">
              <a:buFont typeface="Wingdings" panose="05000000000000000000" pitchFamily="2" charset="2"/>
              <a:buNone/>
              <a:defRPr/>
            </a:pPr>
            <a:endParaRPr lang="sr-Latn-CS" sz="1800" b="1" i="1" dirty="0">
              <a:solidFill>
                <a:srgbClr val="A50021"/>
              </a:solidFill>
            </a:endParaRPr>
          </a:p>
          <a:p>
            <a:pPr eaLnBrk="1" hangingPunct="1">
              <a:buFont typeface="Wingdings" panose="05000000000000000000" pitchFamily="2" charset="2"/>
              <a:buNone/>
              <a:defRPr/>
            </a:pPr>
            <a:r>
              <a:rPr lang="en-GB" sz="2000" i="1" dirty="0">
                <a:solidFill>
                  <a:srgbClr val="FFFF00"/>
                </a:solidFill>
              </a:rPr>
              <a:t>Superior and medial</a:t>
            </a:r>
            <a:r>
              <a:rPr lang="sr-Latn-CS" sz="2000" i="1" dirty="0">
                <a:solidFill>
                  <a:srgbClr val="FFFF00"/>
                </a:solidFill>
              </a:rPr>
              <a:t>:</a:t>
            </a:r>
            <a:r>
              <a:rPr lang="sr-Latn-CS" sz="2000" i="1" dirty="0">
                <a:solidFill>
                  <a:srgbClr val="660033"/>
                </a:solidFill>
              </a:rPr>
              <a:t> </a:t>
            </a:r>
            <a:r>
              <a:rPr lang="sr-Latn-CS" sz="2400" b="1" i="1" dirty="0"/>
              <a:t>m. serratus </a:t>
            </a:r>
          </a:p>
          <a:p>
            <a:pPr eaLnBrk="1" hangingPunct="1">
              <a:buFont typeface="Wingdings" panose="05000000000000000000" pitchFamily="2" charset="2"/>
              <a:buNone/>
              <a:defRPr/>
            </a:pPr>
            <a:r>
              <a:rPr lang="sr-Latn-CS" sz="2400" b="1" i="1" dirty="0"/>
              <a:t>posterior </a:t>
            </a:r>
            <a:r>
              <a:rPr lang="sr-Latn-CS" sz="2400" b="1" i="1" dirty="0" err="1"/>
              <a:t>inferior</a:t>
            </a:r>
            <a:r>
              <a:rPr lang="sr-Latn-CS" sz="2000" i="1" dirty="0"/>
              <a:t> (</a:t>
            </a:r>
            <a:r>
              <a:rPr lang="en-GB" sz="2000" i="1" dirty="0"/>
              <a:t>inferior border</a:t>
            </a:r>
            <a:r>
              <a:rPr lang="sr-Latn-CS" sz="2000" i="1" dirty="0"/>
              <a:t>)</a:t>
            </a:r>
          </a:p>
          <a:p>
            <a:pPr eaLnBrk="1" hangingPunct="1">
              <a:buFont typeface="Wingdings" panose="05000000000000000000" pitchFamily="2" charset="2"/>
              <a:buNone/>
              <a:defRPr/>
            </a:pPr>
            <a:endParaRPr lang="sr-Latn-CS" sz="2000" i="1" dirty="0">
              <a:solidFill>
                <a:schemeClr val="hlink"/>
              </a:solidFill>
            </a:endParaRPr>
          </a:p>
          <a:p>
            <a:pPr eaLnBrk="1" hangingPunct="1">
              <a:buFont typeface="Wingdings" panose="05000000000000000000" pitchFamily="2" charset="2"/>
              <a:buNone/>
              <a:defRPr/>
            </a:pPr>
            <a:r>
              <a:rPr lang="en-GB" sz="2000" i="1" dirty="0">
                <a:solidFill>
                  <a:srgbClr val="FFFF00"/>
                </a:solidFill>
              </a:rPr>
              <a:t>Inferior and lateral</a:t>
            </a:r>
            <a:r>
              <a:rPr lang="sr-Latn-CS" sz="2000" i="1" dirty="0">
                <a:solidFill>
                  <a:srgbClr val="FFFF00"/>
                </a:solidFill>
              </a:rPr>
              <a:t>:</a:t>
            </a:r>
            <a:r>
              <a:rPr lang="sr-Latn-CS" sz="2000" i="1" dirty="0">
                <a:solidFill>
                  <a:srgbClr val="660033"/>
                </a:solidFill>
              </a:rPr>
              <a:t> </a:t>
            </a:r>
            <a:r>
              <a:rPr lang="sr-Latn-CS" sz="2400" b="1" i="1" dirty="0"/>
              <a:t>m. obliquus </a:t>
            </a:r>
          </a:p>
          <a:p>
            <a:pPr eaLnBrk="1" hangingPunct="1">
              <a:buFont typeface="Wingdings" panose="05000000000000000000" pitchFamily="2" charset="2"/>
              <a:buNone/>
              <a:defRPr/>
            </a:pPr>
            <a:r>
              <a:rPr lang="sr-Latn-CS" sz="2400" b="1" i="1" dirty="0"/>
              <a:t>int. </a:t>
            </a:r>
            <a:r>
              <a:rPr lang="sr-Latn-CS" sz="2400" b="1" i="1" dirty="0" err="1"/>
              <a:t>abdominis</a:t>
            </a:r>
            <a:r>
              <a:rPr lang="sr-Latn-CS" sz="2400" b="1" i="1" dirty="0"/>
              <a:t> </a:t>
            </a:r>
            <a:r>
              <a:rPr lang="sr-Latn-CS" sz="2000" i="1" dirty="0"/>
              <a:t>(</a:t>
            </a:r>
            <a:r>
              <a:rPr lang="en-GB" sz="2000" i="1" dirty="0"/>
              <a:t>posterior border</a:t>
            </a:r>
            <a:r>
              <a:rPr lang="sr-Latn-CS" sz="2000" i="1" dirty="0"/>
              <a:t>)</a:t>
            </a:r>
          </a:p>
          <a:p>
            <a:pPr eaLnBrk="1" hangingPunct="1">
              <a:buFont typeface="Wingdings" panose="05000000000000000000" pitchFamily="2" charset="2"/>
              <a:buNone/>
              <a:defRPr/>
            </a:pPr>
            <a:endParaRPr lang="sr-Latn-CS" sz="2000" i="1" dirty="0">
              <a:solidFill>
                <a:schemeClr val="hlink"/>
              </a:solidFill>
            </a:endParaRPr>
          </a:p>
          <a:p>
            <a:pPr eaLnBrk="1" hangingPunct="1">
              <a:buFont typeface="Wingdings" panose="05000000000000000000" pitchFamily="2" charset="2"/>
              <a:buNone/>
              <a:defRPr/>
            </a:pPr>
            <a:r>
              <a:rPr lang="en-GB" sz="2000" i="1" dirty="0">
                <a:solidFill>
                  <a:srgbClr val="FFFF00"/>
                </a:solidFill>
              </a:rPr>
              <a:t>Inferior and medial</a:t>
            </a:r>
            <a:r>
              <a:rPr lang="sr-Latn-CS" sz="2000" i="1" dirty="0">
                <a:solidFill>
                  <a:srgbClr val="FFFF00"/>
                </a:solidFill>
              </a:rPr>
              <a:t>:</a:t>
            </a:r>
            <a:r>
              <a:rPr lang="sr-Latn-CS" sz="2000" i="1" dirty="0">
                <a:solidFill>
                  <a:srgbClr val="660033"/>
                </a:solidFill>
              </a:rPr>
              <a:t> </a:t>
            </a:r>
            <a:r>
              <a:rPr lang="sr-Latn-CS" sz="2400" b="1" i="1" dirty="0"/>
              <a:t>m. erector </a:t>
            </a:r>
          </a:p>
          <a:p>
            <a:pPr eaLnBrk="1" hangingPunct="1">
              <a:buFont typeface="Wingdings" panose="05000000000000000000" pitchFamily="2" charset="2"/>
              <a:buNone/>
              <a:defRPr/>
            </a:pPr>
            <a:r>
              <a:rPr lang="sr-Latn-CS" sz="2400" b="1" i="1" dirty="0" err="1"/>
              <a:t>spinae</a:t>
            </a:r>
            <a:r>
              <a:rPr lang="sr-Latn-CS" sz="2000" i="1" dirty="0"/>
              <a:t> (</a:t>
            </a:r>
            <a:r>
              <a:rPr lang="en-GB" sz="2000" i="1" dirty="0"/>
              <a:t>lateral border</a:t>
            </a:r>
            <a:r>
              <a:rPr lang="sr-Latn-CS" sz="2000" i="1" dirty="0"/>
              <a:t>)</a:t>
            </a:r>
          </a:p>
          <a:p>
            <a:pPr eaLnBrk="1" hangingPunct="1">
              <a:buFont typeface="Wingdings" panose="05000000000000000000" pitchFamily="2" charset="2"/>
              <a:buNone/>
              <a:defRPr/>
            </a:pPr>
            <a:endParaRPr lang="sr-Latn-CS" sz="2000" i="1" dirty="0">
              <a:solidFill>
                <a:schemeClr val="hlink"/>
              </a:solidFill>
            </a:endParaRPr>
          </a:p>
          <a:p>
            <a:pPr eaLnBrk="1" hangingPunct="1">
              <a:buFont typeface="Wingdings" panose="05000000000000000000" pitchFamily="2" charset="2"/>
              <a:buNone/>
              <a:defRPr/>
            </a:pPr>
            <a:r>
              <a:rPr lang="en-GB" sz="2000" i="1" dirty="0">
                <a:solidFill>
                  <a:srgbClr val="FFFF00"/>
                </a:solidFill>
              </a:rPr>
              <a:t>Floor</a:t>
            </a:r>
            <a:r>
              <a:rPr lang="sr-Latn-CS" sz="2000" i="1" dirty="0">
                <a:solidFill>
                  <a:srgbClr val="FFFF00"/>
                </a:solidFill>
              </a:rPr>
              <a:t>:</a:t>
            </a:r>
            <a:r>
              <a:rPr lang="sr-Latn-CS" sz="2000" i="1" dirty="0">
                <a:solidFill>
                  <a:srgbClr val="660033"/>
                </a:solidFill>
              </a:rPr>
              <a:t> </a:t>
            </a:r>
            <a:r>
              <a:rPr lang="sr-Latn-CS" sz="2400" b="1" i="1" dirty="0"/>
              <a:t>aponeurosis m. transversi abd.</a:t>
            </a:r>
          </a:p>
          <a:p>
            <a:pPr eaLnBrk="1" hangingPunct="1">
              <a:buFont typeface="Wingdings" panose="05000000000000000000" pitchFamily="2" charset="2"/>
              <a:buNone/>
              <a:defRPr/>
            </a:pPr>
            <a:endParaRPr lang="en-US" sz="2000" i="1" dirty="0">
              <a:solidFill>
                <a:srgbClr val="660033"/>
              </a:solidFill>
            </a:endParaRPr>
          </a:p>
        </p:txBody>
      </p:sp>
      <p:sp>
        <p:nvSpPr>
          <p:cNvPr id="73736" name="Rectangle 8"/>
          <p:cNvSpPr>
            <a:spLocks noChangeArrowheads="1"/>
          </p:cNvSpPr>
          <p:nvPr/>
        </p:nvSpPr>
        <p:spPr bwMode="auto">
          <a:xfrm>
            <a:off x="611795" y="607636"/>
            <a:ext cx="7920409" cy="892552"/>
          </a:xfrm>
          <a:prstGeom prst="rect">
            <a:avLst/>
          </a:prstGeom>
          <a:noFill/>
          <a:ln w="9525">
            <a:noFill/>
            <a:miter lim="800000"/>
            <a:headEnd/>
            <a:tailEnd/>
          </a:ln>
          <a:effectLst/>
        </p:spPr>
        <p:txBody>
          <a:bodyPr wrap="square">
            <a:spAutoFit/>
          </a:bodyPr>
          <a:lstStyle/>
          <a:p>
            <a:pPr eaLnBrk="1" hangingPunct="1">
              <a:defRPr/>
            </a:pPr>
            <a:r>
              <a:rPr lang="sr-Latn-CS" sz="2800" b="1" i="1" dirty="0">
                <a:effectLst>
                  <a:outerShdw blurRad="38100" dist="38100" dir="2700000" algn="tl">
                    <a:srgbClr val="000000"/>
                  </a:outerShdw>
                </a:effectLst>
                <a:latin typeface="Arial" charset="0"/>
              </a:rPr>
              <a:t>Tetragonum lumbale - Grynfellt</a:t>
            </a:r>
          </a:p>
          <a:p>
            <a:pPr algn="ctr" eaLnBrk="1" hangingPunct="1">
              <a:defRPr/>
            </a:pPr>
            <a:r>
              <a:rPr lang="sr-Latn-CS" sz="2400" i="1" dirty="0">
                <a:effectLst>
                  <a:outerShdw blurRad="38100" dist="38100" dir="2700000" algn="tl">
                    <a:srgbClr val="000000"/>
                  </a:outerShdw>
                </a:effectLst>
                <a:latin typeface="Arial" charset="0"/>
              </a:rPr>
              <a:t>(Trigonum </a:t>
            </a:r>
            <a:r>
              <a:rPr lang="sr-Latn-CS" sz="2400" i="1" dirty="0" err="1">
                <a:effectLst>
                  <a:outerShdw blurRad="38100" dist="38100" dir="2700000" algn="tl">
                    <a:srgbClr val="000000"/>
                  </a:outerShdw>
                </a:effectLst>
                <a:latin typeface="Arial" charset="0"/>
              </a:rPr>
              <a:t>lumbale</a:t>
            </a:r>
            <a:r>
              <a:rPr lang="sr-Latn-CS" sz="2400" i="1" dirty="0">
                <a:effectLst>
                  <a:outerShdw blurRad="38100" dist="38100" dir="2700000" algn="tl">
                    <a:srgbClr val="000000"/>
                  </a:outerShdw>
                </a:effectLst>
                <a:latin typeface="Arial" charset="0"/>
              </a:rPr>
              <a:t> </a:t>
            </a:r>
            <a:r>
              <a:rPr lang="sr-Latn-CS" sz="2400" i="1" dirty="0" err="1">
                <a:effectLst>
                  <a:outerShdw blurRad="38100" dist="38100" dir="2700000" algn="tl">
                    <a:srgbClr val="000000"/>
                  </a:outerShdw>
                </a:effectLst>
                <a:latin typeface="Arial" charset="0"/>
              </a:rPr>
              <a:t>superius</a:t>
            </a:r>
            <a:r>
              <a:rPr lang="en-GB" sz="2400" i="1" dirty="0">
                <a:effectLst>
                  <a:outerShdw blurRad="38100" dist="38100" dir="2700000" algn="tl">
                    <a:srgbClr val="000000"/>
                  </a:outerShdw>
                </a:effectLst>
                <a:latin typeface="Arial" charset="0"/>
              </a:rPr>
              <a:t> – superior lumbar triangle</a:t>
            </a:r>
            <a:r>
              <a:rPr lang="sr-Latn-CS" sz="2400" i="1" dirty="0">
                <a:effectLst>
                  <a:outerShdw blurRad="38100" dist="38100" dir="2700000" algn="tl">
                    <a:srgbClr val="000000"/>
                  </a:outerShdw>
                </a:effectLst>
                <a:latin typeface="Arial" charset="0"/>
              </a:rPr>
              <a:t>)</a:t>
            </a:r>
          </a:p>
        </p:txBody>
      </p:sp>
      <p:pic>
        <p:nvPicPr>
          <p:cNvPr id="43013" name="Picture 2" descr="scan0002b"/>
          <p:cNvPicPr>
            <a:picLocks noChangeAspect="1" noChangeArrowheads="1"/>
          </p:cNvPicPr>
          <p:nvPr/>
        </p:nvPicPr>
        <p:blipFill>
          <a:blip r:embed="rId2">
            <a:lum contrast="6000"/>
            <a:extLst>
              <a:ext uri="{28A0092B-C50C-407E-A947-70E740481C1C}">
                <a14:useLocalDpi xmlns:a14="http://schemas.microsoft.com/office/drawing/2010/main" val="0"/>
              </a:ext>
            </a:extLst>
          </a:blip>
          <a:srcRect t="55208" r="51114" b="2754"/>
          <a:stretch>
            <a:fillRect/>
          </a:stretch>
        </p:blipFill>
        <p:spPr bwMode="auto">
          <a:xfrm>
            <a:off x="0" y="1928813"/>
            <a:ext cx="4073525" cy="414655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43014" name="AutoShape 3"/>
          <p:cNvSpPr>
            <a:spLocks noChangeArrowheads="1"/>
          </p:cNvSpPr>
          <p:nvPr/>
        </p:nvSpPr>
        <p:spPr bwMode="auto">
          <a:xfrm rot="-147139">
            <a:off x="2362200" y="4095750"/>
            <a:ext cx="1152525" cy="220663"/>
          </a:xfrm>
          <a:prstGeom prst="leftArrow">
            <a:avLst>
              <a:gd name="adj1" fmla="val 50000"/>
              <a:gd name="adj2" fmla="val 130575"/>
            </a:avLst>
          </a:prstGeom>
          <a:solidFill>
            <a:srgbClr val="990000"/>
          </a:solidFill>
          <a:ln w="19050">
            <a:solidFill>
              <a:schemeClr val="tx2"/>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0018 m"/>
          <p:cNvPicPr>
            <a:picLocks noGrp="1" noChangeAspect="1" noChangeArrowheads="1"/>
          </p:cNvPicPr>
          <p:nvPr>
            <p:ph/>
          </p:nvPr>
        </p:nvPicPr>
        <p:blipFill>
          <a:blip r:embed="rId3">
            <a:extLst>
              <a:ext uri="{28A0092B-C50C-407E-A947-70E740481C1C}">
                <a14:useLocalDpi xmlns:a14="http://schemas.microsoft.com/office/drawing/2010/main" val="0"/>
              </a:ext>
            </a:extLst>
          </a:blip>
          <a:srcRect t="2754" b="2754"/>
          <a:stretch>
            <a:fillRect/>
          </a:stretch>
        </p:blipFill>
        <p:spPr>
          <a:xfrm>
            <a:off x="2297113" y="188913"/>
            <a:ext cx="6019800" cy="6480175"/>
          </a:xfrm>
          <a:noFill/>
          <a:ln w="38100">
            <a:solidFill>
              <a:srgbClr val="FFC000"/>
            </a:solidFill>
          </a:ln>
          <a:extLst>
            <a:ext uri="{909E8E84-426E-40DD-AFC4-6F175D3DCCD1}">
              <a14:hiddenFill xmlns:a14="http://schemas.microsoft.com/office/drawing/2010/main">
                <a:solidFill>
                  <a:srgbClr val="FFFFFF"/>
                </a:solidFill>
              </a14:hiddenFill>
            </a:ext>
          </a:extLst>
        </p:spPr>
      </p:pic>
      <p:sp>
        <p:nvSpPr>
          <p:cNvPr id="56323" name="Text Box 3"/>
          <p:cNvSpPr txBox="1">
            <a:spLocks noChangeArrowheads="1"/>
          </p:cNvSpPr>
          <p:nvPr/>
        </p:nvSpPr>
        <p:spPr bwMode="auto">
          <a:xfrm>
            <a:off x="107950" y="2873375"/>
            <a:ext cx="2160588" cy="822325"/>
          </a:xfrm>
          <a:prstGeom prst="rect">
            <a:avLst/>
          </a:prstGeom>
          <a:noFill/>
          <a:ln w="9525">
            <a:noFill/>
            <a:miter lim="800000"/>
            <a:headEnd/>
            <a:tailEnd/>
          </a:ln>
          <a:effectLst/>
        </p:spPr>
        <p:txBody>
          <a:bodyPr>
            <a:spAutoFit/>
          </a:bodyPr>
          <a:lstStyle/>
          <a:p>
            <a:pPr eaLnBrk="1" hangingPunct="1">
              <a:defRPr/>
            </a:pPr>
            <a:r>
              <a:rPr lang="sr-Latn-CS" sz="2400" b="1">
                <a:solidFill>
                  <a:srgbClr val="FFFF00"/>
                </a:solidFill>
                <a:effectLst>
                  <a:outerShdw blurRad="38100" dist="38100" dir="2700000" algn="tl">
                    <a:srgbClr val="000000"/>
                  </a:outerShdw>
                </a:effectLst>
                <a:latin typeface="Arial" charset="0"/>
              </a:rPr>
              <a:t>Fascia</a:t>
            </a:r>
          </a:p>
          <a:p>
            <a:pPr eaLnBrk="1" hangingPunct="1">
              <a:defRPr/>
            </a:pPr>
            <a:r>
              <a:rPr lang="sr-Latn-CS" sz="2400" b="1">
                <a:solidFill>
                  <a:srgbClr val="FFFF00"/>
                </a:solidFill>
                <a:effectLst>
                  <a:outerShdw blurRad="38100" dist="38100" dir="2700000" algn="tl">
                    <a:srgbClr val="000000"/>
                  </a:outerShdw>
                </a:effectLst>
                <a:latin typeface="Arial" charset="0"/>
              </a:rPr>
              <a:t>transversalis</a:t>
            </a:r>
            <a:endParaRPr lang="en-US" sz="2400" b="1">
              <a:solidFill>
                <a:srgbClr val="FFFF00"/>
              </a:solidFill>
              <a:effectLst>
                <a:outerShdw blurRad="38100" dist="38100" dir="2700000" algn="tl">
                  <a:srgbClr val="000000"/>
                </a:outerShdw>
              </a:effectLst>
              <a:latin typeface="Arial" charset="0"/>
            </a:endParaRPr>
          </a:p>
        </p:txBody>
      </p:sp>
      <p:sp>
        <p:nvSpPr>
          <p:cNvPr id="56325" name="Line 5"/>
          <p:cNvSpPr>
            <a:spLocks noChangeShapeType="1"/>
          </p:cNvSpPr>
          <p:nvPr/>
        </p:nvSpPr>
        <p:spPr bwMode="auto">
          <a:xfrm flipH="1">
            <a:off x="6084888" y="3644900"/>
            <a:ext cx="792162"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6326" name="Line 6"/>
          <p:cNvSpPr>
            <a:spLocks noChangeShapeType="1"/>
          </p:cNvSpPr>
          <p:nvPr/>
        </p:nvSpPr>
        <p:spPr bwMode="auto">
          <a:xfrm flipH="1">
            <a:off x="6156325" y="3644900"/>
            <a:ext cx="720725" cy="5048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6323"/>
                                        </p:tgtEl>
                                        <p:attrNameLst>
                                          <p:attrName>style.visibility</p:attrName>
                                        </p:attrNameLst>
                                      </p:cBhvr>
                                      <p:to>
                                        <p:strVal val="visible"/>
                                      </p:to>
                                    </p:set>
                                    <p:anim calcmode="lin" valueType="num">
                                      <p:cBhvr>
                                        <p:cTn id="7" dur="1000" fill="hold"/>
                                        <p:tgtEl>
                                          <p:spTgt spid="56323"/>
                                        </p:tgtEl>
                                        <p:attrNameLst>
                                          <p:attrName>ppt_w</p:attrName>
                                        </p:attrNameLst>
                                      </p:cBhvr>
                                      <p:tavLst>
                                        <p:tav tm="0">
                                          <p:val>
                                            <p:fltVal val="0"/>
                                          </p:val>
                                        </p:tav>
                                        <p:tav tm="100000">
                                          <p:val>
                                            <p:strVal val="#ppt_w"/>
                                          </p:val>
                                        </p:tav>
                                      </p:tavLst>
                                    </p:anim>
                                    <p:anim calcmode="lin" valueType="num">
                                      <p:cBhvr>
                                        <p:cTn id="8" dur="1000" fill="hold"/>
                                        <p:tgtEl>
                                          <p:spTgt spid="56323"/>
                                        </p:tgtEl>
                                        <p:attrNameLst>
                                          <p:attrName>ppt_h</p:attrName>
                                        </p:attrNameLst>
                                      </p:cBhvr>
                                      <p:tavLst>
                                        <p:tav tm="0">
                                          <p:val>
                                            <p:fltVal val="0"/>
                                          </p:val>
                                        </p:tav>
                                        <p:tav tm="100000">
                                          <p:val>
                                            <p:strVal val="#ppt_h"/>
                                          </p:val>
                                        </p:tav>
                                      </p:tavLst>
                                    </p:anim>
                                    <p:animEffect transition="in" filter="fade">
                                      <p:cBhvr>
                                        <p:cTn id="9" dur="1000"/>
                                        <p:tgtEl>
                                          <p:spTgt spid="56323"/>
                                        </p:tgtEl>
                                      </p:cBhvr>
                                    </p:animEffect>
                                  </p:childTnLst>
                                </p:cTn>
                              </p:par>
                              <p:par>
                                <p:cTn id="10" presetID="2" presetClass="entr" presetSubtype="6" fill="hold" grpId="0" nodeType="withEffect">
                                  <p:stCondLst>
                                    <p:cond delay="0"/>
                                  </p:stCondLst>
                                  <p:childTnLst>
                                    <p:set>
                                      <p:cBhvr>
                                        <p:cTn id="11" dur="1" fill="hold">
                                          <p:stCondLst>
                                            <p:cond delay="0"/>
                                          </p:stCondLst>
                                        </p:cTn>
                                        <p:tgtEl>
                                          <p:spTgt spid="56326"/>
                                        </p:tgtEl>
                                        <p:attrNameLst>
                                          <p:attrName>style.visibility</p:attrName>
                                        </p:attrNameLst>
                                      </p:cBhvr>
                                      <p:to>
                                        <p:strVal val="visible"/>
                                      </p:to>
                                    </p:set>
                                    <p:anim calcmode="lin" valueType="num">
                                      <p:cBhvr additive="base">
                                        <p:cTn id="12" dur="500" fill="hold"/>
                                        <p:tgtEl>
                                          <p:spTgt spid="56326"/>
                                        </p:tgtEl>
                                        <p:attrNameLst>
                                          <p:attrName>ppt_x</p:attrName>
                                        </p:attrNameLst>
                                      </p:cBhvr>
                                      <p:tavLst>
                                        <p:tav tm="0">
                                          <p:val>
                                            <p:strVal val="1+#ppt_w/2"/>
                                          </p:val>
                                        </p:tav>
                                        <p:tav tm="100000">
                                          <p:val>
                                            <p:strVal val="#ppt_x"/>
                                          </p:val>
                                        </p:tav>
                                      </p:tavLst>
                                    </p:anim>
                                    <p:anim calcmode="lin" valueType="num">
                                      <p:cBhvr additive="base">
                                        <p:cTn id="13" dur="500" fill="hold"/>
                                        <p:tgtEl>
                                          <p:spTgt spid="56326"/>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56325"/>
                                        </p:tgtEl>
                                        <p:attrNameLst>
                                          <p:attrName>style.visibility</p:attrName>
                                        </p:attrNameLst>
                                      </p:cBhvr>
                                      <p:to>
                                        <p:strVal val="visible"/>
                                      </p:to>
                                    </p:set>
                                    <p:anim calcmode="lin" valueType="num">
                                      <p:cBhvr additive="base">
                                        <p:cTn id="16" dur="500" fill="hold"/>
                                        <p:tgtEl>
                                          <p:spTgt spid="56325"/>
                                        </p:tgtEl>
                                        <p:attrNameLst>
                                          <p:attrName>ppt_x</p:attrName>
                                        </p:attrNameLst>
                                      </p:cBhvr>
                                      <p:tavLst>
                                        <p:tav tm="0">
                                          <p:val>
                                            <p:strVal val="1+#ppt_w/2"/>
                                          </p:val>
                                        </p:tav>
                                        <p:tav tm="100000">
                                          <p:val>
                                            <p:strVal val="#ppt_x"/>
                                          </p:val>
                                        </p:tav>
                                      </p:tavLst>
                                    </p:anim>
                                    <p:anim calcmode="lin" valueType="num">
                                      <p:cBhvr additive="base">
                                        <p:cTn id="17" dur="500" fill="hold"/>
                                        <p:tgtEl>
                                          <p:spTgt spid="563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P spid="56325" grpId="0" animBg="1"/>
      <p:bldP spid="5632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5"/>
          <p:cNvPicPr>
            <a:picLocks noChangeAspect="1" noChangeArrowheads="1"/>
          </p:cNvPicPr>
          <p:nvPr/>
        </p:nvPicPr>
        <p:blipFill>
          <a:blip r:embed="rId3">
            <a:extLst>
              <a:ext uri="{28A0092B-C50C-407E-A947-70E740481C1C}">
                <a14:useLocalDpi xmlns:a14="http://schemas.microsoft.com/office/drawing/2010/main" val="0"/>
              </a:ext>
            </a:extLst>
          </a:blip>
          <a:srcRect l="28297" t="10001" r="15279" b="6667"/>
          <a:stretch>
            <a:fillRect/>
          </a:stretch>
        </p:blipFill>
        <p:spPr bwMode="auto">
          <a:xfrm>
            <a:off x="4329113" y="1428750"/>
            <a:ext cx="4814887" cy="4445000"/>
          </a:xfrm>
          <a:prstGeom prst="rect">
            <a:avLst/>
          </a:prstGeom>
          <a:noFill/>
          <a:ln w="22225">
            <a:solidFill>
              <a:srgbClr val="800000"/>
            </a:solidFill>
            <a:miter lim="800000"/>
            <a:headEnd/>
            <a:tailEnd/>
          </a:ln>
          <a:extLst>
            <a:ext uri="{909E8E84-426E-40DD-AFC4-6F175D3DCCD1}">
              <a14:hiddenFill xmlns:a14="http://schemas.microsoft.com/office/drawing/2010/main">
                <a:solidFill>
                  <a:srgbClr val="FFFFFF"/>
                </a:solidFill>
              </a14:hiddenFill>
            </a:ext>
          </a:extLst>
        </p:spPr>
      </p:pic>
      <p:pic>
        <p:nvPicPr>
          <p:cNvPr id="45059"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27"/>
          <a:stretch>
            <a:fillRect/>
          </a:stretch>
        </p:blipFill>
        <p:spPr bwMode="auto">
          <a:xfrm>
            <a:off x="0" y="3222625"/>
            <a:ext cx="4938713" cy="36353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8852" name="Text Box 4"/>
          <p:cNvSpPr txBox="1">
            <a:spLocks noChangeArrowheads="1"/>
          </p:cNvSpPr>
          <p:nvPr/>
        </p:nvSpPr>
        <p:spPr bwMode="auto">
          <a:xfrm>
            <a:off x="611188" y="476250"/>
            <a:ext cx="4176712" cy="701675"/>
          </a:xfrm>
          <a:prstGeom prst="rect">
            <a:avLst/>
          </a:prstGeom>
          <a:noFill/>
          <a:ln w="9525">
            <a:noFill/>
            <a:miter lim="800000"/>
            <a:headEnd/>
            <a:tailEnd/>
          </a:ln>
          <a:effectLst/>
        </p:spPr>
        <p:txBody>
          <a:bodyPr>
            <a:spAutoFit/>
          </a:bodyPr>
          <a:lstStyle/>
          <a:p>
            <a:pPr eaLnBrk="1" hangingPunct="1">
              <a:spcBef>
                <a:spcPct val="50000"/>
              </a:spcBef>
              <a:defRPr/>
            </a:pPr>
            <a:r>
              <a:rPr lang="sr-Latn-CS" sz="4000" b="1" dirty="0">
                <a:solidFill>
                  <a:srgbClr val="FFC000"/>
                </a:solidFill>
                <a:effectLst>
                  <a:outerShdw blurRad="38100" dist="38100" dir="2700000" algn="tl">
                    <a:srgbClr val="000000"/>
                  </a:outerShdw>
                </a:effectLst>
                <a:latin typeface="Comic Sans MS" pitchFamily="66" charset="0"/>
              </a:rPr>
              <a:t>Peritoneum</a:t>
            </a:r>
            <a:endParaRPr lang="en-US" sz="4000" b="1" dirty="0">
              <a:solidFill>
                <a:srgbClr val="FFC000"/>
              </a:solidFill>
              <a:effectLst>
                <a:outerShdw blurRad="38100" dist="38100" dir="2700000" algn="tl">
                  <a:srgbClr val="000000"/>
                </a:outerShdw>
              </a:effectLst>
              <a:latin typeface="Comic Sans MS" pitchFamily="66" charset="0"/>
            </a:endParaRPr>
          </a:p>
        </p:txBody>
      </p:sp>
      <p:sp>
        <p:nvSpPr>
          <p:cNvPr id="78853" name="Text Box 5"/>
          <p:cNvSpPr txBox="1">
            <a:spLocks noChangeArrowheads="1"/>
          </p:cNvSpPr>
          <p:nvPr/>
        </p:nvSpPr>
        <p:spPr bwMode="auto">
          <a:xfrm>
            <a:off x="1619250" y="1341438"/>
            <a:ext cx="3889375" cy="519112"/>
          </a:xfrm>
          <a:prstGeom prst="rect">
            <a:avLst/>
          </a:prstGeom>
          <a:noFill/>
          <a:ln w="9525">
            <a:noFill/>
            <a:miter lim="800000"/>
            <a:headEnd/>
            <a:tailEnd/>
          </a:ln>
          <a:effectLst/>
        </p:spPr>
        <p:txBody>
          <a:bodyPr>
            <a:spAutoFit/>
          </a:bodyPr>
          <a:lstStyle/>
          <a:p>
            <a:pPr eaLnBrk="1" hangingPunct="1">
              <a:spcBef>
                <a:spcPct val="50000"/>
              </a:spcBef>
              <a:defRPr/>
            </a:pPr>
            <a:r>
              <a:rPr lang="sr-Latn-CS" sz="2800" b="1" dirty="0">
                <a:solidFill>
                  <a:schemeClr val="accent2">
                    <a:lumMod val="60000"/>
                    <a:lumOff val="40000"/>
                  </a:schemeClr>
                </a:solidFill>
                <a:effectLst>
                  <a:outerShdw blurRad="38100" dist="38100" dir="2700000" algn="tl">
                    <a:srgbClr val="000000"/>
                  </a:outerShdw>
                </a:effectLst>
                <a:latin typeface="Arial" charset="0"/>
              </a:rPr>
              <a:t>Peritoneum parietale</a:t>
            </a:r>
            <a:endParaRPr lang="en-US" sz="2800" b="1" dirty="0">
              <a:solidFill>
                <a:schemeClr val="accent2">
                  <a:lumMod val="60000"/>
                  <a:lumOff val="40000"/>
                </a:schemeClr>
              </a:solidFill>
              <a:effectLst>
                <a:outerShdw blurRad="38100" dist="38100" dir="2700000" algn="tl">
                  <a:srgbClr val="000000"/>
                </a:outerShdw>
              </a:effectLst>
              <a:latin typeface="Arial" charset="0"/>
            </a:endParaRPr>
          </a:p>
        </p:txBody>
      </p:sp>
      <p:sp>
        <p:nvSpPr>
          <p:cNvPr id="78854" name="Rectangle 6"/>
          <p:cNvSpPr>
            <a:spLocks noChangeArrowheads="1"/>
          </p:cNvSpPr>
          <p:nvPr/>
        </p:nvSpPr>
        <p:spPr bwMode="auto">
          <a:xfrm>
            <a:off x="1619250" y="1916113"/>
            <a:ext cx="3765550" cy="519112"/>
          </a:xfrm>
          <a:prstGeom prst="rect">
            <a:avLst/>
          </a:prstGeom>
          <a:noFill/>
          <a:ln w="9525">
            <a:noFill/>
            <a:miter lim="800000"/>
            <a:headEnd/>
            <a:tailEnd/>
          </a:ln>
          <a:effectLst/>
        </p:spPr>
        <p:txBody>
          <a:bodyPr wrap="none">
            <a:spAutoFit/>
          </a:bodyPr>
          <a:lstStyle/>
          <a:p>
            <a:pPr eaLnBrk="1" hangingPunct="1">
              <a:spcBef>
                <a:spcPct val="50000"/>
              </a:spcBef>
              <a:defRPr/>
            </a:pPr>
            <a:r>
              <a:rPr lang="sr-Latn-CS" sz="2800" b="1" dirty="0">
                <a:solidFill>
                  <a:srgbClr val="B2B2B2"/>
                </a:solidFill>
                <a:effectLst>
                  <a:outerShdw blurRad="38100" dist="38100" dir="2700000" algn="tl">
                    <a:srgbClr val="000000"/>
                  </a:outerShdw>
                </a:effectLst>
                <a:latin typeface="Arial" charset="0"/>
              </a:rPr>
              <a:t>Peritoneum viscerale</a:t>
            </a:r>
            <a:endParaRPr lang="en-US" sz="2800" b="1" dirty="0">
              <a:solidFill>
                <a:srgbClr val="B2B2B2"/>
              </a:solidFill>
              <a:effectLst>
                <a:outerShdw blurRad="38100" dist="38100" dir="2700000" algn="tl">
                  <a:srgbClr val="000000"/>
                </a:outerShdw>
              </a:effectLst>
              <a:latin typeface="Arial" charset="0"/>
            </a:endParaRPr>
          </a:p>
        </p:txBody>
      </p:sp>
      <p:sp>
        <p:nvSpPr>
          <p:cNvPr id="78855" name="Line 7"/>
          <p:cNvSpPr>
            <a:spLocks noChangeShapeType="1"/>
          </p:cNvSpPr>
          <p:nvPr/>
        </p:nvSpPr>
        <p:spPr bwMode="auto">
          <a:xfrm>
            <a:off x="1042988" y="1125538"/>
            <a:ext cx="0" cy="10795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8856" name="Line 8"/>
          <p:cNvSpPr>
            <a:spLocks noChangeShapeType="1"/>
          </p:cNvSpPr>
          <p:nvPr/>
        </p:nvSpPr>
        <p:spPr bwMode="auto">
          <a:xfrm>
            <a:off x="1042988" y="2205038"/>
            <a:ext cx="576262"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78857" name="Line 9"/>
          <p:cNvSpPr>
            <a:spLocks noChangeShapeType="1"/>
          </p:cNvSpPr>
          <p:nvPr/>
        </p:nvSpPr>
        <p:spPr bwMode="auto">
          <a:xfrm>
            <a:off x="1000125" y="1643063"/>
            <a:ext cx="576263"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78858" name="AutoShape 10"/>
          <p:cNvSpPr>
            <a:spLocks noChangeArrowheads="1"/>
          </p:cNvSpPr>
          <p:nvPr/>
        </p:nvSpPr>
        <p:spPr bwMode="auto">
          <a:xfrm>
            <a:off x="6643688" y="4143375"/>
            <a:ext cx="936625" cy="287338"/>
          </a:xfrm>
          <a:prstGeom prst="leftArrow">
            <a:avLst>
              <a:gd name="adj1" fmla="val 50000"/>
              <a:gd name="adj2" fmla="val 81492"/>
            </a:avLst>
          </a:prstGeom>
          <a:solidFill>
            <a:schemeClr val="accent2">
              <a:lumMod val="60000"/>
              <a:lumOff val="40000"/>
            </a:schemeClr>
          </a:solidFill>
          <a:ln w="28575">
            <a:solidFill>
              <a:schemeClr val="tx1"/>
            </a:solidFill>
            <a:miter lim="800000"/>
            <a:headEnd/>
            <a:tailEnd/>
          </a:ln>
        </p:spPr>
        <p:txBody>
          <a:bodyPr wrap="none" anchor="ctr"/>
          <a:lstStyle/>
          <a:p>
            <a:pPr>
              <a:defRPr/>
            </a:pPr>
            <a:endParaRPr lang="sr-Latn-CS"/>
          </a:p>
        </p:txBody>
      </p:sp>
      <p:sp>
        <p:nvSpPr>
          <p:cNvPr id="78859" name="AutoShape 11"/>
          <p:cNvSpPr>
            <a:spLocks noChangeArrowheads="1"/>
          </p:cNvSpPr>
          <p:nvPr/>
        </p:nvSpPr>
        <p:spPr bwMode="auto">
          <a:xfrm rot="-8890353">
            <a:off x="4556125" y="2659063"/>
            <a:ext cx="1225550" cy="287337"/>
          </a:xfrm>
          <a:prstGeom prst="leftArrow">
            <a:avLst>
              <a:gd name="adj1" fmla="val 50000"/>
              <a:gd name="adj2" fmla="val 106630"/>
            </a:avLst>
          </a:prstGeom>
          <a:solidFill>
            <a:schemeClr val="accent2">
              <a:lumMod val="60000"/>
              <a:lumOff val="40000"/>
            </a:schemeClr>
          </a:solidFill>
          <a:ln w="28575">
            <a:solidFill>
              <a:schemeClr val="tx1"/>
            </a:solidFill>
            <a:miter lim="800000"/>
            <a:headEnd/>
            <a:tailEnd/>
          </a:ln>
        </p:spPr>
        <p:txBody>
          <a:bodyPr wrap="none" anchor="ctr"/>
          <a:lstStyle/>
          <a:p>
            <a:pPr>
              <a:defRPr/>
            </a:pPr>
            <a:endParaRPr lang="sr-Latn-CS" dirty="0">
              <a:solidFill>
                <a:schemeClr val="accent2">
                  <a:lumMod val="60000"/>
                  <a:lumOff val="40000"/>
                </a:schemeClr>
              </a:solidFill>
            </a:endParaRPr>
          </a:p>
        </p:txBody>
      </p:sp>
      <p:sp>
        <p:nvSpPr>
          <p:cNvPr id="78860" name="AutoShape 12"/>
          <p:cNvSpPr>
            <a:spLocks noChangeArrowheads="1"/>
          </p:cNvSpPr>
          <p:nvPr/>
        </p:nvSpPr>
        <p:spPr bwMode="auto">
          <a:xfrm>
            <a:off x="6286500" y="3643313"/>
            <a:ext cx="936625" cy="287337"/>
          </a:xfrm>
          <a:prstGeom prst="leftArrow">
            <a:avLst>
              <a:gd name="adj1" fmla="val 50000"/>
              <a:gd name="adj2" fmla="val 81492"/>
            </a:avLst>
          </a:prstGeom>
          <a:solidFill>
            <a:schemeClr val="tx2">
              <a:lumMod val="75000"/>
            </a:schemeClr>
          </a:solidFill>
          <a:ln w="28575">
            <a:solidFill>
              <a:schemeClr val="tx1"/>
            </a:solidFill>
            <a:miter lim="800000"/>
            <a:headEnd/>
            <a:tailEnd/>
          </a:ln>
        </p:spPr>
        <p:txBody>
          <a:bodyPr wrap="none" anchor="ctr"/>
          <a:lstStyle/>
          <a:p>
            <a:pPr>
              <a:defRPr/>
            </a:pPr>
            <a:endParaRPr lang="sr-Latn-CS"/>
          </a:p>
        </p:txBody>
      </p:sp>
      <p:sp>
        <p:nvSpPr>
          <p:cNvPr id="78861" name="AutoShape 13"/>
          <p:cNvSpPr>
            <a:spLocks noChangeArrowheads="1"/>
          </p:cNvSpPr>
          <p:nvPr/>
        </p:nvSpPr>
        <p:spPr bwMode="auto">
          <a:xfrm rot="-8750418">
            <a:off x="4438650" y="3797300"/>
            <a:ext cx="1655763" cy="287338"/>
          </a:xfrm>
          <a:prstGeom prst="leftArrow">
            <a:avLst>
              <a:gd name="adj1" fmla="val 50000"/>
              <a:gd name="adj2" fmla="val 144061"/>
            </a:avLst>
          </a:prstGeom>
          <a:solidFill>
            <a:schemeClr val="tx2">
              <a:lumMod val="75000"/>
            </a:schemeClr>
          </a:solidFill>
          <a:ln w="28575">
            <a:solidFill>
              <a:schemeClr val="tx1"/>
            </a:solidFill>
            <a:miter lim="800000"/>
            <a:headEnd/>
            <a:tailEnd/>
          </a:ln>
        </p:spPr>
        <p:txBody>
          <a:bodyPr wrap="none" anchor="ctr"/>
          <a:lstStyle/>
          <a:p>
            <a:pPr>
              <a:defRPr/>
            </a:pPr>
            <a:endParaRPr lang="sr-Latn-C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8855"/>
                                        </p:tgtEl>
                                        <p:attrNameLst>
                                          <p:attrName>style.visibility</p:attrName>
                                        </p:attrNameLst>
                                      </p:cBhvr>
                                      <p:to>
                                        <p:strVal val="visible"/>
                                      </p:to>
                                    </p:set>
                                    <p:anim calcmode="lin" valueType="num">
                                      <p:cBhvr>
                                        <p:cTn id="7" dur="1000" fill="hold"/>
                                        <p:tgtEl>
                                          <p:spTgt spid="78855"/>
                                        </p:tgtEl>
                                        <p:attrNameLst>
                                          <p:attrName>ppt_w</p:attrName>
                                        </p:attrNameLst>
                                      </p:cBhvr>
                                      <p:tavLst>
                                        <p:tav tm="0">
                                          <p:val>
                                            <p:fltVal val="0"/>
                                          </p:val>
                                        </p:tav>
                                        <p:tav tm="100000">
                                          <p:val>
                                            <p:strVal val="#ppt_w"/>
                                          </p:val>
                                        </p:tav>
                                      </p:tavLst>
                                    </p:anim>
                                    <p:anim calcmode="lin" valueType="num">
                                      <p:cBhvr>
                                        <p:cTn id="8" dur="1000" fill="hold"/>
                                        <p:tgtEl>
                                          <p:spTgt spid="78855"/>
                                        </p:tgtEl>
                                        <p:attrNameLst>
                                          <p:attrName>ppt_h</p:attrName>
                                        </p:attrNameLst>
                                      </p:cBhvr>
                                      <p:tavLst>
                                        <p:tav tm="0">
                                          <p:val>
                                            <p:fltVal val="0"/>
                                          </p:val>
                                        </p:tav>
                                        <p:tav tm="100000">
                                          <p:val>
                                            <p:strVal val="#ppt_h"/>
                                          </p:val>
                                        </p:tav>
                                      </p:tavLst>
                                    </p:anim>
                                    <p:animEffect transition="in" filter="fade">
                                      <p:cBhvr>
                                        <p:cTn id="9" dur="1000"/>
                                        <p:tgtEl>
                                          <p:spTgt spid="7885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8857"/>
                                        </p:tgtEl>
                                        <p:attrNameLst>
                                          <p:attrName>style.visibility</p:attrName>
                                        </p:attrNameLst>
                                      </p:cBhvr>
                                      <p:to>
                                        <p:strVal val="visible"/>
                                      </p:to>
                                    </p:set>
                                    <p:anim calcmode="lin" valueType="num">
                                      <p:cBhvr>
                                        <p:cTn id="12" dur="1000" fill="hold"/>
                                        <p:tgtEl>
                                          <p:spTgt spid="78857"/>
                                        </p:tgtEl>
                                        <p:attrNameLst>
                                          <p:attrName>ppt_w</p:attrName>
                                        </p:attrNameLst>
                                      </p:cBhvr>
                                      <p:tavLst>
                                        <p:tav tm="0">
                                          <p:val>
                                            <p:fltVal val="0"/>
                                          </p:val>
                                        </p:tav>
                                        <p:tav tm="100000">
                                          <p:val>
                                            <p:strVal val="#ppt_w"/>
                                          </p:val>
                                        </p:tav>
                                      </p:tavLst>
                                    </p:anim>
                                    <p:anim calcmode="lin" valueType="num">
                                      <p:cBhvr>
                                        <p:cTn id="13" dur="1000" fill="hold"/>
                                        <p:tgtEl>
                                          <p:spTgt spid="78857"/>
                                        </p:tgtEl>
                                        <p:attrNameLst>
                                          <p:attrName>ppt_h</p:attrName>
                                        </p:attrNameLst>
                                      </p:cBhvr>
                                      <p:tavLst>
                                        <p:tav tm="0">
                                          <p:val>
                                            <p:fltVal val="0"/>
                                          </p:val>
                                        </p:tav>
                                        <p:tav tm="100000">
                                          <p:val>
                                            <p:strVal val="#ppt_h"/>
                                          </p:val>
                                        </p:tav>
                                      </p:tavLst>
                                    </p:anim>
                                    <p:animEffect transition="in" filter="fade">
                                      <p:cBhvr>
                                        <p:cTn id="14" dur="1000"/>
                                        <p:tgtEl>
                                          <p:spTgt spid="78857"/>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78853"/>
                                        </p:tgtEl>
                                        <p:attrNameLst>
                                          <p:attrName>style.visibility</p:attrName>
                                        </p:attrNameLst>
                                      </p:cBhvr>
                                      <p:to>
                                        <p:strVal val="visible"/>
                                      </p:to>
                                    </p:set>
                                    <p:anim calcmode="lin" valueType="num">
                                      <p:cBhvr>
                                        <p:cTn id="17" dur="1000" fill="hold"/>
                                        <p:tgtEl>
                                          <p:spTgt spid="78853"/>
                                        </p:tgtEl>
                                        <p:attrNameLst>
                                          <p:attrName>ppt_w</p:attrName>
                                        </p:attrNameLst>
                                      </p:cBhvr>
                                      <p:tavLst>
                                        <p:tav tm="0">
                                          <p:val>
                                            <p:fltVal val="0"/>
                                          </p:val>
                                        </p:tav>
                                        <p:tav tm="100000">
                                          <p:val>
                                            <p:strVal val="#ppt_w"/>
                                          </p:val>
                                        </p:tav>
                                      </p:tavLst>
                                    </p:anim>
                                    <p:anim calcmode="lin" valueType="num">
                                      <p:cBhvr>
                                        <p:cTn id="18" dur="1000" fill="hold"/>
                                        <p:tgtEl>
                                          <p:spTgt spid="78853"/>
                                        </p:tgtEl>
                                        <p:attrNameLst>
                                          <p:attrName>ppt_h</p:attrName>
                                        </p:attrNameLst>
                                      </p:cBhvr>
                                      <p:tavLst>
                                        <p:tav tm="0">
                                          <p:val>
                                            <p:fltVal val="0"/>
                                          </p:val>
                                        </p:tav>
                                        <p:tav tm="100000">
                                          <p:val>
                                            <p:strVal val="#ppt_h"/>
                                          </p:val>
                                        </p:tav>
                                      </p:tavLst>
                                    </p:anim>
                                    <p:animEffect transition="in" filter="fade">
                                      <p:cBhvr>
                                        <p:cTn id="19" dur="1000"/>
                                        <p:tgtEl>
                                          <p:spTgt spid="7885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78856"/>
                                        </p:tgtEl>
                                        <p:attrNameLst>
                                          <p:attrName>style.visibility</p:attrName>
                                        </p:attrNameLst>
                                      </p:cBhvr>
                                      <p:to>
                                        <p:strVal val="visible"/>
                                      </p:to>
                                    </p:set>
                                    <p:anim calcmode="lin" valueType="num">
                                      <p:cBhvr>
                                        <p:cTn id="24" dur="1000" fill="hold"/>
                                        <p:tgtEl>
                                          <p:spTgt spid="78856"/>
                                        </p:tgtEl>
                                        <p:attrNameLst>
                                          <p:attrName>ppt_w</p:attrName>
                                        </p:attrNameLst>
                                      </p:cBhvr>
                                      <p:tavLst>
                                        <p:tav tm="0">
                                          <p:val>
                                            <p:fltVal val="0"/>
                                          </p:val>
                                        </p:tav>
                                        <p:tav tm="100000">
                                          <p:val>
                                            <p:strVal val="#ppt_w"/>
                                          </p:val>
                                        </p:tav>
                                      </p:tavLst>
                                    </p:anim>
                                    <p:anim calcmode="lin" valueType="num">
                                      <p:cBhvr>
                                        <p:cTn id="25" dur="1000" fill="hold"/>
                                        <p:tgtEl>
                                          <p:spTgt spid="78856"/>
                                        </p:tgtEl>
                                        <p:attrNameLst>
                                          <p:attrName>ppt_h</p:attrName>
                                        </p:attrNameLst>
                                      </p:cBhvr>
                                      <p:tavLst>
                                        <p:tav tm="0">
                                          <p:val>
                                            <p:fltVal val="0"/>
                                          </p:val>
                                        </p:tav>
                                        <p:tav tm="100000">
                                          <p:val>
                                            <p:strVal val="#ppt_h"/>
                                          </p:val>
                                        </p:tav>
                                      </p:tavLst>
                                    </p:anim>
                                    <p:animEffect transition="in" filter="fade">
                                      <p:cBhvr>
                                        <p:cTn id="26" dur="1000"/>
                                        <p:tgtEl>
                                          <p:spTgt spid="78856"/>
                                        </p:tgtEl>
                                      </p:cBhvr>
                                    </p:animEffect>
                                  </p:childTnLst>
                                </p:cTn>
                              </p:par>
                              <p:par>
                                <p:cTn id="27" presetID="53" presetClass="entr" presetSubtype="0" fill="hold" grpId="0" nodeType="withEffect">
                                  <p:stCondLst>
                                    <p:cond delay="0"/>
                                  </p:stCondLst>
                                  <p:childTnLst>
                                    <p:set>
                                      <p:cBhvr>
                                        <p:cTn id="28" dur="1" fill="hold">
                                          <p:stCondLst>
                                            <p:cond delay="0"/>
                                          </p:stCondLst>
                                        </p:cTn>
                                        <p:tgtEl>
                                          <p:spTgt spid="78854"/>
                                        </p:tgtEl>
                                        <p:attrNameLst>
                                          <p:attrName>style.visibility</p:attrName>
                                        </p:attrNameLst>
                                      </p:cBhvr>
                                      <p:to>
                                        <p:strVal val="visible"/>
                                      </p:to>
                                    </p:set>
                                    <p:anim calcmode="lin" valueType="num">
                                      <p:cBhvr>
                                        <p:cTn id="29" dur="1000" fill="hold"/>
                                        <p:tgtEl>
                                          <p:spTgt spid="78854"/>
                                        </p:tgtEl>
                                        <p:attrNameLst>
                                          <p:attrName>ppt_w</p:attrName>
                                        </p:attrNameLst>
                                      </p:cBhvr>
                                      <p:tavLst>
                                        <p:tav tm="0">
                                          <p:val>
                                            <p:fltVal val="0"/>
                                          </p:val>
                                        </p:tav>
                                        <p:tav tm="100000">
                                          <p:val>
                                            <p:strVal val="#ppt_w"/>
                                          </p:val>
                                        </p:tav>
                                      </p:tavLst>
                                    </p:anim>
                                    <p:anim calcmode="lin" valueType="num">
                                      <p:cBhvr>
                                        <p:cTn id="30" dur="1000" fill="hold"/>
                                        <p:tgtEl>
                                          <p:spTgt spid="78854"/>
                                        </p:tgtEl>
                                        <p:attrNameLst>
                                          <p:attrName>ppt_h</p:attrName>
                                        </p:attrNameLst>
                                      </p:cBhvr>
                                      <p:tavLst>
                                        <p:tav tm="0">
                                          <p:val>
                                            <p:fltVal val="0"/>
                                          </p:val>
                                        </p:tav>
                                        <p:tav tm="100000">
                                          <p:val>
                                            <p:strVal val="#ppt_h"/>
                                          </p:val>
                                        </p:tav>
                                      </p:tavLst>
                                    </p:anim>
                                    <p:animEffect transition="in" filter="fade">
                                      <p:cBhvr>
                                        <p:cTn id="31" dur="1000"/>
                                        <p:tgtEl>
                                          <p:spTgt spid="7885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6" fill="hold" grpId="0" nodeType="clickEffect">
                                  <p:stCondLst>
                                    <p:cond delay="0"/>
                                  </p:stCondLst>
                                  <p:childTnLst>
                                    <p:set>
                                      <p:cBhvr>
                                        <p:cTn id="35" dur="1" fill="hold">
                                          <p:stCondLst>
                                            <p:cond delay="0"/>
                                          </p:stCondLst>
                                        </p:cTn>
                                        <p:tgtEl>
                                          <p:spTgt spid="78858"/>
                                        </p:tgtEl>
                                        <p:attrNameLst>
                                          <p:attrName>style.visibility</p:attrName>
                                        </p:attrNameLst>
                                      </p:cBhvr>
                                      <p:to>
                                        <p:strVal val="visible"/>
                                      </p:to>
                                    </p:set>
                                    <p:anim calcmode="lin" valueType="num">
                                      <p:cBhvr additive="base">
                                        <p:cTn id="36" dur="1000" fill="hold"/>
                                        <p:tgtEl>
                                          <p:spTgt spid="78858"/>
                                        </p:tgtEl>
                                        <p:attrNameLst>
                                          <p:attrName>ppt_x</p:attrName>
                                        </p:attrNameLst>
                                      </p:cBhvr>
                                      <p:tavLst>
                                        <p:tav tm="0">
                                          <p:val>
                                            <p:strVal val="1+#ppt_w/2"/>
                                          </p:val>
                                        </p:tav>
                                        <p:tav tm="100000">
                                          <p:val>
                                            <p:strVal val="#ppt_x"/>
                                          </p:val>
                                        </p:tav>
                                      </p:tavLst>
                                    </p:anim>
                                    <p:anim calcmode="lin" valueType="num">
                                      <p:cBhvr additive="base">
                                        <p:cTn id="37" dur="1000" fill="hold"/>
                                        <p:tgtEl>
                                          <p:spTgt spid="78858"/>
                                        </p:tgtEl>
                                        <p:attrNameLst>
                                          <p:attrName>ppt_y</p:attrName>
                                        </p:attrNameLst>
                                      </p:cBhvr>
                                      <p:tavLst>
                                        <p:tav tm="0">
                                          <p:val>
                                            <p:strVal val="1+#ppt_h/2"/>
                                          </p:val>
                                        </p:tav>
                                        <p:tav tm="100000">
                                          <p:val>
                                            <p:strVal val="#ppt_y"/>
                                          </p:val>
                                        </p:tav>
                                      </p:tavLst>
                                    </p:anim>
                                  </p:childTnLst>
                                </p:cTn>
                              </p:par>
                              <p:par>
                                <p:cTn id="38" presetID="2" presetClass="entr" presetSubtype="9" fill="hold" grpId="0" nodeType="withEffect">
                                  <p:stCondLst>
                                    <p:cond delay="0"/>
                                  </p:stCondLst>
                                  <p:childTnLst>
                                    <p:set>
                                      <p:cBhvr>
                                        <p:cTn id="39" dur="1" fill="hold">
                                          <p:stCondLst>
                                            <p:cond delay="0"/>
                                          </p:stCondLst>
                                        </p:cTn>
                                        <p:tgtEl>
                                          <p:spTgt spid="78859"/>
                                        </p:tgtEl>
                                        <p:attrNameLst>
                                          <p:attrName>style.visibility</p:attrName>
                                        </p:attrNameLst>
                                      </p:cBhvr>
                                      <p:to>
                                        <p:strVal val="visible"/>
                                      </p:to>
                                    </p:set>
                                    <p:anim calcmode="lin" valueType="num">
                                      <p:cBhvr additive="base">
                                        <p:cTn id="40" dur="1000" fill="hold"/>
                                        <p:tgtEl>
                                          <p:spTgt spid="78859"/>
                                        </p:tgtEl>
                                        <p:attrNameLst>
                                          <p:attrName>ppt_x</p:attrName>
                                        </p:attrNameLst>
                                      </p:cBhvr>
                                      <p:tavLst>
                                        <p:tav tm="0">
                                          <p:val>
                                            <p:strVal val="0-#ppt_w/2"/>
                                          </p:val>
                                        </p:tav>
                                        <p:tav tm="100000">
                                          <p:val>
                                            <p:strVal val="#ppt_x"/>
                                          </p:val>
                                        </p:tav>
                                      </p:tavLst>
                                    </p:anim>
                                    <p:anim calcmode="lin" valueType="num">
                                      <p:cBhvr additive="base">
                                        <p:cTn id="41" dur="1000" fill="hold"/>
                                        <p:tgtEl>
                                          <p:spTgt spid="78859"/>
                                        </p:tgtEl>
                                        <p:attrNameLst>
                                          <p:attrName>ppt_y</p:attrName>
                                        </p:attrNameLst>
                                      </p:cBhvr>
                                      <p:tavLst>
                                        <p:tav tm="0">
                                          <p:val>
                                            <p:strVal val="0-#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9" fill="hold" grpId="0" nodeType="clickEffect">
                                  <p:stCondLst>
                                    <p:cond delay="0"/>
                                  </p:stCondLst>
                                  <p:childTnLst>
                                    <p:set>
                                      <p:cBhvr>
                                        <p:cTn id="45" dur="1" fill="hold">
                                          <p:stCondLst>
                                            <p:cond delay="0"/>
                                          </p:stCondLst>
                                        </p:cTn>
                                        <p:tgtEl>
                                          <p:spTgt spid="78861"/>
                                        </p:tgtEl>
                                        <p:attrNameLst>
                                          <p:attrName>style.visibility</p:attrName>
                                        </p:attrNameLst>
                                      </p:cBhvr>
                                      <p:to>
                                        <p:strVal val="visible"/>
                                      </p:to>
                                    </p:set>
                                    <p:anim calcmode="lin" valueType="num">
                                      <p:cBhvr additive="base">
                                        <p:cTn id="46" dur="1000" fill="hold"/>
                                        <p:tgtEl>
                                          <p:spTgt spid="78861"/>
                                        </p:tgtEl>
                                        <p:attrNameLst>
                                          <p:attrName>ppt_x</p:attrName>
                                        </p:attrNameLst>
                                      </p:cBhvr>
                                      <p:tavLst>
                                        <p:tav tm="0">
                                          <p:val>
                                            <p:strVal val="0-#ppt_w/2"/>
                                          </p:val>
                                        </p:tav>
                                        <p:tav tm="100000">
                                          <p:val>
                                            <p:strVal val="#ppt_x"/>
                                          </p:val>
                                        </p:tav>
                                      </p:tavLst>
                                    </p:anim>
                                    <p:anim calcmode="lin" valueType="num">
                                      <p:cBhvr additive="base">
                                        <p:cTn id="47" dur="1000" fill="hold"/>
                                        <p:tgtEl>
                                          <p:spTgt spid="78861"/>
                                        </p:tgtEl>
                                        <p:attrNameLst>
                                          <p:attrName>ppt_y</p:attrName>
                                        </p:attrNameLst>
                                      </p:cBhvr>
                                      <p:tavLst>
                                        <p:tav tm="0">
                                          <p:val>
                                            <p:strVal val="0-#ppt_h/2"/>
                                          </p:val>
                                        </p:tav>
                                        <p:tav tm="100000">
                                          <p:val>
                                            <p:strVal val="#ppt_y"/>
                                          </p:val>
                                        </p:tav>
                                      </p:tavLst>
                                    </p:anim>
                                  </p:childTnLst>
                                </p:cTn>
                              </p:par>
                              <p:par>
                                <p:cTn id="48" presetID="2" presetClass="entr" presetSubtype="3" fill="hold" grpId="0" nodeType="withEffect">
                                  <p:stCondLst>
                                    <p:cond delay="0"/>
                                  </p:stCondLst>
                                  <p:childTnLst>
                                    <p:set>
                                      <p:cBhvr>
                                        <p:cTn id="49" dur="1" fill="hold">
                                          <p:stCondLst>
                                            <p:cond delay="0"/>
                                          </p:stCondLst>
                                        </p:cTn>
                                        <p:tgtEl>
                                          <p:spTgt spid="78860"/>
                                        </p:tgtEl>
                                        <p:attrNameLst>
                                          <p:attrName>style.visibility</p:attrName>
                                        </p:attrNameLst>
                                      </p:cBhvr>
                                      <p:to>
                                        <p:strVal val="visible"/>
                                      </p:to>
                                    </p:set>
                                    <p:anim calcmode="lin" valueType="num">
                                      <p:cBhvr additive="base">
                                        <p:cTn id="50" dur="1000" fill="hold"/>
                                        <p:tgtEl>
                                          <p:spTgt spid="78860"/>
                                        </p:tgtEl>
                                        <p:attrNameLst>
                                          <p:attrName>ppt_x</p:attrName>
                                        </p:attrNameLst>
                                      </p:cBhvr>
                                      <p:tavLst>
                                        <p:tav tm="0">
                                          <p:val>
                                            <p:strVal val="1+#ppt_w/2"/>
                                          </p:val>
                                        </p:tav>
                                        <p:tav tm="100000">
                                          <p:val>
                                            <p:strVal val="#ppt_x"/>
                                          </p:val>
                                        </p:tav>
                                      </p:tavLst>
                                    </p:anim>
                                    <p:anim calcmode="lin" valueType="num">
                                      <p:cBhvr additive="base">
                                        <p:cTn id="51" dur="1000" fill="hold"/>
                                        <p:tgtEl>
                                          <p:spTgt spid="7886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p:bldP spid="78854" grpId="0"/>
      <p:bldP spid="78855" grpId="0" animBg="1"/>
      <p:bldP spid="78856" grpId="0" animBg="1"/>
      <p:bldP spid="78857" grpId="0" animBg="1"/>
      <p:bldP spid="78858" grpId="0" animBg="1"/>
      <p:bldP spid="78859" grpId="0" animBg="1"/>
      <p:bldP spid="78860" grpId="0" animBg="1"/>
      <p:bldP spid="7886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5"/>
          <p:cNvPicPr>
            <a:picLocks noChangeAspect="1" noChangeArrowheads="1"/>
          </p:cNvPicPr>
          <p:nvPr/>
        </p:nvPicPr>
        <p:blipFill>
          <a:blip r:embed="rId3">
            <a:extLst>
              <a:ext uri="{28A0092B-C50C-407E-A947-70E740481C1C}">
                <a14:useLocalDpi xmlns:a14="http://schemas.microsoft.com/office/drawing/2010/main" val="0"/>
              </a:ext>
            </a:extLst>
          </a:blip>
          <a:srcRect l="28297" t="10001" r="15279" b="6667"/>
          <a:stretch>
            <a:fillRect/>
          </a:stretch>
        </p:blipFill>
        <p:spPr bwMode="auto">
          <a:xfrm>
            <a:off x="4329113" y="1428750"/>
            <a:ext cx="4814887" cy="4445000"/>
          </a:xfrm>
          <a:prstGeom prst="rect">
            <a:avLst/>
          </a:prstGeom>
          <a:noFill/>
          <a:ln w="22225">
            <a:solidFill>
              <a:srgbClr val="800000"/>
            </a:solidFill>
            <a:miter lim="800000"/>
            <a:headEnd/>
            <a:tailEnd/>
          </a:ln>
          <a:extLst>
            <a:ext uri="{909E8E84-426E-40DD-AFC4-6F175D3DCCD1}">
              <a14:hiddenFill xmlns:a14="http://schemas.microsoft.com/office/drawing/2010/main">
                <a:solidFill>
                  <a:srgbClr val="FFFFFF"/>
                </a:solidFill>
              </a14:hiddenFill>
            </a:ext>
          </a:extLst>
        </p:spPr>
      </p:pic>
      <p:sp>
        <p:nvSpPr>
          <p:cNvPr id="78852" name="Text Box 4"/>
          <p:cNvSpPr txBox="1">
            <a:spLocks noChangeArrowheads="1"/>
          </p:cNvSpPr>
          <p:nvPr/>
        </p:nvSpPr>
        <p:spPr bwMode="auto">
          <a:xfrm>
            <a:off x="611188" y="476250"/>
            <a:ext cx="4176712" cy="701675"/>
          </a:xfrm>
          <a:prstGeom prst="rect">
            <a:avLst/>
          </a:prstGeom>
          <a:noFill/>
          <a:ln w="9525">
            <a:noFill/>
            <a:miter lim="800000"/>
            <a:headEnd/>
            <a:tailEnd/>
          </a:ln>
          <a:effectLst/>
        </p:spPr>
        <p:txBody>
          <a:bodyPr>
            <a:spAutoFit/>
          </a:bodyPr>
          <a:lstStyle/>
          <a:p>
            <a:pPr eaLnBrk="1" hangingPunct="1">
              <a:spcBef>
                <a:spcPct val="50000"/>
              </a:spcBef>
              <a:defRPr/>
            </a:pPr>
            <a:r>
              <a:rPr lang="sr-Latn-CS" sz="4000" b="1" dirty="0">
                <a:solidFill>
                  <a:srgbClr val="FFC000"/>
                </a:solidFill>
                <a:effectLst>
                  <a:outerShdw blurRad="38100" dist="38100" dir="2700000" algn="tl">
                    <a:srgbClr val="000000"/>
                  </a:outerShdw>
                </a:effectLst>
                <a:latin typeface="Comic Sans MS" pitchFamily="66" charset="0"/>
              </a:rPr>
              <a:t>Peritoneum</a:t>
            </a:r>
            <a:endParaRPr lang="en-US" sz="4000" b="1" dirty="0">
              <a:solidFill>
                <a:srgbClr val="FFC000"/>
              </a:solidFill>
              <a:effectLst>
                <a:outerShdw blurRad="38100" dist="38100" dir="2700000" algn="tl">
                  <a:srgbClr val="000000"/>
                </a:outerShdw>
              </a:effectLst>
              <a:latin typeface="Comic Sans MS" pitchFamily="66" charset="0"/>
            </a:endParaRPr>
          </a:p>
        </p:txBody>
      </p:sp>
      <p:sp>
        <p:nvSpPr>
          <p:cNvPr id="78853" name="Text Box 5"/>
          <p:cNvSpPr txBox="1">
            <a:spLocks noChangeArrowheads="1"/>
          </p:cNvSpPr>
          <p:nvPr/>
        </p:nvSpPr>
        <p:spPr bwMode="auto">
          <a:xfrm>
            <a:off x="1619250" y="1341438"/>
            <a:ext cx="3889375" cy="519112"/>
          </a:xfrm>
          <a:prstGeom prst="rect">
            <a:avLst/>
          </a:prstGeom>
          <a:noFill/>
          <a:ln w="9525">
            <a:noFill/>
            <a:miter lim="800000"/>
            <a:headEnd/>
            <a:tailEnd/>
          </a:ln>
          <a:effectLst/>
        </p:spPr>
        <p:txBody>
          <a:bodyPr>
            <a:spAutoFit/>
          </a:bodyPr>
          <a:lstStyle/>
          <a:p>
            <a:pPr eaLnBrk="1" hangingPunct="1">
              <a:spcBef>
                <a:spcPct val="50000"/>
              </a:spcBef>
              <a:defRPr/>
            </a:pPr>
            <a:r>
              <a:rPr lang="sr-Latn-CS" sz="2800" b="1" dirty="0">
                <a:solidFill>
                  <a:schemeClr val="accent2">
                    <a:lumMod val="60000"/>
                    <a:lumOff val="40000"/>
                  </a:schemeClr>
                </a:solidFill>
                <a:effectLst>
                  <a:outerShdw blurRad="38100" dist="38100" dir="2700000" algn="tl">
                    <a:srgbClr val="000000"/>
                  </a:outerShdw>
                </a:effectLst>
                <a:latin typeface="Arial" charset="0"/>
              </a:rPr>
              <a:t>Peritoneum parietale</a:t>
            </a:r>
            <a:endParaRPr lang="en-US" sz="2800" b="1" dirty="0">
              <a:solidFill>
                <a:schemeClr val="accent2">
                  <a:lumMod val="60000"/>
                  <a:lumOff val="40000"/>
                </a:schemeClr>
              </a:solidFill>
              <a:effectLst>
                <a:outerShdw blurRad="38100" dist="38100" dir="2700000" algn="tl">
                  <a:srgbClr val="000000"/>
                </a:outerShdw>
              </a:effectLst>
              <a:latin typeface="Arial" charset="0"/>
            </a:endParaRPr>
          </a:p>
        </p:txBody>
      </p:sp>
      <p:sp>
        <p:nvSpPr>
          <p:cNvPr id="78854" name="Rectangle 6"/>
          <p:cNvSpPr>
            <a:spLocks noChangeArrowheads="1"/>
          </p:cNvSpPr>
          <p:nvPr/>
        </p:nvSpPr>
        <p:spPr bwMode="auto">
          <a:xfrm>
            <a:off x="1619250" y="1916113"/>
            <a:ext cx="3765550" cy="519112"/>
          </a:xfrm>
          <a:prstGeom prst="rect">
            <a:avLst/>
          </a:prstGeom>
          <a:noFill/>
          <a:ln w="9525">
            <a:noFill/>
            <a:miter lim="800000"/>
            <a:headEnd/>
            <a:tailEnd/>
          </a:ln>
          <a:effectLst/>
        </p:spPr>
        <p:txBody>
          <a:bodyPr wrap="none">
            <a:spAutoFit/>
          </a:bodyPr>
          <a:lstStyle/>
          <a:p>
            <a:pPr eaLnBrk="1" hangingPunct="1">
              <a:spcBef>
                <a:spcPct val="50000"/>
              </a:spcBef>
              <a:defRPr/>
            </a:pPr>
            <a:r>
              <a:rPr lang="sr-Latn-CS" sz="2800" b="1" dirty="0">
                <a:solidFill>
                  <a:srgbClr val="B2B2B2"/>
                </a:solidFill>
                <a:effectLst>
                  <a:outerShdw blurRad="38100" dist="38100" dir="2700000" algn="tl">
                    <a:srgbClr val="000000"/>
                  </a:outerShdw>
                </a:effectLst>
                <a:latin typeface="Arial" charset="0"/>
              </a:rPr>
              <a:t>Peritoneum viscerale</a:t>
            </a:r>
            <a:endParaRPr lang="en-US" sz="2800" b="1" dirty="0">
              <a:solidFill>
                <a:srgbClr val="B2B2B2"/>
              </a:solidFill>
              <a:effectLst>
                <a:outerShdw blurRad="38100" dist="38100" dir="2700000" algn="tl">
                  <a:srgbClr val="000000"/>
                </a:outerShdw>
              </a:effectLst>
              <a:latin typeface="Arial" charset="0"/>
            </a:endParaRPr>
          </a:p>
        </p:txBody>
      </p:sp>
      <p:sp>
        <p:nvSpPr>
          <p:cNvPr id="78855" name="Line 7"/>
          <p:cNvSpPr>
            <a:spLocks noChangeShapeType="1"/>
          </p:cNvSpPr>
          <p:nvPr/>
        </p:nvSpPr>
        <p:spPr bwMode="auto">
          <a:xfrm>
            <a:off x="1042988" y="1125538"/>
            <a:ext cx="0" cy="10795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8856" name="Line 8"/>
          <p:cNvSpPr>
            <a:spLocks noChangeShapeType="1"/>
          </p:cNvSpPr>
          <p:nvPr/>
        </p:nvSpPr>
        <p:spPr bwMode="auto">
          <a:xfrm>
            <a:off x="1042988" y="2205038"/>
            <a:ext cx="576262"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78857" name="Line 9"/>
          <p:cNvSpPr>
            <a:spLocks noChangeShapeType="1"/>
          </p:cNvSpPr>
          <p:nvPr/>
        </p:nvSpPr>
        <p:spPr bwMode="auto">
          <a:xfrm>
            <a:off x="1000125" y="1643063"/>
            <a:ext cx="576263"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78858" name="AutoShape 10"/>
          <p:cNvSpPr>
            <a:spLocks noChangeArrowheads="1"/>
          </p:cNvSpPr>
          <p:nvPr/>
        </p:nvSpPr>
        <p:spPr bwMode="auto">
          <a:xfrm>
            <a:off x="6643688" y="4143375"/>
            <a:ext cx="936625" cy="287338"/>
          </a:xfrm>
          <a:prstGeom prst="leftArrow">
            <a:avLst>
              <a:gd name="adj1" fmla="val 50000"/>
              <a:gd name="adj2" fmla="val 81492"/>
            </a:avLst>
          </a:prstGeom>
          <a:solidFill>
            <a:schemeClr val="accent2">
              <a:lumMod val="60000"/>
              <a:lumOff val="40000"/>
            </a:schemeClr>
          </a:solidFill>
          <a:ln w="28575">
            <a:solidFill>
              <a:schemeClr val="tx1"/>
            </a:solidFill>
            <a:miter lim="800000"/>
            <a:headEnd/>
            <a:tailEnd/>
          </a:ln>
        </p:spPr>
        <p:txBody>
          <a:bodyPr wrap="none" anchor="ctr"/>
          <a:lstStyle/>
          <a:p>
            <a:pPr>
              <a:defRPr/>
            </a:pPr>
            <a:endParaRPr lang="sr-Latn-CS"/>
          </a:p>
        </p:txBody>
      </p:sp>
      <p:sp>
        <p:nvSpPr>
          <p:cNvPr id="78859" name="AutoShape 11"/>
          <p:cNvSpPr>
            <a:spLocks noChangeArrowheads="1"/>
          </p:cNvSpPr>
          <p:nvPr/>
        </p:nvSpPr>
        <p:spPr bwMode="auto">
          <a:xfrm rot="-8890353">
            <a:off x="4556125" y="2659063"/>
            <a:ext cx="1225550" cy="287337"/>
          </a:xfrm>
          <a:prstGeom prst="leftArrow">
            <a:avLst>
              <a:gd name="adj1" fmla="val 50000"/>
              <a:gd name="adj2" fmla="val 106630"/>
            </a:avLst>
          </a:prstGeom>
          <a:solidFill>
            <a:schemeClr val="accent2">
              <a:lumMod val="60000"/>
              <a:lumOff val="40000"/>
            </a:schemeClr>
          </a:solidFill>
          <a:ln w="28575">
            <a:solidFill>
              <a:schemeClr val="tx1"/>
            </a:solidFill>
            <a:miter lim="800000"/>
            <a:headEnd/>
            <a:tailEnd/>
          </a:ln>
        </p:spPr>
        <p:txBody>
          <a:bodyPr wrap="none" anchor="ctr"/>
          <a:lstStyle/>
          <a:p>
            <a:pPr>
              <a:defRPr/>
            </a:pPr>
            <a:endParaRPr lang="sr-Latn-CS" dirty="0">
              <a:solidFill>
                <a:schemeClr val="accent2">
                  <a:lumMod val="60000"/>
                  <a:lumOff val="40000"/>
                </a:schemeClr>
              </a:solidFill>
            </a:endParaRPr>
          </a:p>
        </p:txBody>
      </p:sp>
      <p:sp>
        <p:nvSpPr>
          <p:cNvPr id="78860" name="AutoShape 12"/>
          <p:cNvSpPr>
            <a:spLocks noChangeArrowheads="1"/>
          </p:cNvSpPr>
          <p:nvPr/>
        </p:nvSpPr>
        <p:spPr bwMode="auto">
          <a:xfrm>
            <a:off x="6286500" y="3643313"/>
            <a:ext cx="936625" cy="287337"/>
          </a:xfrm>
          <a:prstGeom prst="leftArrow">
            <a:avLst>
              <a:gd name="adj1" fmla="val 50000"/>
              <a:gd name="adj2" fmla="val 81492"/>
            </a:avLst>
          </a:prstGeom>
          <a:solidFill>
            <a:schemeClr val="tx2">
              <a:lumMod val="75000"/>
            </a:schemeClr>
          </a:solidFill>
          <a:ln w="28575">
            <a:solidFill>
              <a:schemeClr val="tx1"/>
            </a:solidFill>
            <a:miter lim="800000"/>
            <a:headEnd/>
            <a:tailEnd/>
          </a:ln>
        </p:spPr>
        <p:txBody>
          <a:bodyPr wrap="none" anchor="ctr"/>
          <a:lstStyle/>
          <a:p>
            <a:pPr>
              <a:defRPr/>
            </a:pPr>
            <a:endParaRPr lang="sr-Latn-CS"/>
          </a:p>
        </p:txBody>
      </p:sp>
      <p:sp>
        <p:nvSpPr>
          <p:cNvPr id="78861" name="AutoShape 13"/>
          <p:cNvSpPr>
            <a:spLocks noChangeArrowheads="1"/>
          </p:cNvSpPr>
          <p:nvPr/>
        </p:nvSpPr>
        <p:spPr bwMode="auto">
          <a:xfrm rot="-8750418">
            <a:off x="4438650" y="3797300"/>
            <a:ext cx="1655763" cy="287338"/>
          </a:xfrm>
          <a:prstGeom prst="leftArrow">
            <a:avLst>
              <a:gd name="adj1" fmla="val 50000"/>
              <a:gd name="adj2" fmla="val 144061"/>
            </a:avLst>
          </a:prstGeom>
          <a:solidFill>
            <a:schemeClr val="tx2">
              <a:lumMod val="75000"/>
            </a:schemeClr>
          </a:solidFill>
          <a:ln w="28575">
            <a:solidFill>
              <a:schemeClr val="tx1"/>
            </a:solidFill>
            <a:miter lim="800000"/>
            <a:headEnd/>
            <a:tailEnd/>
          </a:ln>
        </p:spPr>
        <p:txBody>
          <a:bodyPr wrap="none" anchor="ctr"/>
          <a:lstStyle/>
          <a:p>
            <a:pPr>
              <a:defRPr/>
            </a:pPr>
            <a:endParaRPr lang="sr-Latn-CS"/>
          </a:p>
        </p:txBody>
      </p:sp>
      <p:sp>
        <p:nvSpPr>
          <p:cNvPr id="3" name="TextBox 2">
            <a:extLst>
              <a:ext uri="{FF2B5EF4-FFF2-40B4-BE49-F238E27FC236}">
                <a16:creationId xmlns:a16="http://schemas.microsoft.com/office/drawing/2014/main" id="{437083FE-EC14-7586-1DC3-6A497E941552}"/>
              </a:ext>
            </a:extLst>
          </p:cNvPr>
          <p:cNvSpPr txBox="1"/>
          <p:nvPr/>
        </p:nvSpPr>
        <p:spPr>
          <a:xfrm>
            <a:off x="0" y="2490788"/>
            <a:ext cx="4572000" cy="3139321"/>
          </a:xfrm>
          <a:prstGeom prst="rect">
            <a:avLst/>
          </a:prstGeom>
          <a:noFill/>
        </p:spPr>
        <p:txBody>
          <a:bodyPr wrap="square">
            <a:spAutoFit/>
          </a:bodyPr>
          <a:lstStyle/>
          <a:p>
            <a:pPr algn="l"/>
            <a:r>
              <a:rPr lang="en-GB" sz="1800" b="0" i="0" u="none" strike="noStrike" baseline="0" dirty="0">
                <a:latin typeface="LiberationSerif"/>
              </a:rPr>
              <a:t>- The </a:t>
            </a:r>
            <a:r>
              <a:rPr lang="en-GB" sz="1800" b="1" i="0" u="none" strike="noStrike" baseline="0" dirty="0">
                <a:latin typeface="LiberationSerif-Bold"/>
              </a:rPr>
              <a:t>peritoneum </a:t>
            </a:r>
            <a:r>
              <a:rPr lang="en-GB" sz="1800" b="0" i="0" u="none" strike="noStrike" baseline="0" dirty="0">
                <a:latin typeface="LiberationSerif"/>
              </a:rPr>
              <a:t>is a continuous and</a:t>
            </a:r>
          </a:p>
          <a:p>
            <a:pPr algn="l"/>
            <a:r>
              <a:rPr lang="en-GB" dirty="0">
                <a:latin typeface="LiberationSerif"/>
              </a:rPr>
              <a:t>   </a:t>
            </a:r>
            <a:r>
              <a:rPr lang="en-GB" sz="1800" b="0" i="0" u="none" strike="noStrike" baseline="0" dirty="0">
                <a:latin typeface="LiberationSerif"/>
              </a:rPr>
              <a:t>transparent serous membrane.</a:t>
            </a:r>
            <a:endParaRPr lang="en-GB" dirty="0">
              <a:latin typeface="LiberationSerif"/>
            </a:endParaRPr>
          </a:p>
          <a:p>
            <a:pPr algn="l"/>
            <a:r>
              <a:rPr lang="en-GB" sz="1800" b="0" i="0" u="none" strike="noStrike" baseline="0" dirty="0">
                <a:latin typeface="LiberationSerif"/>
              </a:rPr>
              <a:t>- It lines the abdominopelvic cavity and invests</a:t>
            </a:r>
            <a:br>
              <a:rPr lang="en-GB" sz="1800" b="0" i="0" u="none" strike="noStrike" baseline="0" dirty="0">
                <a:latin typeface="LiberationSerif"/>
              </a:rPr>
            </a:br>
            <a:r>
              <a:rPr lang="en-GB" sz="1800" b="0" i="0" u="none" strike="noStrike" baseline="0" dirty="0">
                <a:latin typeface="LiberationSerif"/>
              </a:rPr>
              <a:t>   the viscera.</a:t>
            </a:r>
          </a:p>
          <a:p>
            <a:pPr algn="l"/>
            <a:r>
              <a:rPr lang="en-GB" sz="1800" b="0" i="0" u="none" strike="noStrike" baseline="0" dirty="0">
                <a:latin typeface="LiberationSerif"/>
              </a:rPr>
              <a:t>- The peritoneum consists of two continuous</a:t>
            </a:r>
          </a:p>
          <a:p>
            <a:pPr algn="l"/>
            <a:r>
              <a:rPr lang="en-GB" dirty="0">
                <a:latin typeface="LiberationSerif"/>
              </a:rPr>
              <a:t>   </a:t>
            </a:r>
            <a:r>
              <a:rPr lang="en-GB" sz="1800" b="0" i="0" u="none" strike="noStrike" baseline="0" dirty="0">
                <a:latin typeface="LiberationSerif"/>
              </a:rPr>
              <a:t>layers: the </a:t>
            </a:r>
            <a:r>
              <a:rPr lang="en-GB" sz="1800" b="0" i="1" u="none" strike="noStrike" baseline="0" dirty="0">
                <a:solidFill>
                  <a:schemeClr val="accent2">
                    <a:lumMod val="60000"/>
                    <a:lumOff val="40000"/>
                  </a:schemeClr>
                </a:solidFill>
                <a:latin typeface="LiberationSerif-Italic"/>
              </a:rPr>
              <a:t>parietal peritoneum</a:t>
            </a:r>
            <a:r>
              <a:rPr lang="en-GB" sz="1800" b="0" i="0" u="none" strike="noStrike" baseline="0" dirty="0">
                <a:solidFill>
                  <a:schemeClr val="accent2">
                    <a:lumMod val="60000"/>
                    <a:lumOff val="40000"/>
                  </a:schemeClr>
                </a:solidFill>
                <a:latin typeface="LiberationSerif"/>
              </a:rPr>
              <a:t>,</a:t>
            </a:r>
          </a:p>
          <a:p>
            <a:pPr algn="l"/>
            <a:r>
              <a:rPr lang="en-GB" dirty="0">
                <a:solidFill>
                  <a:schemeClr val="accent2">
                    <a:lumMod val="60000"/>
                    <a:lumOff val="40000"/>
                  </a:schemeClr>
                </a:solidFill>
                <a:latin typeface="LiberationSerif"/>
              </a:rPr>
              <a:t>   </a:t>
            </a:r>
            <a:r>
              <a:rPr lang="en-GB" sz="1800" b="0" i="0" u="none" strike="noStrike" baseline="0" dirty="0">
                <a:latin typeface="LiberationSerif"/>
              </a:rPr>
              <a:t>which lines the internal surface of the</a:t>
            </a:r>
          </a:p>
          <a:p>
            <a:pPr algn="l"/>
            <a:r>
              <a:rPr lang="en-GB" dirty="0">
                <a:latin typeface="LiberationSerif"/>
              </a:rPr>
              <a:t>   </a:t>
            </a:r>
            <a:r>
              <a:rPr lang="en-GB" sz="1800" b="0" i="0" u="none" strike="noStrike" baseline="0" dirty="0">
                <a:latin typeface="LiberationSerif"/>
              </a:rPr>
              <a:t>abdominopelvic wall, and the </a:t>
            </a:r>
            <a:r>
              <a:rPr lang="en-GB" sz="1800" b="0" i="1" u="none" strike="noStrike" baseline="0" dirty="0">
                <a:solidFill>
                  <a:schemeClr val="accent2">
                    <a:lumMod val="40000"/>
                    <a:lumOff val="60000"/>
                  </a:schemeClr>
                </a:solidFill>
                <a:latin typeface="LiberationSerif-Italic"/>
              </a:rPr>
              <a:t>visceral</a:t>
            </a:r>
          </a:p>
          <a:p>
            <a:pPr algn="l"/>
            <a:r>
              <a:rPr lang="en-GB" i="1" dirty="0">
                <a:solidFill>
                  <a:schemeClr val="accent2">
                    <a:lumMod val="40000"/>
                    <a:lumOff val="60000"/>
                  </a:schemeClr>
                </a:solidFill>
                <a:latin typeface="LiberationSerif-Italic"/>
              </a:rPr>
              <a:t>   </a:t>
            </a:r>
            <a:r>
              <a:rPr lang="en-GB" sz="1800" b="0" i="1" u="none" strike="noStrike" baseline="0" dirty="0">
                <a:solidFill>
                  <a:schemeClr val="accent2">
                    <a:lumMod val="40000"/>
                    <a:lumOff val="60000"/>
                  </a:schemeClr>
                </a:solidFill>
                <a:latin typeface="LiberationSerif-Italic"/>
              </a:rPr>
              <a:t>peritoneum</a:t>
            </a:r>
            <a:r>
              <a:rPr lang="en-GB" sz="1800" b="0" i="0" u="none" strike="noStrike" baseline="0" dirty="0">
                <a:latin typeface="LiberationSerif"/>
              </a:rPr>
              <a:t>, which invests viscera such as </a:t>
            </a:r>
          </a:p>
          <a:p>
            <a:pPr algn="l"/>
            <a:r>
              <a:rPr lang="en-GB" dirty="0">
                <a:latin typeface="LiberationSerif"/>
              </a:rPr>
              <a:t>   </a:t>
            </a:r>
            <a:r>
              <a:rPr lang="en-GB" sz="1800" b="0" i="0" u="none" strike="noStrike" baseline="0" dirty="0">
                <a:latin typeface="LiberationSerif"/>
              </a:rPr>
              <a:t>the stomach and intestines. </a:t>
            </a:r>
          </a:p>
          <a:p>
            <a:pPr algn="l"/>
            <a:endParaRPr lang="en-GB" dirty="0">
              <a:latin typeface="LiberationSerif"/>
            </a:endParaRPr>
          </a:p>
        </p:txBody>
      </p:sp>
    </p:spTree>
    <p:custDataLst>
      <p:tags r:id="rId1"/>
    </p:custDataLst>
    <p:extLst>
      <p:ext uri="{BB962C8B-B14F-4D97-AF65-F5344CB8AC3E}">
        <p14:creationId xmlns:p14="http://schemas.microsoft.com/office/powerpoint/2010/main" val="9818581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8855"/>
                                        </p:tgtEl>
                                        <p:attrNameLst>
                                          <p:attrName>style.visibility</p:attrName>
                                        </p:attrNameLst>
                                      </p:cBhvr>
                                      <p:to>
                                        <p:strVal val="visible"/>
                                      </p:to>
                                    </p:set>
                                    <p:anim calcmode="lin" valueType="num">
                                      <p:cBhvr>
                                        <p:cTn id="7" dur="1000" fill="hold"/>
                                        <p:tgtEl>
                                          <p:spTgt spid="78855"/>
                                        </p:tgtEl>
                                        <p:attrNameLst>
                                          <p:attrName>ppt_w</p:attrName>
                                        </p:attrNameLst>
                                      </p:cBhvr>
                                      <p:tavLst>
                                        <p:tav tm="0">
                                          <p:val>
                                            <p:fltVal val="0"/>
                                          </p:val>
                                        </p:tav>
                                        <p:tav tm="100000">
                                          <p:val>
                                            <p:strVal val="#ppt_w"/>
                                          </p:val>
                                        </p:tav>
                                      </p:tavLst>
                                    </p:anim>
                                    <p:anim calcmode="lin" valueType="num">
                                      <p:cBhvr>
                                        <p:cTn id="8" dur="1000" fill="hold"/>
                                        <p:tgtEl>
                                          <p:spTgt spid="78855"/>
                                        </p:tgtEl>
                                        <p:attrNameLst>
                                          <p:attrName>ppt_h</p:attrName>
                                        </p:attrNameLst>
                                      </p:cBhvr>
                                      <p:tavLst>
                                        <p:tav tm="0">
                                          <p:val>
                                            <p:fltVal val="0"/>
                                          </p:val>
                                        </p:tav>
                                        <p:tav tm="100000">
                                          <p:val>
                                            <p:strVal val="#ppt_h"/>
                                          </p:val>
                                        </p:tav>
                                      </p:tavLst>
                                    </p:anim>
                                    <p:animEffect transition="in" filter="fade">
                                      <p:cBhvr>
                                        <p:cTn id="9" dur="1000"/>
                                        <p:tgtEl>
                                          <p:spTgt spid="7885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8857"/>
                                        </p:tgtEl>
                                        <p:attrNameLst>
                                          <p:attrName>style.visibility</p:attrName>
                                        </p:attrNameLst>
                                      </p:cBhvr>
                                      <p:to>
                                        <p:strVal val="visible"/>
                                      </p:to>
                                    </p:set>
                                    <p:anim calcmode="lin" valueType="num">
                                      <p:cBhvr>
                                        <p:cTn id="12" dur="1000" fill="hold"/>
                                        <p:tgtEl>
                                          <p:spTgt spid="78857"/>
                                        </p:tgtEl>
                                        <p:attrNameLst>
                                          <p:attrName>ppt_w</p:attrName>
                                        </p:attrNameLst>
                                      </p:cBhvr>
                                      <p:tavLst>
                                        <p:tav tm="0">
                                          <p:val>
                                            <p:fltVal val="0"/>
                                          </p:val>
                                        </p:tav>
                                        <p:tav tm="100000">
                                          <p:val>
                                            <p:strVal val="#ppt_w"/>
                                          </p:val>
                                        </p:tav>
                                      </p:tavLst>
                                    </p:anim>
                                    <p:anim calcmode="lin" valueType="num">
                                      <p:cBhvr>
                                        <p:cTn id="13" dur="1000" fill="hold"/>
                                        <p:tgtEl>
                                          <p:spTgt spid="78857"/>
                                        </p:tgtEl>
                                        <p:attrNameLst>
                                          <p:attrName>ppt_h</p:attrName>
                                        </p:attrNameLst>
                                      </p:cBhvr>
                                      <p:tavLst>
                                        <p:tav tm="0">
                                          <p:val>
                                            <p:fltVal val="0"/>
                                          </p:val>
                                        </p:tav>
                                        <p:tav tm="100000">
                                          <p:val>
                                            <p:strVal val="#ppt_h"/>
                                          </p:val>
                                        </p:tav>
                                      </p:tavLst>
                                    </p:anim>
                                    <p:animEffect transition="in" filter="fade">
                                      <p:cBhvr>
                                        <p:cTn id="14" dur="1000"/>
                                        <p:tgtEl>
                                          <p:spTgt spid="78857"/>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78853"/>
                                        </p:tgtEl>
                                        <p:attrNameLst>
                                          <p:attrName>style.visibility</p:attrName>
                                        </p:attrNameLst>
                                      </p:cBhvr>
                                      <p:to>
                                        <p:strVal val="visible"/>
                                      </p:to>
                                    </p:set>
                                    <p:anim calcmode="lin" valueType="num">
                                      <p:cBhvr>
                                        <p:cTn id="17" dur="1000" fill="hold"/>
                                        <p:tgtEl>
                                          <p:spTgt spid="78853"/>
                                        </p:tgtEl>
                                        <p:attrNameLst>
                                          <p:attrName>ppt_w</p:attrName>
                                        </p:attrNameLst>
                                      </p:cBhvr>
                                      <p:tavLst>
                                        <p:tav tm="0">
                                          <p:val>
                                            <p:fltVal val="0"/>
                                          </p:val>
                                        </p:tav>
                                        <p:tav tm="100000">
                                          <p:val>
                                            <p:strVal val="#ppt_w"/>
                                          </p:val>
                                        </p:tav>
                                      </p:tavLst>
                                    </p:anim>
                                    <p:anim calcmode="lin" valueType="num">
                                      <p:cBhvr>
                                        <p:cTn id="18" dur="1000" fill="hold"/>
                                        <p:tgtEl>
                                          <p:spTgt spid="78853"/>
                                        </p:tgtEl>
                                        <p:attrNameLst>
                                          <p:attrName>ppt_h</p:attrName>
                                        </p:attrNameLst>
                                      </p:cBhvr>
                                      <p:tavLst>
                                        <p:tav tm="0">
                                          <p:val>
                                            <p:fltVal val="0"/>
                                          </p:val>
                                        </p:tav>
                                        <p:tav tm="100000">
                                          <p:val>
                                            <p:strVal val="#ppt_h"/>
                                          </p:val>
                                        </p:tav>
                                      </p:tavLst>
                                    </p:anim>
                                    <p:animEffect transition="in" filter="fade">
                                      <p:cBhvr>
                                        <p:cTn id="19" dur="1000"/>
                                        <p:tgtEl>
                                          <p:spTgt spid="7885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78856"/>
                                        </p:tgtEl>
                                        <p:attrNameLst>
                                          <p:attrName>style.visibility</p:attrName>
                                        </p:attrNameLst>
                                      </p:cBhvr>
                                      <p:to>
                                        <p:strVal val="visible"/>
                                      </p:to>
                                    </p:set>
                                    <p:anim calcmode="lin" valueType="num">
                                      <p:cBhvr>
                                        <p:cTn id="24" dur="1000" fill="hold"/>
                                        <p:tgtEl>
                                          <p:spTgt spid="78856"/>
                                        </p:tgtEl>
                                        <p:attrNameLst>
                                          <p:attrName>ppt_w</p:attrName>
                                        </p:attrNameLst>
                                      </p:cBhvr>
                                      <p:tavLst>
                                        <p:tav tm="0">
                                          <p:val>
                                            <p:fltVal val="0"/>
                                          </p:val>
                                        </p:tav>
                                        <p:tav tm="100000">
                                          <p:val>
                                            <p:strVal val="#ppt_w"/>
                                          </p:val>
                                        </p:tav>
                                      </p:tavLst>
                                    </p:anim>
                                    <p:anim calcmode="lin" valueType="num">
                                      <p:cBhvr>
                                        <p:cTn id="25" dur="1000" fill="hold"/>
                                        <p:tgtEl>
                                          <p:spTgt spid="78856"/>
                                        </p:tgtEl>
                                        <p:attrNameLst>
                                          <p:attrName>ppt_h</p:attrName>
                                        </p:attrNameLst>
                                      </p:cBhvr>
                                      <p:tavLst>
                                        <p:tav tm="0">
                                          <p:val>
                                            <p:fltVal val="0"/>
                                          </p:val>
                                        </p:tav>
                                        <p:tav tm="100000">
                                          <p:val>
                                            <p:strVal val="#ppt_h"/>
                                          </p:val>
                                        </p:tav>
                                      </p:tavLst>
                                    </p:anim>
                                    <p:animEffect transition="in" filter="fade">
                                      <p:cBhvr>
                                        <p:cTn id="26" dur="1000"/>
                                        <p:tgtEl>
                                          <p:spTgt spid="78856"/>
                                        </p:tgtEl>
                                      </p:cBhvr>
                                    </p:animEffect>
                                  </p:childTnLst>
                                </p:cTn>
                              </p:par>
                              <p:par>
                                <p:cTn id="27" presetID="53" presetClass="entr" presetSubtype="0" fill="hold" grpId="0" nodeType="withEffect">
                                  <p:stCondLst>
                                    <p:cond delay="0"/>
                                  </p:stCondLst>
                                  <p:childTnLst>
                                    <p:set>
                                      <p:cBhvr>
                                        <p:cTn id="28" dur="1" fill="hold">
                                          <p:stCondLst>
                                            <p:cond delay="0"/>
                                          </p:stCondLst>
                                        </p:cTn>
                                        <p:tgtEl>
                                          <p:spTgt spid="78854"/>
                                        </p:tgtEl>
                                        <p:attrNameLst>
                                          <p:attrName>style.visibility</p:attrName>
                                        </p:attrNameLst>
                                      </p:cBhvr>
                                      <p:to>
                                        <p:strVal val="visible"/>
                                      </p:to>
                                    </p:set>
                                    <p:anim calcmode="lin" valueType="num">
                                      <p:cBhvr>
                                        <p:cTn id="29" dur="1000" fill="hold"/>
                                        <p:tgtEl>
                                          <p:spTgt spid="78854"/>
                                        </p:tgtEl>
                                        <p:attrNameLst>
                                          <p:attrName>ppt_w</p:attrName>
                                        </p:attrNameLst>
                                      </p:cBhvr>
                                      <p:tavLst>
                                        <p:tav tm="0">
                                          <p:val>
                                            <p:fltVal val="0"/>
                                          </p:val>
                                        </p:tav>
                                        <p:tav tm="100000">
                                          <p:val>
                                            <p:strVal val="#ppt_w"/>
                                          </p:val>
                                        </p:tav>
                                      </p:tavLst>
                                    </p:anim>
                                    <p:anim calcmode="lin" valueType="num">
                                      <p:cBhvr>
                                        <p:cTn id="30" dur="1000" fill="hold"/>
                                        <p:tgtEl>
                                          <p:spTgt spid="78854"/>
                                        </p:tgtEl>
                                        <p:attrNameLst>
                                          <p:attrName>ppt_h</p:attrName>
                                        </p:attrNameLst>
                                      </p:cBhvr>
                                      <p:tavLst>
                                        <p:tav tm="0">
                                          <p:val>
                                            <p:fltVal val="0"/>
                                          </p:val>
                                        </p:tav>
                                        <p:tav tm="100000">
                                          <p:val>
                                            <p:strVal val="#ppt_h"/>
                                          </p:val>
                                        </p:tav>
                                      </p:tavLst>
                                    </p:anim>
                                    <p:animEffect transition="in" filter="fade">
                                      <p:cBhvr>
                                        <p:cTn id="31" dur="1000"/>
                                        <p:tgtEl>
                                          <p:spTgt spid="7885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6" fill="hold" grpId="0" nodeType="clickEffect">
                                  <p:stCondLst>
                                    <p:cond delay="0"/>
                                  </p:stCondLst>
                                  <p:childTnLst>
                                    <p:set>
                                      <p:cBhvr>
                                        <p:cTn id="35" dur="1" fill="hold">
                                          <p:stCondLst>
                                            <p:cond delay="0"/>
                                          </p:stCondLst>
                                        </p:cTn>
                                        <p:tgtEl>
                                          <p:spTgt spid="78858"/>
                                        </p:tgtEl>
                                        <p:attrNameLst>
                                          <p:attrName>style.visibility</p:attrName>
                                        </p:attrNameLst>
                                      </p:cBhvr>
                                      <p:to>
                                        <p:strVal val="visible"/>
                                      </p:to>
                                    </p:set>
                                    <p:anim calcmode="lin" valueType="num">
                                      <p:cBhvr additive="base">
                                        <p:cTn id="36" dur="1000" fill="hold"/>
                                        <p:tgtEl>
                                          <p:spTgt spid="78858"/>
                                        </p:tgtEl>
                                        <p:attrNameLst>
                                          <p:attrName>ppt_x</p:attrName>
                                        </p:attrNameLst>
                                      </p:cBhvr>
                                      <p:tavLst>
                                        <p:tav tm="0">
                                          <p:val>
                                            <p:strVal val="1+#ppt_w/2"/>
                                          </p:val>
                                        </p:tav>
                                        <p:tav tm="100000">
                                          <p:val>
                                            <p:strVal val="#ppt_x"/>
                                          </p:val>
                                        </p:tav>
                                      </p:tavLst>
                                    </p:anim>
                                    <p:anim calcmode="lin" valueType="num">
                                      <p:cBhvr additive="base">
                                        <p:cTn id="37" dur="1000" fill="hold"/>
                                        <p:tgtEl>
                                          <p:spTgt spid="78858"/>
                                        </p:tgtEl>
                                        <p:attrNameLst>
                                          <p:attrName>ppt_y</p:attrName>
                                        </p:attrNameLst>
                                      </p:cBhvr>
                                      <p:tavLst>
                                        <p:tav tm="0">
                                          <p:val>
                                            <p:strVal val="1+#ppt_h/2"/>
                                          </p:val>
                                        </p:tav>
                                        <p:tav tm="100000">
                                          <p:val>
                                            <p:strVal val="#ppt_y"/>
                                          </p:val>
                                        </p:tav>
                                      </p:tavLst>
                                    </p:anim>
                                  </p:childTnLst>
                                </p:cTn>
                              </p:par>
                              <p:par>
                                <p:cTn id="38" presetID="2" presetClass="entr" presetSubtype="9" fill="hold" grpId="0" nodeType="withEffect">
                                  <p:stCondLst>
                                    <p:cond delay="0"/>
                                  </p:stCondLst>
                                  <p:childTnLst>
                                    <p:set>
                                      <p:cBhvr>
                                        <p:cTn id="39" dur="1" fill="hold">
                                          <p:stCondLst>
                                            <p:cond delay="0"/>
                                          </p:stCondLst>
                                        </p:cTn>
                                        <p:tgtEl>
                                          <p:spTgt spid="78859"/>
                                        </p:tgtEl>
                                        <p:attrNameLst>
                                          <p:attrName>style.visibility</p:attrName>
                                        </p:attrNameLst>
                                      </p:cBhvr>
                                      <p:to>
                                        <p:strVal val="visible"/>
                                      </p:to>
                                    </p:set>
                                    <p:anim calcmode="lin" valueType="num">
                                      <p:cBhvr additive="base">
                                        <p:cTn id="40" dur="1000" fill="hold"/>
                                        <p:tgtEl>
                                          <p:spTgt spid="78859"/>
                                        </p:tgtEl>
                                        <p:attrNameLst>
                                          <p:attrName>ppt_x</p:attrName>
                                        </p:attrNameLst>
                                      </p:cBhvr>
                                      <p:tavLst>
                                        <p:tav tm="0">
                                          <p:val>
                                            <p:strVal val="0-#ppt_w/2"/>
                                          </p:val>
                                        </p:tav>
                                        <p:tav tm="100000">
                                          <p:val>
                                            <p:strVal val="#ppt_x"/>
                                          </p:val>
                                        </p:tav>
                                      </p:tavLst>
                                    </p:anim>
                                    <p:anim calcmode="lin" valueType="num">
                                      <p:cBhvr additive="base">
                                        <p:cTn id="41" dur="1000" fill="hold"/>
                                        <p:tgtEl>
                                          <p:spTgt spid="78859"/>
                                        </p:tgtEl>
                                        <p:attrNameLst>
                                          <p:attrName>ppt_y</p:attrName>
                                        </p:attrNameLst>
                                      </p:cBhvr>
                                      <p:tavLst>
                                        <p:tav tm="0">
                                          <p:val>
                                            <p:strVal val="0-#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9" fill="hold" grpId="0" nodeType="clickEffect">
                                  <p:stCondLst>
                                    <p:cond delay="0"/>
                                  </p:stCondLst>
                                  <p:childTnLst>
                                    <p:set>
                                      <p:cBhvr>
                                        <p:cTn id="45" dur="1" fill="hold">
                                          <p:stCondLst>
                                            <p:cond delay="0"/>
                                          </p:stCondLst>
                                        </p:cTn>
                                        <p:tgtEl>
                                          <p:spTgt spid="78861"/>
                                        </p:tgtEl>
                                        <p:attrNameLst>
                                          <p:attrName>style.visibility</p:attrName>
                                        </p:attrNameLst>
                                      </p:cBhvr>
                                      <p:to>
                                        <p:strVal val="visible"/>
                                      </p:to>
                                    </p:set>
                                    <p:anim calcmode="lin" valueType="num">
                                      <p:cBhvr additive="base">
                                        <p:cTn id="46" dur="1000" fill="hold"/>
                                        <p:tgtEl>
                                          <p:spTgt spid="78861"/>
                                        </p:tgtEl>
                                        <p:attrNameLst>
                                          <p:attrName>ppt_x</p:attrName>
                                        </p:attrNameLst>
                                      </p:cBhvr>
                                      <p:tavLst>
                                        <p:tav tm="0">
                                          <p:val>
                                            <p:strVal val="0-#ppt_w/2"/>
                                          </p:val>
                                        </p:tav>
                                        <p:tav tm="100000">
                                          <p:val>
                                            <p:strVal val="#ppt_x"/>
                                          </p:val>
                                        </p:tav>
                                      </p:tavLst>
                                    </p:anim>
                                    <p:anim calcmode="lin" valueType="num">
                                      <p:cBhvr additive="base">
                                        <p:cTn id="47" dur="1000" fill="hold"/>
                                        <p:tgtEl>
                                          <p:spTgt spid="78861"/>
                                        </p:tgtEl>
                                        <p:attrNameLst>
                                          <p:attrName>ppt_y</p:attrName>
                                        </p:attrNameLst>
                                      </p:cBhvr>
                                      <p:tavLst>
                                        <p:tav tm="0">
                                          <p:val>
                                            <p:strVal val="0-#ppt_h/2"/>
                                          </p:val>
                                        </p:tav>
                                        <p:tav tm="100000">
                                          <p:val>
                                            <p:strVal val="#ppt_y"/>
                                          </p:val>
                                        </p:tav>
                                      </p:tavLst>
                                    </p:anim>
                                  </p:childTnLst>
                                </p:cTn>
                              </p:par>
                              <p:par>
                                <p:cTn id="48" presetID="2" presetClass="entr" presetSubtype="3" fill="hold" grpId="0" nodeType="withEffect">
                                  <p:stCondLst>
                                    <p:cond delay="0"/>
                                  </p:stCondLst>
                                  <p:childTnLst>
                                    <p:set>
                                      <p:cBhvr>
                                        <p:cTn id="49" dur="1" fill="hold">
                                          <p:stCondLst>
                                            <p:cond delay="0"/>
                                          </p:stCondLst>
                                        </p:cTn>
                                        <p:tgtEl>
                                          <p:spTgt spid="78860"/>
                                        </p:tgtEl>
                                        <p:attrNameLst>
                                          <p:attrName>style.visibility</p:attrName>
                                        </p:attrNameLst>
                                      </p:cBhvr>
                                      <p:to>
                                        <p:strVal val="visible"/>
                                      </p:to>
                                    </p:set>
                                    <p:anim calcmode="lin" valueType="num">
                                      <p:cBhvr additive="base">
                                        <p:cTn id="50" dur="1000" fill="hold"/>
                                        <p:tgtEl>
                                          <p:spTgt spid="78860"/>
                                        </p:tgtEl>
                                        <p:attrNameLst>
                                          <p:attrName>ppt_x</p:attrName>
                                        </p:attrNameLst>
                                      </p:cBhvr>
                                      <p:tavLst>
                                        <p:tav tm="0">
                                          <p:val>
                                            <p:strVal val="1+#ppt_w/2"/>
                                          </p:val>
                                        </p:tav>
                                        <p:tav tm="100000">
                                          <p:val>
                                            <p:strVal val="#ppt_x"/>
                                          </p:val>
                                        </p:tav>
                                      </p:tavLst>
                                    </p:anim>
                                    <p:anim calcmode="lin" valueType="num">
                                      <p:cBhvr additive="base">
                                        <p:cTn id="51" dur="1000" fill="hold"/>
                                        <p:tgtEl>
                                          <p:spTgt spid="7886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p:bldP spid="78854" grpId="0"/>
      <p:bldP spid="78855" grpId="0" animBg="1"/>
      <p:bldP spid="78856" grpId="0" animBg="1"/>
      <p:bldP spid="78857" grpId="0" animBg="1"/>
      <p:bldP spid="78858" grpId="0" animBg="1"/>
      <p:bldP spid="78859" grpId="0" animBg="1"/>
      <p:bldP spid="78860" grpId="0" animBg="1"/>
      <p:bldP spid="78861"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720361-4F1C-2034-CE55-612B532C4FA0}"/>
              </a:ext>
            </a:extLst>
          </p:cNvPr>
          <p:cNvSpPr txBox="1"/>
          <p:nvPr/>
        </p:nvSpPr>
        <p:spPr>
          <a:xfrm>
            <a:off x="0" y="1263567"/>
            <a:ext cx="9144000" cy="4071243"/>
          </a:xfrm>
          <a:prstGeom prst="rect">
            <a:avLst/>
          </a:prstGeom>
          <a:noFill/>
        </p:spPr>
        <p:txBody>
          <a:bodyPr wrap="square">
            <a:spAutoFit/>
          </a:bodyPr>
          <a:lstStyle/>
          <a:p>
            <a:pPr algn="just">
              <a:lnSpc>
                <a:spcPct val="107000"/>
              </a:lnSpc>
              <a:spcAft>
                <a:spcPts val="800"/>
              </a:spcAft>
            </a:pPr>
            <a:r>
              <a:rPr lang="en-GB" sz="1800" dirty="0">
                <a:effectLst/>
                <a:latin typeface="LiberationSerif"/>
                <a:ea typeface="Calibri" panose="020F0502020204030204" pitchFamily="34" charset="0"/>
                <a:cs typeface="LiberationSerif"/>
              </a:rPr>
              <a:t>- The blood and the somatic nerve supply of </a:t>
            </a:r>
            <a:r>
              <a:rPr lang="en-GB" sz="1800" b="1" dirty="0">
                <a:solidFill>
                  <a:schemeClr val="accent2">
                    <a:lumMod val="60000"/>
                    <a:lumOff val="40000"/>
                  </a:schemeClr>
                </a:solidFill>
                <a:effectLst/>
                <a:latin typeface="LiberationSerif-Bold"/>
                <a:ea typeface="Calibri" panose="020F0502020204030204" pitchFamily="34" charset="0"/>
                <a:cs typeface="LiberationSerif-Bold"/>
              </a:rPr>
              <a:t>parietal peritoneum </a:t>
            </a:r>
            <a:r>
              <a:rPr lang="en-GB" sz="1800" dirty="0">
                <a:effectLst/>
                <a:latin typeface="LiberationSerif-Bold"/>
                <a:ea typeface="Calibri" panose="020F0502020204030204" pitchFamily="34" charset="0"/>
                <a:cs typeface="LiberationSerif-Bold"/>
              </a:rPr>
              <a:t>are the</a:t>
            </a:r>
            <a:r>
              <a:rPr lang="en-GB" sz="1800" b="1" dirty="0">
                <a:effectLst/>
                <a:latin typeface="LiberationSerif-Bold"/>
                <a:ea typeface="Calibri" panose="020F0502020204030204" pitchFamily="34" charset="0"/>
                <a:cs typeface="LiberationSerif-Bold"/>
              </a:rPr>
              <a:t> </a:t>
            </a:r>
            <a:r>
              <a:rPr lang="en-GB" sz="1800" dirty="0">
                <a:effectLst/>
                <a:latin typeface="LiberationSerif"/>
                <a:ea typeface="Calibri" panose="020F0502020204030204" pitchFamily="34" charset="0"/>
                <a:cs typeface="LiberationSerif"/>
              </a:rPr>
              <a:t>same, as is the region</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of the wall it lines and is sensitive to pressure, pain, heat and cold, and laceration. Pain from</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the parietal peritoneum is generally  well localized, except for that on the inferior surface of</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the central part of the diaphragm, where innervation is provided by the phrenic nerves;</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irritation here is often referred to the C3–C5 dermatomes over the shoulder.</a:t>
            </a:r>
          </a:p>
          <a:p>
            <a:pPr algn="just">
              <a:lnSpc>
                <a:spcPct val="107000"/>
              </a:lnSpc>
              <a:spcAft>
                <a:spcPts val="80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800" dirty="0">
                <a:effectLst/>
                <a:latin typeface="LiberationSerif"/>
                <a:ea typeface="Calibri" panose="020F0502020204030204" pitchFamily="34" charset="0"/>
                <a:cs typeface="LiberationSerif"/>
              </a:rPr>
              <a:t>- The </a:t>
            </a:r>
            <a:r>
              <a:rPr lang="en-GB" sz="1800" b="1" dirty="0">
                <a:solidFill>
                  <a:schemeClr val="accent2">
                    <a:lumMod val="60000"/>
                    <a:lumOff val="40000"/>
                  </a:schemeClr>
                </a:solidFill>
                <a:effectLst/>
                <a:latin typeface="LiberationSerif"/>
                <a:ea typeface="Calibri" panose="020F0502020204030204" pitchFamily="34" charset="0"/>
                <a:cs typeface="LiberationSerif"/>
              </a:rPr>
              <a:t>visceral peritoneum</a:t>
            </a:r>
            <a:r>
              <a:rPr lang="en-GB" sz="1800" dirty="0">
                <a:solidFill>
                  <a:schemeClr val="accent2">
                    <a:lumMod val="60000"/>
                    <a:lumOff val="40000"/>
                  </a:schemeClr>
                </a:solidFill>
                <a:effectLst/>
                <a:latin typeface="LiberationSerif"/>
                <a:ea typeface="Calibri" panose="020F0502020204030204" pitchFamily="34" charset="0"/>
                <a:cs typeface="LiberationSerif"/>
              </a:rPr>
              <a:t> </a:t>
            </a:r>
            <a:r>
              <a:rPr lang="en-GB" sz="1800" dirty="0">
                <a:effectLst/>
                <a:latin typeface="LiberationSerif"/>
                <a:ea typeface="Calibri" panose="020F0502020204030204" pitchFamily="34" charset="0"/>
                <a:cs typeface="LiberationSerif"/>
              </a:rPr>
              <a:t>and the organs that are covered with visceral peritoneum have the</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same blood and visceral nerve supply. The visceral peritoneum is insensitive to touch, heat and</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cold, and laceration; it is stimulated primarily by stretching and chemical irritation. The pain</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produced is poorly localized, being referred to the dermatomes of the spinal ganglia providing</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the sensory </a:t>
            </a:r>
            <a:r>
              <a:rPr lang="en-GB" sz="1800" dirty="0" err="1">
                <a:effectLst/>
                <a:latin typeface="LiberationSerif"/>
                <a:ea typeface="Calibri" panose="020F0502020204030204" pitchFamily="34" charset="0"/>
                <a:cs typeface="LiberationSerif"/>
              </a:rPr>
              <a:t>fibers</a:t>
            </a:r>
            <a:r>
              <a:rPr lang="en-GB" sz="1800" dirty="0">
                <a:effectLst/>
                <a:latin typeface="LiberationSerif"/>
                <a:ea typeface="Calibri" panose="020F0502020204030204" pitchFamily="34" charset="0"/>
                <a:cs typeface="LiberationSerif"/>
              </a:rPr>
              <a:t>. Consequently, pain from foregut derivatives is usually experienced in the</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epigastric region, that from midgut derivatives in the umbilical region, and that from hindgut</a:t>
            </a:r>
            <a:br>
              <a:rPr lang="en-GB" sz="1800" dirty="0">
                <a:effectLst/>
                <a:latin typeface="LiberationSerif"/>
                <a:ea typeface="Calibri" panose="020F0502020204030204" pitchFamily="34" charset="0"/>
                <a:cs typeface="LiberationSerif"/>
              </a:rPr>
            </a:br>
            <a:r>
              <a:rPr lang="en-GB" sz="1800" dirty="0">
                <a:effectLst/>
                <a:latin typeface="LiberationSerif"/>
                <a:ea typeface="Calibri" panose="020F0502020204030204" pitchFamily="34" charset="0"/>
                <a:cs typeface="LiberationSerif"/>
              </a:rPr>
              <a:t>   derivatives in the pubic region.</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 Box 4">
            <a:extLst>
              <a:ext uri="{FF2B5EF4-FFF2-40B4-BE49-F238E27FC236}">
                <a16:creationId xmlns:a16="http://schemas.microsoft.com/office/drawing/2014/main" id="{77A7DF78-D2A9-0AA7-7A6A-BD2DC29581DF}"/>
              </a:ext>
            </a:extLst>
          </p:cNvPr>
          <p:cNvSpPr txBox="1">
            <a:spLocks noChangeArrowheads="1"/>
          </p:cNvSpPr>
          <p:nvPr/>
        </p:nvSpPr>
        <p:spPr bwMode="auto">
          <a:xfrm>
            <a:off x="3347864" y="188640"/>
            <a:ext cx="4176712" cy="701675"/>
          </a:xfrm>
          <a:prstGeom prst="rect">
            <a:avLst/>
          </a:prstGeom>
          <a:noFill/>
          <a:ln w="9525">
            <a:noFill/>
            <a:miter lim="800000"/>
            <a:headEnd/>
            <a:tailEnd/>
          </a:ln>
          <a:effectLst/>
        </p:spPr>
        <p:txBody>
          <a:bodyPr>
            <a:spAutoFit/>
          </a:bodyPr>
          <a:lstStyle/>
          <a:p>
            <a:pPr eaLnBrk="1" hangingPunct="1">
              <a:spcBef>
                <a:spcPct val="50000"/>
              </a:spcBef>
              <a:defRPr/>
            </a:pPr>
            <a:r>
              <a:rPr lang="sr-Latn-CS" sz="4000" b="1" dirty="0">
                <a:solidFill>
                  <a:srgbClr val="FFC000"/>
                </a:solidFill>
                <a:effectLst>
                  <a:outerShdw blurRad="38100" dist="38100" dir="2700000" algn="tl">
                    <a:srgbClr val="000000"/>
                  </a:outerShdw>
                </a:effectLst>
                <a:latin typeface="Comic Sans MS" pitchFamily="66" charset="0"/>
              </a:rPr>
              <a:t>Peritoneum</a:t>
            </a:r>
            <a:endParaRPr lang="en-US" sz="4000" b="1" dirty="0">
              <a:solidFill>
                <a:srgbClr val="FFC000"/>
              </a:solidFill>
              <a:effectLst>
                <a:outerShdw blurRad="38100" dist="38100" dir="2700000" algn="tl">
                  <a:srgbClr val="000000"/>
                </a:outerShdw>
              </a:effectLst>
              <a:latin typeface="Comic Sans MS" pitchFamily="66" charset="0"/>
            </a:endParaRPr>
          </a:p>
        </p:txBody>
      </p:sp>
    </p:spTree>
    <p:extLst>
      <p:ext uri="{BB962C8B-B14F-4D97-AF65-F5344CB8AC3E}">
        <p14:creationId xmlns:p14="http://schemas.microsoft.com/office/powerpoint/2010/main" val="19684894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Visceral-Parietal Peritoneum">
            <a:extLst>
              <a:ext uri="{FF2B5EF4-FFF2-40B4-BE49-F238E27FC236}">
                <a16:creationId xmlns:a16="http://schemas.microsoft.com/office/drawing/2014/main" id="{038F3541-7F7F-A20F-03AA-E8BB3F5DBE4A}"/>
              </a:ext>
            </a:extLst>
          </p:cNvPr>
          <p:cNvPicPr>
            <a:picLocks noChangeAspect="1" noChangeArrowheads="1"/>
          </p:cNvPicPr>
          <p:nvPr/>
        </p:nvPicPr>
        <p:blipFill>
          <a:blip r:embed="rId2">
            <a:clrChange>
              <a:clrFrom>
                <a:srgbClr val="F8F7FD"/>
              </a:clrFrom>
              <a:clrTo>
                <a:srgbClr val="F8F7FD">
                  <a:alpha val="0"/>
                </a:srgbClr>
              </a:clrTo>
            </a:clrChange>
            <a:extLst>
              <a:ext uri="{28A0092B-C50C-407E-A947-70E740481C1C}">
                <a14:useLocalDpi xmlns:a14="http://schemas.microsoft.com/office/drawing/2010/main" val="0"/>
              </a:ext>
            </a:extLst>
          </a:blip>
          <a:srcRect/>
          <a:stretch>
            <a:fillRect/>
          </a:stretch>
        </p:blipFill>
        <p:spPr bwMode="auto">
          <a:xfrm>
            <a:off x="-36513" y="188913"/>
            <a:ext cx="4197351" cy="52482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5603" name="Picture 3" descr="Serous Cavities">
            <a:extLst>
              <a:ext uri="{FF2B5EF4-FFF2-40B4-BE49-F238E27FC236}">
                <a16:creationId xmlns:a16="http://schemas.microsoft.com/office/drawing/2014/main" id="{F0A44122-5E1F-1BD8-EF72-E33836F45776}"/>
              </a:ext>
            </a:extLst>
          </p:cNvPr>
          <p:cNvPicPr>
            <a:picLocks noChangeAspect="1" noChangeArrowheads="1"/>
          </p:cNvPicPr>
          <p:nvPr/>
        </p:nvPicPr>
        <p:blipFill>
          <a:blip r:embed="rId3">
            <a:clrChange>
              <a:clrFrom>
                <a:srgbClr val="FEFCFF"/>
              </a:clrFrom>
              <a:clrTo>
                <a:srgbClr val="FEFCFF">
                  <a:alpha val="0"/>
                </a:srgbClr>
              </a:clrTo>
            </a:clrChange>
            <a:lum contrast="6000"/>
            <a:extLst>
              <a:ext uri="{28A0092B-C50C-407E-A947-70E740481C1C}">
                <a14:useLocalDpi xmlns:a14="http://schemas.microsoft.com/office/drawing/2010/main" val="0"/>
              </a:ext>
            </a:extLst>
          </a:blip>
          <a:srcRect l="6250" r="5064"/>
          <a:stretch>
            <a:fillRect/>
          </a:stretch>
        </p:blipFill>
        <p:spPr bwMode="auto">
          <a:xfrm>
            <a:off x="4197350" y="188913"/>
            <a:ext cx="4932363" cy="42021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5604" name="TextBox 1">
            <a:extLst>
              <a:ext uri="{FF2B5EF4-FFF2-40B4-BE49-F238E27FC236}">
                <a16:creationId xmlns:a16="http://schemas.microsoft.com/office/drawing/2014/main" id="{D8AA5E66-558A-4A90-138D-E41B61C03E47}"/>
              </a:ext>
            </a:extLst>
          </p:cNvPr>
          <p:cNvSpPr txBox="1">
            <a:spLocks noChangeArrowheads="1"/>
          </p:cNvSpPr>
          <p:nvPr/>
        </p:nvSpPr>
        <p:spPr bwMode="auto">
          <a:xfrm>
            <a:off x="4216400" y="4797425"/>
            <a:ext cx="491031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GB" altLang="en-US" sz="1600" dirty="0">
                <a:latin typeface="Book Antiqua" panose="02040602050305030304" pitchFamily="18" charset="0"/>
              </a:rPr>
              <a:t>Parietal peritoneum divides abdominal cavity into:</a:t>
            </a:r>
            <a:br>
              <a:rPr lang="en-GB" altLang="en-US" sz="1600" dirty="0">
                <a:latin typeface="Book Antiqua" panose="02040602050305030304" pitchFamily="18" charset="0"/>
              </a:rPr>
            </a:br>
            <a:br>
              <a:rPr lang="en-GB" altLang="en-US" sz="1600" dirty="0">
                <a:latin typeface="Book Antiqua" panose="02040602050305030304" pitchFamily="18" charset="0"/>
              </a:rPr>
            </a:br>
            <a:r>
              <a:rPr lang="en-GB" altLang="en-US" sz="1600" dirty="0">
                <a:latin typeface="Book Antiqua" panose="02040602050305030304" pitchFamily="18" charset="0"/>
              </a:rPr>
              <a:t>1) peritoneal cavity</a:t>
            </a:r>
            <a:br>
              <a:rPr lang="en-GB" altLang="en-US" sz="1600" dirty="0">
                <a:latin typeface="Book Antiqua" panose="02040602050305030304" pitchFamily="18" charset="0"/>
              </a:rPr>
            </a:br>
            <a:endParaRPr lang="en-GB" altLang="en-US" sz="1600" dirty="0">
              <a:latin typeface="Book Antiqua" panose="02040602050305030304" pitchFamily="18" charset="0"/>
            </a:endParaRPr>
          </a:p>
          <a:p>
            <a:pPr>
              <a:spcBef>
                <a:spcPct val="0"/>
              </a:spcBef>
              <a:buFontTx/>
              <a:buNone/>
            </a:pPr>
            <a:r>
              <a:rPr lang="en-GB" altLang="en-US" sz="1600" dirty="0">
                <a:latin typeface="Book Antiqua" panose="02040602050305030304" pitchFamily="18" charset="0"/>
              </a:rPr>
              <a:t>2) retroperitoneal space</a:t>
            </a:r>
          </a:p>
          <a:p>
            <a:pPr>
              <a:spcBef>
                <a:spcPct val="0"/>
              </a:spcBef>
              <a:buNone/>
            </a:pPr>
            <a:r>
              <a:rPr lang="en-GB" sz="1600" b="0" i="0" u="none" strike="noStrike" baseline="0" dirty="0">
                <a:latin typeface="Book Antiqua" panose="02040602050305030304" pitchFamily="18" charset="0"/>
              </a:rPr>
              <a:t>Retroperitoneal space is located posterior to parietal</a:t>
            </a:r>
            <a:br>
              <a:rPr lang="en-GB" sz="1600" b="0" i="0" u="none" strike="noStrike" baseline="0" dirty="0">
                <a:latin typeface="Book Antiqua" panose="02040602050305030304" pitchFamily="18" charset="0"/>
              </a:rPr>
            </a:br>
            <a:r>
              <a:rPr lang="en-GB" sz="1600" b="0" i="0" u="none" strike="noStrike" baseline="0" dirty="0">
                <a:latin typeface="Book Antiqua" panose="02040602050305030304" pitchFamily="18" charset="0"/>
              </a:rPr>
              <a:t>peritoneum of posterior abdominal wall </a:t>
            </a:r>
          </a:p>
          <a:p>
            <a:pPr>
              <a:spcBef>
                <a:spcPct val="0"/>
              </a:spcBef>
              <a:buFontTx/>
              <a:buNone/>
            </a:pPr>
            <a:endParaRPr lang="en-GB" altLang="en-US" sz="1600" dirty="0">
              <a:latin typeface="Book Antiqua" panose="02040602050305030304" pitchFamily="18" charset="0"/>
            </a:endParaRPr>
          </a:p>
        </p:txBody>
      </p:sp>
    </p:spTree>
    <p:extLst>
      <p:ext uri="{BB962C8B-B14F-4D97-AF65-F5344CB8AC3E}">
        <p14:creationId xmlns:p14="http://schemas.microsoft.com/office/powerpoint/2010/main" val="336040450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sz="half" idx="1"/>
          </p:nvPr>
        </p:nvSpPr>
        <p:spPr>
          <a:xfrm>
            <a:off x="-11233" y="605631"/>
            <a:ext cx="4498971" cy="3919538"/>
          </a:xfrm>
        </p:spPr>
        <p:txBody>
          <a:bodyPr/>
          <a:lstStyle/>
          <a:p>
            <a:pPr marL="0" indent="0" eaLnBrk="1" hangingPunct="1">
              <a:buNone/>
              <a:defRPr/>
            </a:pPr>
            <a:r>
              <a:rPr lang="en-GB" sz="1800" dirty="0">
                <a:effectLst/>
              </a:rPr>
              <a:t>Some clinicians use the transpyloric and</a:t>
            </a:r>
            <a:br>
              <a:rPr lang="sr-Cyrl-RS" sz="1800" dirty="0">
                <a:effectLst/>
              </a:rPr>
            </a:br>
            <a:r>
              <a:rPr lang="en-GB" sz="1800" dirty="0">
                <a:effectLst/>
              </a:rPr>
              <a:t>interspinous planes to establish the </a:t>
            </a:r>
            <a:br>
              <a:rPr lang="en-GB" sz="1800" dirty="0">
                <a:effectLst/>
              </a:rPr>
            </a:br>
            <a:r>
              <a:rPr lang="en-GB" sz="1800" dirty="0">
                <a:effectLst/>
              </a:rPr>
              <a:t>nine regions.</a:t>
            </a:r>
            <a:br>
              <a:rPr lang="en-GB" sz="1800" dirty="0">
                <a:effectLst/>
              </a:rPr>
            </a:br>
            <a:r>
              <a:rPr lang="en-GB" sz="1800" dirty="0">
                <a:solidFill>
                  <a:srgbClr val="00B0F0"/>
                </a:solidFill>
                <a:effectLst/>
              </a:rPr>
              <a:t>The transpyloric plane</a:t>
            </a:r>
            <a:r>
              <a:rPr lang="sr-Cyrl-RS" sz="1800" dirty="0">
                <a:effectLst/>
              </a:rPr>
              <a:t> – </a:t>
            </a:r>
            <a:r>
              <a:rPr lang="en-GB" sz="1800" dirty="0">
                <a:effectLst/>
              </a:rPr>
              <a:t>at midway between</a:t>
            </a:r>
            <a:br>
              <a:rPr lang="en-GB" sz="1800" dirty="0">
                <a:effectLst/>
              </a:rPr>
            </a:br>
            <a:r>
              <a:rPr lang="en-GB" sz="1800" dirty="0">
                <a:effectLst/>
              </a:rPr>
              <a:t>the superior borders of the manubrium of </a:t>
            </a:r>
            <a:br>
              <a:rPr lang="en-GB" sz="1800" dirty="0">
                <a:effectLst/>
              </a:rPr>
            </a:br>
            <a:r>
              <a:rPr lang="en-GB" sz="1800" dirty="0">
                <a:effectLst/>
              </a:rPr>
              <a:t>the sternum and the pubic symphysis </a:t>
            </a:r>
            <a:br>
              <a:rPr lang="en-GB" sz="1800" dirty="0">
                <a:effectLst/>
              </a:rPr>
            </a:br>
            <a:r>
              <a:rPr lang="en-GB" sz="1800" dirty="0">
                <a:effectLst/>
              </a:rPr>
              <a:t>(typically the L1 vertebral level), commonly transects the pylorus (part of the stomach).</a:t>
            </a:r>
            <a:br>
              <a:rPr lang="en-GB" sz="1800" dirty="0">
                <a:effectLst/>
              </a:rPr>
            </a:br>
            <a:r>
              <a:rPr lang="en-GB" sz="1800" dirty="0">
                <a:effectLst/>
              </a:rPr>
              <a:t>The transpyloric plane is a useful landmark because it also transects many other</a:t>
            </a:r>
            <a:br>
              <a:rPr lang="en-GB" sz="1800" dirty="0">
                <a:effectLst/>
              </a:rPr>
            </a:br>
            <a:r>
              <a:rPr lang="en-GB" sz="1800" dirty="0">
                <a:effectLst/>
              </a:rPr>
              <a:t> important structures: the fundus of the gallbladder, neck of the pancreas, origins of </a:t>
            </a:r>
            <a:br>
              <a:rPr lang="en-GB" sz="1800" dirty="0">
                <a:effectLst/>
              </a:rPr>
            </a:br>
            <a:r>
              <a:rPr lang="en-GB" sz="1800" dirty="0">
                <a:effectLst/>
              </a:rPr>
              <a:t>the superior mesenteric artery (SMA) and hepatic portal vein, root of the transverse mesocolon, duodenojejunal junction, </a:t>
            </a:r>
            <a:br>
              <a:rPr lang="en-GB" sz="1800" dirty="0">
                <a:effectLst/>
              </a:rPr>
            </a:br>
            <a:r>
              <a:rPr lang="en-GB" sz="1800" dirty="0">
                <a:effectLst/>
              </a:rPr>
              <a:t>and hila of the kidneys. </a:t>
            </a:r>
          </a:p>
          <a:p>
            <a:pPr marL="0" indent="0" eaLnBrk="1" hangingPunct="1">
              <a:buNone/>
              <a:defRPr/>
            </a:pPr>
            <a:r>
              <a:rPr lang="en-GB" sz="1800" dirty="0">
                <a:solidFill>
                  <a:srgbClr val="00B0F0"/>
                </a:solidFill>
                <a:effectLst/>
              </a:rPr>
              <a:t>The interspinous plane </a:t>
            </a:r>
            <a:r>
              <a:rPr lang="en-GB" sz="1800" dirty="0">
                <a:effectLst/>
              </a:rPr>
              <a:t>passes through the</a:t>
            </a:r>
            <a:br>
              <a:rPr lang="en-GB" sz="1800" dirty="0">
                <a:effectLst/>
              </a:rPr>
            </a:br>
            <a:r>
              <a:rPr lang="en-GB" sz="1800" dirty="0">
                <a:effectLst/>
              </a:rPr>
              <a:t> easily palpated ASIS on each side</a:t>
            </a:r>
            <a:endParaRPr lang="en-US" sz="2400" b="1" i="1" dirty="0">
              <a:solidFill>
                <a:srgbClr val="FFCC00"/>
              </a:solidFill>
            </a:endParaRPr>
          </a:p>
        </p:txBody>
      </p:sp>
      <p:pic>
        <p:nvPicPr>
          <p:cNvPr id="5124" name="Picture 4" descr="0003 orij"/>
          <p:cNvPicPr>
            <a:picLocks noGrp="1" noChangeAspect="1" noChangeArrowheads="1"/>
          </p:cNvPicPr>
          <p:nvPr>
            <p:ph sz="half" idx="2"/>
          </p:nvPr>
        </p:nvPicPr>
        <p:blipFill>
          <a:blip r:embed="rId3" cstate="print">
            <a:lum contrast="12000"/>
            <a:extLst>
              <a:ext uri="{28A0092B-C50C-407E-A947-70E740481C1C}">
                <a14:useLocalDpi xmlns:a14="http://schemas.microsoft.com/office/drawing/2010/main" val="0"/>
              </a:ext>
            </a:extLst>
          </a:blip>
          <a:srcRect t="2754" r="3389" b="2754"/>
          <a:stretch>
            <a:fillRect/>
          </a:stretch>
        </p:blipFill>
        <p:spPr>
          <a:xfrm>
            <a:off x="4186014" y="404663"/>
            <a:ext cx="4989670" cy="6323449"/>
          </a:xfrm>
          <a:noFill/>
          <a:ln w="38100">
            <a:solidFill>
              <a:srgbClr val="800000"/>
            </a:solidFill>
          </a:ln>
          <a:extLst>
            <a:ext uri="{909E8E84-426E-40DD-AFC4-6F175D3DCCD1}">
              <a14:hiddenFill xmlns:a14="http://schemas.microsoft.com/office/drawing/2010/main">
                <a:solidFill>
                  <a:srgbClr val="FFFFFF"/>
                </a:solidFill>
              </a14:hiddenFill>
            </a:ext>
          </a:extLst>
        </p:spPr>
      </p:pic>
      <p:sp>
        <p:nvSpPr>
          <p:cNvPr id="5125" name="Text Box 5"/>
          <p:cNvSpPr txBox="1">
            <a:spLocks noChangeArrowheads="1"/>
          </p:cNvSpPr>
          <p:nvPr/>
        </p:nvSpPr>
        <p:spPr bwMode="auto">
          <a:xfrm>
            <a:off x="4115936" y="4411149"/>
            <a:ext cx="7143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sr-Latn-CS" sz="1600" b="1">
                <a:solidFill>
                  <a:srgbClr val="660033"/>
                </a:solidFill>
                <a:latin typeface="Arial" panose="020B0604020202020204" pitchFamily="34" charset="0"/>
              </a:rPr>
              <a:t>L2/L3</a:t>
            </a:r>
            <a:endParaRPr lang="en-US" sz="1600" b="1">
              <a:solidFill>
                <a:srgbClr val="660033"/>
              </a:solidFill>
              <a:latin typeface="Arial" panose="020B0604020202020204" pitchFamily="34" charset="0"/>
            </a:endParaRPr>
          </a:p>
        </p:txBody>
      </p:sp>
      <p:sp>
        <p:nvSpPr>
          <p:cNvPr id="5126" name="Text Box 6"/>
          <p:cNvSpPr txBox="1">
            <a:spLocks noChangeArrowheads="1"/>
          </p:cNvSpPr>
          <p:nvPr/>
        </p:nvSpPr>
        <p:spPr bwMode="auto">
          <a:xfrm>
            <a:off x="4179531" y="3852069"/>
            <a:ext cx="4524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sr-Latn-CS" sz="1600" b="1" dirty="0">
                <a:solidFill>
                  <a:schemeClr val="bg2"/>
                </a:solidFill>
                <a:latin typeface="Arial" panose="020B0604020202020204" pitchFamily="34" charset="0"/>
              </a:rPr>
              <a:t>L1</a:t>
            </a:r>
            <a:endParaRPr lang="en-US" sz="1600" b="1" dirty="0">
              <a:solidFill>
                <a:schemeClr val="bg2"/>
              </a:solidFill>
              <a:latin typeface="Arial" panose="020B0604020202020204" pitchFamily="34" charset="0"/>
            </a:endParaRPr>
          </a:p>
        </p:txBody>
      </p:sp>
      <p:sp>
        <p:nvSpPr>
          <p:cNvPr id="5127" name="Text Box 7"/>
          <p:cNvSpPr txBox="1">
            <a:spLocks noChangeArrowheads="1"/>
          </p:cNvSpPr>
          <p:nvPr/>
        </p:nvSpPr>
        <p:spPr bwMode="auto">
          <a:xfrm>
            <a:off x="4166394" y="5108674"/>
            <a:ext cx="4206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0"/>
              </a:spcBef>
              <a:buClrTx/>
              <a:buSzTx/>
              <a:buFontTx/>
              <a:buNone/>
            </a:pPr>
            <a:r>
              <a:rPr lang="sr-Latn-CS" sz="1600" b="1" dirty="0">
                <a:solidFill>
                  <a:srgbClr val="660033"/>
                </a:solidFill>
                <a:latin typeface="Arial" panose="020B0604020202020204" pitchFamily="34" charset="0"/>
              </a:rPr>
              <a:t>L5</a:t>
            </a:r>
            <a:endParaRPr lang="en-US" sz="1600" b="1" dirty="0">
              <a:solidFill>
                <a:srgbClr val="660033"/>
              </a:solidFill>
              <a:latin typeface="Arial" panose="020B0604020202020204" pitchFamily="34" charset="0"/>
            </a:endParaRPr>
          </a:p>
        </p:txBody>
      </p:sp>
      <p:sp>
        <p:nvSpPr>
          <p:cNvPr id="43016" name="Line 8"/>
          <p:cNvSpPr>
            <a:spLocks noChangeShapeType="1"/>
          </p:cNvSpPr>
          <p:nvPr/>
        </p:nvSpPr>
        <p:spPr bwMode="auto">
          <a:xfrm flipV="1">
            <a:off x="4650869" y="4437112"/>
            <a:ext cx="3671888" cy="0"/>
          </a:xfrm>
          <a:prstGeom prst="line">
            <a:avLst/>
          </a:prstGeom>
          <a:noFill/>
          <a:ln w="57150">
            <a:solidFill>
              <a:srgbClr val="00808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129" name="Line 10"/>
          <p:cNvSpPr>
            <a:spLocks noChangeShapeType="1"/>
          </p:cNvSpPr>
          <p:nvPr/>
        </p:nvSpPr>
        <p:spPr bwMode="auto">
          <a:xfrm>
            <a:off x="6084888" y="4365625"/>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3019" name="Line 11"/>
          <p:cNvSpPr>
            <a:spLocks noChangeShapeType="1"/>
          </p:cNvSpPr>
          <p:nvPr/>
        </p:nvSpPr>
        <p:spPr bwMode="auto">
          <a:xfrm>
            <a:off x="4376738" y="5445224"/>
            <a:ext cx="3671888" cy="0"/>
          </a:xfrm>
          <a:prstGeom prst="line">
            <a:avLst/>
          </a:prstGeom>
          <a:noFill/>
          <a:ln w="57150">
            <a:solidFill>
              <a:srgbClr val="66FFCC"/>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3021" name="Line 13"/>
          <p:cNvSpPr>
            <a:spLocks noChangeShapeType="1"/>
          </p:cNvSpPr>
          <p:nvPr/>
        </p:nvSpPr>
        <p:spPr bwMode="auto">
          <a:xfrm flipH="1" flipV="1">
            <a:off x="5724128" y="2442369"/>
            <a:ext cx="0" cy="3817938"/>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3022" name="Line 14"/>
          <p:cNvSpPr>
            <a:spLocks noChangeShapeType="1"/>
          </p:cNvSpPr>
          <p:nvPr/>
        </p:nvSpPr>
        <p:spPr bwMode="auto">
          <a:xfrm flipH="1" flipV="1">
            <a:off x="7164288" y="2598585"/>
            <a:ext cx="0" cy="3817938"/>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133" name="Text Box 16"/>
          <p:cNvSpPr txBox="1">
            <a:spLocks noChangeArrowheads="1"/>
          </p:cNvSpPr>
          <p:nvPr/>
        </p:nvSpPr>
        <p:spPr bwMode="auto">
          <a:xfrm>
            <a:off x="6948488" y="4076700"/>
            <a:ext cx="431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50000"/>
              </a:spcBef>
              <a:buClrTx/>
              <a:buSzTx/>
              <a:buFontTx/>
              <a:buNone/>
            </a:pPr>
            <a:r>
              <a:rPr lang="sr-Latn-CS" sz="1200" b="1">
                <a:latin typeface="Arial" panose="020B0604020202020204" pitchFamily="34" charset="0"/>
              </a:rPr>
              <a:t>10</a:t>
            </a:r>
            <a:endParaRPr lang="en-US" sz="1200" b="1">
              <a:latin typeface="Arial" panose="020B0604020202020204" pitchFamily="34" charset="0"/>
            </a:endParaRPr>
          </a:p>
        </p:txBody>
      </p:sp>
    </p:spTree>
    <p:custDataLst>
      <p:tags r:id="rId1"/>
    </p:custDataLst>
    <p:extLst>
      <p:ext uri="{BB962C8B-B14F-4D97-AF65-F5344CB8AC3E}">
        <p14:creationId xmlns:p14="http://schemas.microsoft.com/office/powerpoint/2010/main" val="1688881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p:cTn id="7" dur="500" fill="hold"/>
                                        <p:tgtEl>
                                          <p:spTgt spid="430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301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3011">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4301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43011">
                                            <p:txEl>
                                              <p:pRg st="1" end="1"/>
                                            </p:txEl>
                                          </p:spTgt>
                                        </p:tgtEl>
                                        <p:attrNameLst>
                                          <p:attrName>style.visibility</p:attrName>
                                        </p:attrNameLst>
                                      </p:cBhvr>
                                      <p:to>
                                        <p:strVal val="visible"/>
                                      </p:to>
                                    </p:set>
                                    <p:anim calcmode="lin" valueType="num">
                                      <p:cBhvr>
                                        <p:cTn id="15" dur="500" fill="hold"/>
                                        <p:tgtEl>
                                          <p:spTgt spid="43011">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3011">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43011">
                                            <p:txEl>
                                              <p:pRg st="1" end="1"/>
                                            </p:txEl>
                                          </p:spTgt>
                                        </p:tgtEl>
                                        <p:attrNameLst>
                                          <p:attrName>style.rotation</p:attrName>
                                        </p:attrNameLst>
                                      </p:cBhvr>
                                      <p:tavLst>
                                        <p:tav tm="0">
                                          <p:val>
                                            <p:fltVal val="90"/>
                                          </p:val>
                                        </p:tav>
                                        <p:tav tm="100000">
                                          <p:val>
                                            <p:fltVal val="0"/>
                                          </p:val>
                                        </p:tav>
                                      </p:tavLst>
                                    </p:anim>
                                    <p:animEffect transition="in" filter="fade">
                                      <p:cBhvr>
                                        <p:cTn id="18" dur="500"/>
                                        <p:tgtEl>
                                          <p:spTgt spid="43011">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2" presetClass="entr" presetSubtype="0" fill="hold" grpId="0" nodeType="clickEffect">
                                  <p:stCondLst>
                                    <p:cond delay="0"/>
                                  </p:stCondLst>
                                  <p:childTnLst>
                                    <p:set>
                                      <p:cBhvr>
                                        <p:cTn id="22" dur="1" fill="hold">
                                          <p:stCondLst>
                                            <p:cond delay="0"/>
                                          </p:stCondLst>
                                        </p:cTn>
                                        <p:tgtEl>
                                          <p:spTgt spid="43016"/>
                                        </p:tgtEl>
                                        <p:attrNameLst>
                                          <p:attrName>style.visibility</p:attrName>
                                        </p:attrNameLst>
                                      </p:cBhvr>
                                      <p:to>
                                        <p:strVal val="visible"/>
                                      </p:to>
                                    </p:set>
                                    <p:animScale>
                                      <p:cBhvr>
                                        <p:cTn id="23" dur="1000" decel="50000" fill="hold">
                                          <p:stCondLst>
                                            <p:cond delay="0"/>
                                          </p:stCondLst>
                                        </p:cTn>
                                        <p:tgtEl>
                                          <p:spTgt spid="430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43016"/>
                                        </p:tgtEl>
                                        <p:attrNameLst>
                                          <p:attrName>ppt_x</p:attrName>
                                          <p:attrName>ppt_y</p:attrName>
                                        </p:attrNameLst>
                                      </p:cBhvr>
                                    </p:animMotion>
                                    <p:animEffect transition="in" filter="fade">
                                      <p:cBhvr>
                                        <p:cTn id="25" dur="1000"/>
                                        <p:tgtEl>
                                          <p:spTgt spid="4301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2" presetClass="entr" presetSubtype="0" fill="hold" grpId="0" nodeType="clickEffect">
                                  <p:stCondLst>
                                    <p:cond delay="0"/>
                                  </p:stCondLst>
                                  <p:childTnLst>
                                    <p:set>
                                      <p:cBhvr>
                                        <p:cTn id="29" dur="1" fill="hold">
                                          <p:stCondLst>
                                            <p:cond delay="0"/>
                                          </p:stCondLst>
                                        </p:cTn>
                                        <p:tgtEl>
                                          <p:spTgt spid="43019"/>
                                        </p:tgtEl>
                                        <p:attrNameLst>
                                          <p:attrName>style.visibility</p:attrName>
                                        </p:attrNameLst>
                                      </p:cBhvr>
                                      <p:to>
                                        <p:strVal val="visible"/>
                                      </p:to>
                                    </p:set>
                                    <p:animScale>
                                      <p:cBhvr>
                                        <p:cTn id="30" dur="1000" decel="50000" fill="hold">
                                          <p:stCondLst>
                                            <p:cond delay="0"/>
                                          </p:stCondLst>
                                        </p:cTn>
                                        <p:tgtEl>
                                          <p:spTgt spid="430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43019"/>
                                        </p:tgtEl>
                                        <p:attrNameLst>
                                          <p:attrName>ppt_x</p:attrName>
                                          <p:attrName>ppt_y</p:attrName>
                                        </p:attrNameLst>
                                      </p:cBhvr>
                                    </p:animMotion>
                                    <p:animEffect transition="in" filter="fade">
                                      <p:cBhvr>
                                        <p:cTn id="32" dur="1000"/>
                                        <p:tgtEl>
                                          <p:spTgt spid="4301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2" presetClass="entr" presetSubtype="0" fill="hold" grpId="0" nodeType="clickEffect">
                                  <p:stCondLst>
                                    <p:cond delay="0"/>
                                  </p:stCondLst>
                                  <p:childTnLst>
                                    <p:set>
                                      <p:cBhvr>
                                        <p:cTn id="36" dur="1" fill="hold">
                                          <p:stCondLst>
                                            <p:cond delay="0"/>
                                          </p:stCondLst>
                                        </p:cTn>
                                        <p:tgtEl>
                                          <p:spTgt spid="43022"/>
                                        </p:tgtEl>
                                        <p:attrNameLst>
                                          <p:attrName>style.visibility</p:attrName>
                                        </p:attrNameLst>
                                      </p:cBhvr>
                                      <p:to>
                                        <p:strVal val="visible"/>
                                      </p:to>
                                    </p:set>
                                    <p:animScale>
                                      <p:cBhvr>
                                        <p:cTn id="37" dur="1000" decel="50000" fill="hold">
                                          <p:stCondLst>
                                            <p:cond delay="0"/>
                                          </p:stCondLst>
                                        </p:cTn>
                                        <p:tgtEl>
                                          <p:spTgt spid="430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43022"/>
                                        </p:tgtEl>
                                        <p:attrNameLst>
                                          <p:attrName>ppt_x</p:attrName>
                                          <p:attrName>ppt_y</p:attrName>
                                        </p:attrNameLst>
                                      </p:cBhvr>
                                    </p:animMotion>
                                    <p:animEffect transition="in" filter="fade">
                                      <p:cBhvr>
                                        <p:cTn id="39" dur="1000"/>
                                        <p:tgtEl>
                                          <p:spTgt spid="43022"/>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43021"/>
                                        </p:tgtEl>
                                        <p:attrNameLst>
                                          <p:attrName>style.visibility</p:attrName>
                                        </p:attrNameLst>
                                      </p:cBhvr>
                                      <p:to>
                                        <p:strVal val="visible"/>
                                      </p:to>
                                    </p:set>
                                    <p:animScale>
                                      <p:cBhvr>
                                        <p:cTn id="42" dur="1000" decel="50000" fill="hold">
                                          <p:stCondLst>
                                            <p:cond delay="0"/>
                                          </p:stCondLst>
                                        </p:cTn>
                                        <p:tgtEl>
                                          <p:spTgt spid="430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3021"/>
                                        </p:tgtEl>
                                        <p:attrNameLst>
                                          <p:attrName>ppt_x</p:attrName>
                                          <p:attrName>ppt_y</p:attrName>
                                        </p:attrNameLst>
                                      </p:cBhvr>
                                    </p:animMotion>
                                    <p:animEffect transition="in" filter="fade">
                                      <p:cBhvr>
                                        <p:cTn id="44" dur="1000"/>
                                        <p:tgtEl>
                                          <p:spTgt spid="43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animBg="1"/>
      <p:bldP spid="43019" grpId="0" animBg="1"/>
      <p:bldP spid="43021" grpId="0" animBg="1"/>
      <p:bldP spid="4302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WordArt 3"/>
          <p:cNvSpPr>
            <a:spLocks noChangeArrowheads="1" noChangeShapeType="1" noTextEdit="1"/>
          </p:cNvSpPr>
          <p:nvPr/>
        </p:nvSpPr>
        <p:spPr bwMode="auto">
          <a:xfrm rot="5400000">
            <a:off x="-2251868" y="2909093"/>
            <a:ext cx="5943600" cy="792163"/>
          </a:xfrm>
          <a:prstGeom prst="rect">
            <a:avLst/>
          </a:prstGeom>
        </p:spPr>
        <p:txBody>
          <a:bodyPr vert="wordArtVert" wrap="none" fromWordArt="1">
            <a:prstTxWarp prst="textPlain">
              <a:avLst>
                <a:gd name="adj" fmla="val 50000"/>
              </a:avLst>
            </a:prstTxWarp>
          </a:bodyPr>
          <a:lstStyle/>
          <a:p>
            <a:pPr algn="ctr" fontAlgn="auto">
              <a:defRPr/>
            </a:pPr>
            <a:r>
              <a:rPr lang="sr-Latn-CS" sz="3600" b="1" kern="10" dirty="0">
                <a:ln w="12700">
                  <a:solidFill>
                    <a:schemeClr val="accent2">
                      <a:lumMod val="75000"/>
                    </a:schemeClr>
                  </a:solidFill>
                  <a:round/>
                  <a:headEnd/>
                  <a:tailEnd/>
                </a:ln>
                <a:solidFill>
                  <a:schemeClr val="accent2">
                    <a:lumMod val="60000"/>
                    <a:lumOff val="40000"/>
                  </a:schemeClr>
                </a:solidFill>
                <a:effectLst>
                  <a:outerShdw dist="53882" dir="2700000" algn="ctr" rotWithShape="0">
                    <a:srgbClr val="CBCBCB">
                      <a:alpha val="79999"/>
                    </a:srgbClr>
                  </a:outerShdw>
                </a:effectLst>
                <a:latin typeface="Book Antiqua" pitchFamily="18" charset="0"/>
                <a:cs typeface="Times New Roman"/>
              </a:rPr>
              <a:t>PERITONEUM</a:t>
            </a:r>
            <a:r>
              <a:rPr lang="sr-Latn-CS" sz="3600" b="1" kern="10" dirty="0">
                <a:ln w="12700">
                  <a:solidFill>
                    <a:srgbClr val="A50021"/>
                  </a:solidFill>
                  <a:round/>
                  <a:headEnd/>
                  <a:tailEnd/>
                </a:ln>
                <a:solidFill>
                  <a:srgbClr val="660033"/>
                </a:solidFill>
                <a:effectLst>
                  <a:outerShdw dist="53882" dir="2700000" algn="ctr" rotWithShape="0">
                    <a:srgbClr val="CBCBCB">
                      <a:alpha val="79999"/>
                    </a:srgbClr>
                  </a:outerShdw>
                </a:effectLst>
                <a:latin typeface="Times New Roman"/>
                <a:cs typeface="Times New Roman"/>
              </a:rPr>
              <a:t> </a:t>
            </a:r>
          </a:p>
        </p:txBody>
      </p:sp>
      <p:sp>
        <p:nvSpPr>
          <p:cNvPr id="79876" name="WordArt 4"/>
          <p:cNvSpPr>
            <a:spLocks noChangeArrowheads="1" noChangeShapeType="1" noTextEdit="1"/>
          </p:cNvSpPr>
          <p:nvPr/>
        </p:nvSpPr>
        <p:spPr bwMode="auto">
          <a:xfrm rot="5400000">
            <a:off x="-720725" y="2817813"/>
            <a:ext cx="5184775" cy="647700"/>
          </a:xfrm>
          <a:prstGeom prst="rect">
            <a:avLst/>
          </a:prstGeom>
        </p:spPr>
        <p:txBody>
          <a:bodyPr vert="wordArtVert" wrap="none" fromWordArt="1">
            <a:prstTxWarp prst="textPlain">
              <a:avLst>
                <a:gd name="adj" fmla="val 50000"/>
              </a:avLst>
            </a:prstTxWarp>
          </a:bodyPr>
          <a:lstStyle/>
          <a:p>
            <a:pPr algn="ctr" fontAlgn="auto"/>
            <a:r>
              <a:rPr lang="en-GB" sz="3600" b="1" kern="10">
                <a:ln w="9525">
                  <a:solidFill>
                    <a:srgbClr val="26734D"/>
                  </a:solidFill>
                  <a:round/>
                  <a:headEnd/>
                  <a:tailEnd/>
                </a:ln>
                <a:solidFill>
                  <a:srgbClr val="75D1A3"/>
                </a:solidFill>
                <a:effectLst>
                  <a:outerShdw dist="35921" dir="2700000" algn="ctr" rotWithShape="0">
                    <a:srgbClr val="B2B2B2">
                      <a:alpha val="79999"/>
                    </a:srgbClr>
                  </a:outerShdw>
                </a:effectLst>
                <a:latin typeface="Book Antiqua" panose="02040602050305030304" pitchFamily="18" charset="0"/>
              </a:rPr>
              <a:t>PARIETALE</a:t>
            </a:r>
          </a:p>
        </p:txBody>
      </p:sp>
      <p:pic>
        <p:nvPicPr>
          <p:cNvPr id="45061" name="Picture 5"/>
          <p:cNvPicPr>
            <a:picLocks noGrp="1" noChangeAspect="1" noChangeArrowheads="1"/>
          </p:cNvPicPr>
          <p:nvPr>
            <p:ph/>
          </p:nvPr>
        </p:nvPicPr>
        <p:blipFill>
          <a:blip r:embed="rId3"/>
          <a:srcRect l="28298" t="10000" r="15278" b="6666"/>
          <a:stretch>
            <a:fillRect/>
          </a:stretch>
        </p:blipFill>
        <p:spPr>
          <a:xfrm>
            <a:off x="2857500" y="785813"/>
            <a:ext cx="5846763" cy="5397500"/>
          </a:xfrm>
          <a:ln w="22225">
            <a:solidFill>
              <a:schemeClr val="accent2">
                <a:lumMod val="75000"/>
              </a:schemeClr>
            </a:solid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p:cTn id="7" dur="2000" fill="hold"/>
                                        <p:tgtEl>
                                          <p:spTgt spid="79875"/>
                                        </p:tgtEl>
                                        <p:attrNameLst>
                                          <p:attrName>ppt_w</p:attrName>
                                        </p:attrNameLst>
                                      </p:cBhvr>
                                      <p:tavLst>
                                        <p:tav tm="0">
                                          <p:val>
                                            <p:fltVal val="0"/>
                                          </p:val>
                                        </p:tav>
                                        <p:tav tm="100000">
                                          <p:val>
                                            <p:strVal val="#ppt_w"/>
                                          </p:val>
                                        </p:tav>
                                      </p:tavLst>
                                    </p:anim>
                                    <p:anim calcmode="lin" valueType="num">
                                      <p:cBhvr>
                                        <p:cTn id="8" dur="2000" fill="hold"/>
                                        <p:tgtEl>
                                          <p:spTgt spid="79875"/>
                                        </p:tgtEl>
                                        <p:attrNameLst>
                                          <p:attrName>ppt_h</p:attrName>
                                        </p:attrNameLst>
                                      </p:cBhvr>
                                      <p:tavLst>
                                        <p:tav tm="0">
                                          <p:val>
                                            <p:fltVal val="0"/>
                                          </p:val>
                                        </p:tav>
                                        <p:tav tm="100000">
                                          <p:val>
                                            <p:strVal val="#ppt_h"/>
                                          </p:val>
                                        </p:tav>
                                      </p:tavLst>
                                    </p:anim>
                                    <p:animEffect transition="in" filter="fade">
                                      <p:cBhvr>
                                        <p:cTn id="9" dur="2000"/>
                                        <p:tgtEl>
                                          <p:spTgt spid="7987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9876"/>
                                        </p:tgtEl>
                                        <p:attrNameLst>
                                          <p:attrName>style.visibility</p:attrName>
                                        </p:attrNameLst>
                                      </p:cBhvr>
                                      <p:to>
                                        <p:strVal val="visible"/>
                                      </p:to>
                                    </p:set>
                                    <p:anim calcmode="lin" valueType="num">
                                      <p:cBhvr>
                                        <p:cTn id="12" dur="2000" fill="hold"/>
                                        <p:tgtEl>
                                          <p:spTgt spid="79876"/>
                                        </p:tgtEl>
                                        <p:attrNameLst>
                                          <p:attrName>ppt_w</p:attrName>
                                        </p:attrNameLst>
                                      </p:cBhvr>
                                      <p:tavLst>
                                        <p:tav tm="0">
                                          <p:val>
                                            <p:fltVal val="0"/>
                                          </p:val>
                                        </p:tav>
                                        <p:tav tm="100000">
                                          <p:val>
                                            <p:strVal val="#ppt_w"/>
                                          </p:val>
                                        </p:tav>
                                      </p:tavLst>
                                    </p:anim>
                                    <p:anim calcmode="lin" valueType="num">
                                      <p:cBhvr>
                                        <p:cTn id="13" dur="2000" fill="hold"/>
                                        <p:tgtEl>
                                          <p:spTgt spid="79876"/>
                                        </p:tgtEl>
                                        <p:attrNameLst>
                                          <p:attrName>ppt_h</p:attrName>
                                        </p:attrNameLst>
                                      </p:cBhvr>
                                      <p:tavLst>
                                        <p:tav tm="0">
                                          <p:val>
                                            <p:fltVal val="0"/>
                                          </p:val>
                                        </p:tav>
                                        <p:tav tm="100000">
                                          <p:val>
                                            <p:strVal val="#ppt_h"/>
                                          </p:val>
                                        </p:tav>
                                      </p:tavLst>
                                    </p:anim>
                                    <p:animEffect transition="in" filter="fade">
                                      <p:cBhvr>
                                        <p:cTn id="14" dur="2000"/>
                                        <p:tgtEl>
                                          <p:spTgt spid="79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4"/>
          <p:cNvSpPr txBox="1">
            <a:spLocks noChangeArrowheads="1"/>
          </p:cNvSpPr>
          <p:nvPr/>
        </p:nvSpPr>
        <p:spPr bwMode="auto">
          <a:xfrm>
            <a:off x="19955" y="44624"/>
            <a:ext cx="7785650"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None/>
            </a:pPr>
            <a:r>
              <a:rPr lang="en-GB" sz="2400" b="1" u="sng" dirty="0"/>
              <a:t>Formations of </a:t>
            </a:r>
            <a:r>
              <a:rPr lang="sr-Latn-CS" sz="2400" b="1" u="sng" dirty="0" err="1"/>
              <a:t>parietal</a:t>
            </a:r>
            <a:r>
              <a:rPr lang="en-GB" sz="2400" b="1" u="sng" dirty="0"/>
              <a:t> peritoneum</a:t>
            </a:r>
            <a:r>
              <a:rPr lang="sr-Latn-CS" sz="2400" b="1" u="sng" dirty="0"/>
              <a:t>:</a:t>
            </a:r>
          </a:p>
          <a:p>
            <a:pPr>
              <a:spcBef>
                <a:spcPct val="0"/>
              </a:spcBef>
              <a:buClrTx/>
              <a:buSzTx/>
              <a:buFontTx/>
              <a:buNone/>
            </a:pPr>
            <a:endParaRPr lang="en-GB" sz="2000" b="1" dirty="0"/>
          </a:p>
          <a:p>
            <a:pPr>
              <a:spcBef>
                <a:spcPct val="0"/>
              </a:spcBef>
              <a:buClrTx/>
              <a:buSzTx/>
              <a:buFontTx/>
              <a:buNone/>
            </a:pPr>
            <a:r>
              <a:rPr lang="en-GB" sz="2000" b="1" u="sng" dirty="0">
                <a:solidFill>
                  <a:srgbClr val="FFC000"/>
                </a:solidFill>
              </a:rPr>
              <a:t>Peritoneal folds</a:t>
            </a:r>
            <a:r>
              <a:rPr lang="sr-Latn-CS" sz="2000" b="1" u="sng" dirty="0">
                <a:solidFill>
                  <a:srgbClr val="FFC000"/>
                </a:solidFill>
              </a:rPr>
              <a:t>:</a:t>
            </a:r>
            <a:endParaRPr lang="en-GB" sz="2000" b="1" u="sng" dirty="0">
              <a:solidFill>
                <a:srgbClr val="FFC000"/>
              </a:solidFill>
            </a:endParaRPr>
          </a:p>
          <a:p>
            <a:pPr>
              <a:spcBef>
                <a:spcPct val="0"/>
              </a:spcBef>
              <a:buClrTx/>
              <a:buSzTx/>
              <a:buFontTx/>
              <a:buNone/>
            </a:pPr>
            <a:r>
              <a:rPr lang="en-GB" sz="1800" dirty="0"/>
              <a:t>a reflection of peritoneum on the anterior abdominal wall</a:t>
            </a:r>
          </a:p>
          <a:p>
            <a:pPr>
              <a:spcBef>
                <a:spcPct val="0"/>
              </a:spcBef>
              <a:buClrTx/>
              <a:buSzTx/>
              <a:buFontTx/>
              <a:buNone/>
            </a:pPr>
            <a:r>
              <a:rPr lang="en-GB" sz="1800" dirty="0"/>
              <a:t>by underlying ligaments formed by obliterated </a:t>
            </a:r>
          </a:p>
          <a:p>
            <a:pPr>
              <a:spcBef>
                <a:spcPct val="0"/>
              </a:spcBef>
              <a:buClrTx/>
              <a:buSzTx/>
              <a:buFontTx/>
              <a:buNone/>
            </a:pPr>
            <a:r>
              <a:rPr lang="en-GB" sz="1800" dirty="0" err="1"/>
              <a:t>fetal</a:t>
            </a:r>
            <a:r>
              <a:rPr lang="en-GB" sz="1800" dirty="0"/>
              <a:t> vessels and ducts, and blood vessels </a:t>
            </a:r>
          </a:p>
          <a:p>
            <a:pPr>
              <a:spcBef>
                <a:spcPct val="0"/>
              </a:spcBef>
              <a:buClrTx/>
              <a:buSzTx/>
              <a:buFontTx/>
              <a:buNone/>
            </a:pPr>
            <a:r>
              <a:rPr lang="sr-Latn-CS" sz="2400" b="1" dirty="0"/>
              <a:t>- </a:t>
            </a:r>
            <a:r>
              <a:rPr lang="sr-Latn-CS" sz="2200" b="1" dirty="0" err="1">
                <a:solidFill>
                  <a:srgbClr val="FFFF00"/>
                </a:solidFill>
              </a:rPr>
              <a:t>plica</a:t>
            </a:r>
            <a:r>
              <a:rPr lang="sr-Latn-CS" sz="2200" b="1" dirty="0">
                <a:solidFill>
                  <a:srgbClr val="FFFF00"/>
                </a:solidFill>
              </a:rPr>
              <a:t> </a:t>
            </a:r>
            <a:r>
              <a:rPr lang="sr-Latn-CS" sz="2200" b="1" dirty="0" err="1">
                <a:solidFill>
                  <a:srgbClr val="FFFF00"/>
                </a:solidFill>
              </a:rPr>
              <a:t>umbilicalis</a:t>
            </a:r>
            <a:r>
              <a:rPr lang="sr-Latn-CS" sz="2200" b="1" dirty="0">
                <a:solidFill>
                  <a:srgbClr val="FFFF00"/>
                </a:solidFill>
              </a:rPr>
              <a:t> </a:t>
            </a:r>
            <a:r>
              <a:rPr lang="sr-Latn-CS" sz="2200" b="1" dirty="0" err="1">
                <a:solidFill>
                  <a:srgbClr val="FFFF00"/>
                </a:solidFill>
              </a:rPr>
              <a:t>mediana</a:t>
            </a:r>
            <a:endParaRPr lang="en-GB" sz="2200" b="1" dirty="0">
              <a:solidFill>
                <a:srgbClr val="FFFF00"/>
              </a:solidFill>
            </a:endParaRPr>
          </a:p>
          <a:p>
            <a:pPr>
              <a:spcBef>
                <a:spcPct val="0"/>
              </a:spcBef>
              <a:buClrTx/>
              <a:buSzTx/>
              <a:buFontTx/>
              <a:buNone/>
            </a:pPr>
            <a:r>
              <a:rPr lang="en-GB" sz="1600" b="1" dirty="0"/>
              <a:t>(fold formed by peritoneum over the </a:t>
            </a:r>
            <a:r>
              <a:rPr lang="en-GB" sz="1600" b="1" dirty="0" err="1"/>
              <a:t>lig</a:t>
            </a:r>
            <a:r>
              <a:rPr lang="en-GB" sz="1600" b="1" dirty="0"/>
              <a:t>. </a:t>
            </a:r>
            <a:r>
              <a:rPr lang="en-GB" sz="1600" b="1" dirty="0" err="1"/>
              <a:t>umbilicale</a:t>
            </a:r>
            <a:r>
              <a:rPr lang="en-GB" sz="1600" b="1" dirty="0"/>
              <a:t> </a:t>
            </a:r>
          </a:p>
          <a:p>
            <a:pPr>
              <a:spcBef>
                <a:spcPct val="0"/>
              </a:spcBef>
              <a:buClrTx/>
              <a:buSzTx/>
              <a:buFontTx/>
              <a:buNone/>
            </a:pPr>
            <a:r>
              <a:rPr lang="en-GB" sz="1600" b="1" dirty="0" err="1"/>
              <a:t>medianum</a:t>
            </a:r>
            <a:r>
              <a:rPr lang="en-GB" sz="1600" b="1" dirty="0"/>
              <a:t>, as obliterated urachus (part of umbilical cord))</a:t>
            </a:r>
            <a:br>
              <a:rPr lang="sr-Latn-CS" sz="1600" b="1" dirty="0"/>
            </a:br>
            <a:r>
              <a:rPr lang="sr-Latn-CS" sz="2400" b="1" dirty="0"/>
              <a:t>- </a:t>
            </a:r>
            <a:r>
              <a:rPr lang="sr-Latn-CS" sz="2200" b="1" dirty="0" err="1">
                <a:solidFill>
                  <a:srgbClr val="FFFF00"/>
                </a:solidFill>
              </a:rPr>
              <a:t>plica</a:t>
            </a:r>
            <a:r>
              <a:rPr lang="sr-Latn-CS" sz="2200" b="1" dirty="0">
                <a:solidFill>
                  <a:srgbClr val="FFFF00"/>
                </a:solidFill>
              </a:rPr>
              <a:t> </a:t>
            </a:r>
            <a:r>
              <a:rPr lang="sr-Latn-CS" sz="2200" b="1" dirty="0" err="1">
                <a:solidFill>
                  <a:srgbClr val="FFFF00"/>
                </a:solidFill>
              </a:rPr>
              <a:t>umbilicalis</a:t>
            </a:r>
            <a:r>
              <a:rPr lang="sr-Latn-CS" sz="2200" b="1" dirty="0">
                <a:solidFill>
                  <a:srgbClr val="FFFF00"/>
                </a:solidFill>
              </a:rPr>
              <a:t> </a:t>
            </a:r>
            <a:r>
              <a:rPr lang="sr-Latn-CS" sz="2200" b="1" dirty="0" err="1">
                <a:solidFill>
                  <a:srgbClr val="FFFF00"/>
                </a:solidFill>
              </a:rPr>
              <a:t>medialis</a:t>
            </a:r>
            <a:endParaRPr lang="en-GB" sz="2200" b="1" dirty="0">
              <a:solidFill>
                <a:srgbClr val="FFFF00"/>
              </a:solidFill>
            </a:endParaRPr>
          </a:p>
          <a:p>
            <a:pPr>
              <a:spcBef>
                <a:spcPct val="0"/>
              </a:spcBef>
              <a:buClrTx/>
              <a:buSzTx/>
              <a:buFontTx/>
              <a:buNone/>
            </a:pPr>
            <a:r>
              <a:rPr lang="en-GB" sz="1600" b="1" dirty="0"/>
              <a:t>(fold formed by peritoneum over the paired </a:t>
            </a:r>
            <a:r>
              <a:rPr lang="en-GB" sz="1600" b="1" dirty="0" err="1"/>
              <a:t>lig</a:t>
            </a:r>
            <a:r>
              <a:rPr lang="en-GB" sz="1600" b="1" dirty="0"/>
              <a:t>. </a:t>
            </a:r>
            <a:r>
              <a:rPr lang="en-GB" sz="1600" b="1" dirty="0" err="1"/>
              <a:t>umbilicale</a:t>
            </a:r>
            <a:r>
              <a:rPr lang="en-GB" sz="1600" b="1" dirty="0"/>
              <a:t> </a:t>
            </a:r>
          </a:p>
          <a:p>
            <a:pPr>
              <a:spcBef>
                <a:spcPct val="0"/>
              </a:spcBef>
              <a:buClrTx/>
              <a:buSzTx/>
              <a:buFontTx/>
              <a:buNone/>
            </a:pPr>
            <a:r>
              <a:rPr lang="en-GB" sz="1600" b="1" dirty="0"/>
              <a:t>medialis, as obliterated </a:t>
            </a:r>
            <a:r>
              <a:rPr lang="en-GB" sz="1600" b="1" dirty="0" err="1"/>
              <a:t>aa.umbilicales</a:t>
            </a:r>
            <a:r>
              <a:rPr lang="en-GB" sz="1600" b="1" dirty="0"/>
              <a:t> (part of umbilical cord))</a:t>
            </a:r>
          </a:p>
          <a:p>
            <a:pPr>
              <a:spcBef>
                <a:spcPct val="0"/>
              </a:spcBef>
              <a:buClrTx/>
              <a:buSzTx/>
              <a:buFontTx/>
              <a:buNone/>
            </a:pPr>
            <a:r>
              <a:rPr lang="sr-Latn-CS" sz="2400" b="1" dirty="0"/>
              <a:t>- </a:t>
            </a:r>
            <a:r>
              <a:rPr lang="sr-Latn-CS" sz="2200" b="1" dirty="0" err="1">
                <a:solidFill>
                  <a:srgbClr val="FFFF00"/>
                </a:solidFill>
              </a:rPr>
              <a:t>plica</a:t>
            </a:r>
            <a:r>
              <a:rPr lang="sr-Latn-CS" sz="2200" b="1" dirty="0">
                <a:solidFill>
                  <a:srgbClr val="FFFF00"/>
                </a:solidFill>
              </a:rPr>
              <a:t> </a:t>
            </a:r>
            <a:r>
              <a:rPr lang="sr-Latn-CS" sz="2200" b="1" dirty="0" err="1">
                <a:solidFill>
                  <a:srgbClr val="FFFF00"/>
                </a:solidFill>
              </a:rPr>
              <a:t>umbilicalis</a:t>
            </a:r>
            <a:r>
              <a:rPr lang="sr-Latn-CS" sz="2200" b="1" dirty="0">
                <a:solidFill>
                  <a:srgbClr val="FFFF00"/>
                </a:solidFill>
              </a:rPr>
              <a:t> </a:t>
            </a:r>
            <a:r>
              <a:rPr lang="sr-Latn-CS" sz="2200" b="1" dirty="0" err="1">
                <a:solidFill>
                  <a:srgbClr val="FFFF00"/>
                </a:solidFill>
              </a:rPr>
              <a:t>lateralis</a:t>
            </a:r>
            <a:r>
              <a:rPr lang="sr-Latn-CS" sz="2200" b="1" dirty="0">
                <a:solidFill>
                  <a:srgbClr val="FFFF00"/>
                </a:solidFill>
              </a:rPr>
              <a:t> </a:t>
            </a:r>
            <a:r>
              <a:rPr lang="sr-Latn-CS" sz="2200" b="1" dirty="0" err="1">
                <a:solidFill>
                  <a:srgbClr val="FFFF00"/>
                </a:solidFill>
              </a:rPr>
              <a:t>s.plica</a:t>
            </a:r>
            <a:r>
              <a:rPr lang="sr-Latn-CS" sz="2200" b="1" dirty="0">
                <a:solidFill>
                  <a:srgbClr val="FFFF00"/>
                </a:solidFill>
              </a:rPr>
              <a:t> </a:t>
            </a:r>
            <a:r>
              <a:rPr lang="sr-Latn-CS" sz="2200" b="1" dirty="0" err="1">
                <a:solidFill>
                  <a:srgbClr val="FFFF00"/>
                </a:solidFill>
              </a:rPr>
              <a:t>epigastrica</a:t>
            </a:r>
            <a:r>
              <a:rPr lang="en-GB" sz="2200" b="1" dirty="0">
                <a:solidFill>
                  <a:srgbClr val="FFFF00"/>
                </a:solidFill>
              </a:rPr>
              <a:t> </a:t>
            </a:r>
            <a:br>
              <a:rPr lang="en-GB" sz="2200" b="1" dirty="0"/>
            </a:br>
            <a:r>
              <a:rPr lang="en-GB" sz="1600" b="1" dirty="0"/>
              <a:t>(fold formed by peritoneum over the inferior epigastric blood </a:t>
            </a:r>
            <a:br>
              <a:rPr lang="en-GB" sz="1600" b="1" dirty="0"/>
            </a:br>
            <a:r>
              <a:rPr lang="en-GB" sz="1600" b="1" dirty="0"/>
              <a:t>vessels)</a:t>
            </a:r>
          </a:p>
        </p:txBody>
      </p:sp>
      <p:pic>
        <p:nvPicPr>
          <p:cNvPr id="33795"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l="29297" t="11250" r="27344" b="6250"/>
          <a:stretch>
            <a:fillRect/>
          </a:stretch>
        </p:blipFill>
        <p:spPr>
          <a:xfrm>
            <a:off x="5646420" y="404664"/>
            <a:ext cx="3462667" cy="4117039"/>
          </a:xfrm>
          <a:noFill/>
          <a:ln w="38100">
            <a:solidFill>
              <a:srgbClr val="FFFF00"/>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A444A4C-9360-198C-1035-41938C9DEBCF}"/>
              </a:ext>
            </a:extLst>
          </p:cNvPr>
          <p:cNvSpPr txBox="1"/>
          <p:nvPr/>
        </p:nvSpPr>
        <p:spPr>
          <a:xfrm>
            <a:off x="30882" y="4725144"/>
            <a:ext cx="9113118" cy="1415772"/>
          </a:xfrm>
          <a:prstGeom prst="rect">
            <a:avLst/>
          </a:prstGeom>
          <a:noFill/>
        </p:spPr>
        <p:txBody>
          <a:bodyPr wrap="square">
            <a:spAutoFit/>
          </a:bodyPr>
          <a:lstStyle/>
          <a:p>
            <a:pPr>
              <a:spcBef>
                <a:spcPct val="0"/>
              </a:spcBef>
              <a:buClrTx/>
              <a:buSzTx/>
              <a:buFontTx/>
              <a:buNone/>
            </a:pPr>
            <a:r>
              <a:rPr lang="en-GB" sz="2000" b="1" u="sng" dirty="0">
                <a:solidFill>
                  <a:srgbClr val="FFC000"/>
                </a:solidFill>
              </a:rPr>
              <a:t>Peritoneal fossae (depressions)</a:t>
            </a:r>
            <a:r>
              <a:rPr lang="sr-Latn-CS" sz="2000" b="1" u="sng" dirty="0">
                <a:solidFill>
                  <a:srgbClr val="FFC000"/>
                </a:solidFill>
              </a:rPr>
              <a:t>:</a:t>
            </a:r>
            <a:br>
              <a:rPr lang="sr-Latn-CS" sz="2000" b="1" dirty="0">
                <a:solidFill>
                  <a:srgbClr val="FFC000"/>
                </a:solidFill>
              </a:rPr>
            </a:br>
            <a:r>
              <a:rPr lang="sr-Latn-CS" sz="2200" b="1" dirty="0"/>
              <a:t> - </a:t>
            </a:r>
            <a:r>
              <a:rPr lang="sr-Latn-CS" sz="2200" b="1" dirty="0" err="1">
                <a:solidFill>
                  <a:srgbClr val="FFFF00"/>
                </a:solidFill>
              </a:rPr>
              <a:t>fo</a:t>
            </a:r>
            <a:r>
              <a:rPr lang="en-GB" sz="2200" b="1" dirty="0" err="1">
                <a:solidFill>
                  <a:srgbClr val="FFFF00"/>
                </a:solidFill>
              </a:rPr>
              <a:t>ssa</a:t>
            </a:r>
            <a:r>
              <a:rPr lang="sr-Latn-CS" sz="2200" b="1" dirty="0">
                <a:solidFill>
                  <a:srgbClr val="FFFF00"/>
                </a:solidFill>
              </a:rPr>
              <a:t> </a:t>
            </a:r>
            <a:r>
              <a:rPr lang="sr-Latn-CS" sz="2200" b="1" dirty="0" err="1">
                <a:solidFill>
                  <a:srgbClr val="FFFF00"/>
                </a:solidFill>
              </a:rPr>
              <a:t>supravesicalis</a:t>
            </a:r>
            <a:r>
              <a:rPr lang="en-GB" sz="2200" b="1" dirty="0">
                <a:solidFill>
                  <a:srgbClr val="FFFF00"/>
                </a:solidFill>
              </a:rPr>
              <a:t> </a:t>
            </a:r>
            <a:r>
              <a:rPr lang="en-GB" sz="1600" b="1" dirty="0"/>
              <a:t>(between plica </a:t>
            </a:r>
            <a:r>
              <a:rPr lang="en-GB" sz="1600" b="1" dirty="0" err="1"/>
              <a:t>umbilicalis</a:t>
            </a:r>
            <a:r>
              <a:rPr lang="en-GB" sz="1600" b="1" dirty="0"/>
              <a:t> </a:t>
            </a:r>
            <a:r>
              <a:rPr lang="en-GB" sz="1600" b="1" dirty="0" err="1"/>
              <a:t>mediana</a:t>
            </a:r>
            <a:r>
              <a:rPr lang="en-GB" sz="1600" b="1" dirty="0"/>
              <a:t> and plica </a:t>
            </a:r>
            <a:r>
              <a:rPr lang="en-GB" sz="1600" b="1" dirty="0" err="1"/>
              <a:t>umbilicalis</a:t>
            </a:r>
            <a:r>
              <a:rPr lang="en-GB" sz="1600" b="1" dirty="0"/>
              <a:t> medialis)</a:t>
            </a:r>
            <a:br>
              <a:rPr lang="sr-Latn-CS" sz="1600" b="1" dirty="0"/>
            </a:br>
            <a:r>
              <a:rPr lang="sr-Latn-CS" sz="1800" b="1" dirty="0"/>
              <a:t> - </a:t>
            </a:r>
            <a:r>
              <a:rPr lang="sr-Latn-CS" sz="2200" b="1" dirty="0" err="1">
                <a:solidFill>
                  <a:srgbClr val="FFFF00"/>
                </a:solidFill>
              </a:rPr>
              <a:t>fo</a:t>
            </a:r>
            <a:r>
              <a:rPr lang="en-GB" sz="2200" b="1" dirty="0">
                <a:solidFill>
                  <a:srgbClr val="FFFF00"/>
                </a:solidFill>
              </a:rPr>
              <a:t>ss</a:t>
            </a:r>
            <a:r>
              <a:rPr lang="sr-Latn-CS" sz="2200" b="1" dirty="0">
                <a:solidFill>
                  <a:srgbClr val="FFFF00"/>
                </a:solidFill>
              </a:rPr>
              <a:t>a </a:t>
            </a:r>
            <a:r>
              <a:rPr lang="sr-Latn-CS" sz="2200" b="1" dirty="0" err="1">
                <a:solidFill>
                  <a:srgbClr val="FFFF00"/>
                </a:solidFill>
              </a:rPr>
              <a:t>inguinalis</a:t>
            </a:r>
            <a:r>
              <a:rPr lang="sr-Latn-CS" sz="2200" b="1" dirty="0">
                <a:solidFill>
                  <a:srgbClr val="FFFF00"/>
                </a:solidFill>
              </a:rPr>
              <a:t> </a:t>
            </a:r>
            <a:r>
              <a:rPr lang="sr-Latn-CS" sz="2200" b="1" dirty="0" err="1">
                <a:solidFill>
                  <a:srgbClr val="FFFF00"/>
                </a:solidFill>
              </a:rPr>
              <a:t>medialis</a:t>
            </a:r>
            <a:r>
              <a:rPr lang="en-GB" sz="2200" b="1" dirty="0">
                <a:solidFill>
                  <a:srgbClr val="FFFF00"/>
                </a:solidFill>
              </a:rPr>
              <a:t> </a:t>
            </a:r>
            <a:r>
              <a:rPr lang="en-GB" sz="1600" b="1" dirty="0"/>
              <a:t>(between plica </a:t>
            </a:r>
            <a:r>
              <a:rPr lang="en-GB" sz="1600" b="1" dirty="0" err="1"/>
              <a:t>umbilicalis</a:t>
            </a:r>
            <a:r>
              <a:rPr lang="en-GB" sz="1600" b="1" dirty="0"/>
              <a:t> medialis and plica </a:t>
            </a:r>
            <a:r>
              <a:rPr lang="en-GB" sz="1600" b="1" dirty="0" err="1"/>
              <a:t>epigastrica</a:t>
            </a:r>
            <a:r>
              <a:rPr lang="en-GB" sz="1600" b="1" dirty="0"/>
              <a:t>)</a:t>
            </a:r>
            <a:br>
              <a:rPr lang="sr-Latn-CS" sz="2400" b="1" dirty="0"/>
            </a:br>
            <a:r>
              <a:rPr lang="en-GB" sz="2200" b="1" dirty="0"/>
              <a:t> </a:t>
            </a:r>
            <a:r>
              <a:rPr lang="sr-Latn-CS" sz="2200" b="1" dirty="0"/>
              <a:t>- </a:t>
            </a:r>
            <a:r>
              <a:rPr lang="sr-Latn-CS" sz="2200" b="1" dirty="0" err="1">
                <a:solidFill>
                  <a:srgbClr val="FFFF00"/>
                </a:solidFill>
              </a:rPr>
              <a:t>fo</a:t>
            </a:r>
            <a:r>
              <a:rPr lang="en-GB" sz="2200" b="1" dirty="0">
                <a:solidFill>
                  <a:srgbClr val="FFFF00"/>
                </a:solidFill>
              </a:rPr>
              <a:t>ss</a:t>
            </a:r>
            <a:r>
              <a:rPr lang="sr-Latn-CS" sz="2200" b="1" dirty="0">
                <a:solidFill>
                  <a:srgbClr val="FFFF00"/>
                </a:solidFill>
              </a:rPr>
              <a:t>a </a:t>
            </a:r>
            <a:r>
              <a:rPr lang="sr-Latn-CS" sz="2200" b="1" dirty="0" err="1">
                <a:solidFill>
                  <a:srgbClr val="FFFF00"/>
                </a:solidFill>
              </a:rPr>
              <a:t>inguinalis</a:t>
            </a:r>
            <a:r>
              <a:rPr lang="sr-Latn-CS" sz="2200" b="1" dirty="0">
                <a:solidFill>
                  <a:srgbClr val="FFFF00"/>
                </a:solidFill>
              </a:rPr>
              <a:t> </a:t>
            </a:r>
            <a:r>
              <a:rPr lang="sr-Latn-CS" sz="2200" b="1" dirty="0" err="1">
                <a:solidFill>
                  <a:srgbClr val="FFFF00"/>
                </a:solidFill>
              </a:rPr>
              <a:t>lateralis</a:t>
            </a:r>
            <a:r>
              <a:rPr lang="en-GB" sz="2200" b="1" dirty="0">
                <a:solidFill>
                  <a:srgbClr val="FFFF00"/>
                </a:solidFill>
              </a:rPr>
              <a:t> </a:t>
            </a:r>
            <a:r>
              <a:rPr lang="en-GB" sz="1600" b="1" dirty="0"/>
              <a:t>(lateral to plica </a:t>
            </a:r>
            <a:r>
              <a:rPr lang="en-GB" sz="1600" b="1" dirty="0" err="1"/>
              <a:t>epigastrica</a:t>
            </a:r>
            <a:r>
              <a:rPr lang="en-GB" sz="1600" b="1" dirty="0"/>
              <a:t>)</a:t>
            </a:r>
            <a:endParaRPr lang="sr-Latn-CS" sz="1600" b="1" dirty="0"/>
          </a:p>
        </p:txBody>
      </p:sp>
    </p:spTree>
    <p:extLst>
      <p:ext uri="{BB962C8B-B14F-4D97-AF65-F5344CB8AC3E}">
        <p14:creationId xmlns:p14="http://schemas.microsoft.com/office/powerpoint/2010/main" val="2290705815"/>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scan0055"/>
          <p:cNvPicPr>
            <a:picLocks noChangeAspect="1" noChangeArrowheads="1"/>
          </p:cNvPicPr>
          <p:nvPr/>
        </p:nvPicPr>
        <p:blipFill>
          <a:blip r:embed="rId3">
            <a:lum contrast="6000"/>
          </a:blip>
          <a:srcRect t="10875" r="3368" b="4405"/>
          <a:stretch>
            <a:fillRect/>
          </a:stretch>
        </p:blipFill>
        <p:spPr bwMode="auto">
          <a:xfrm>
            <a:off x="4286250" y="285750"/>
            <a:ext cx="4633913" cy="5741988"/>
          </a:xfrm>
          <a:prstGeom prst="rect">
            <a:avLst/>
          </a:prstGeom>
          <a:noFill/>
          <a:ln w="38100">
            <a:solidFill>
              <a:schemeClr val="accent2">
                <a:lumMod val="75000"/>
              </a:schemeClr>
            </a:solidFill>
            <a:miter lim="800000"/>
            <a:headEnd/>
            <a:tailEnd/>
          </a:ln>
        </p:spPr>
      </p:pic>
      <p:sp>
        <p:nvSpPr>
          <p:cNvPr id="84995" name="WordArt 3"/>
          <p:cNvSpPr>
            <a:spLocks noChangeArrowheads="1" noChangeShapeType="1" noTextEdit="1"/>
          </p:cNvSpPr>
          <p:nvPr/>
        </p:nvSpPr>
        <p:spPr bwMode="auto">
          <a:xfrm rot="5400000">
            <a:off x="-611981" y="1916907"/>
            <a:ext cx="4968875" cy="1944687"/>
          </a:xfrm>
          <a:prstGeom prst="rect">
            <a:avLst/>
          </a:prstGeom>
        </p:spPr>
        <p:txBody>
          <a:bodyPr vert="wordArtVert" wrap="none" fromWordArt="1">
            <a:prstTxWarp prst="textPlain">
              <a:avLst>
                <a:gd name="adj" fmla="val 50000"/>
              </a:avLst>
            </a:prstTxWarp>
          </a:bodyPr>
          <a:lstStyle/>
          <a:p>
            <a:pPr algn="ctr" fontAlgn="auto"/>
            <a:r>
              <a:rPr lang="en-GB" sz="3600" b="1" i="1" kern="10">
                <a:ln w="9525">
                  <a:solidFill>
                    <a:srgbClr val="26734D"/>
                  </a:solidFill>
                  <a:round/>
                  <a:headEnd/>
                  <a:tailEnd/>
                </a:ln>
                <a:solidFill>
                  <a:srgbClr val="75D1A3"/>
                </a:solidFill>
                <a:effectLst>
                  <a:outerShdw dist="35921" dir="2700000" algn="ctr" rotWithShape="0">
                    <a:srgbClr val="B2B2B2">
                      <a:alpha val="79999"/>
                    </a:srgbClr>
                  </a:outerShdw>
                </a:effectLst>
                <a:latin typeface="Book Antiqua" panose="02040602050305030304" pitchFamily="18" charset="0"/>
              </a:rPr>
              <a:t>PERITONEUM</a:t>
            </a:r>
          </a:p>
          <a:p>
            <a:pPr algn="ctr" fontAlgn="auto"/>
            <a:r>
              <a:rPr lang="en-GB" sz="3600" b="1" i="1" kern="10">
                <a:ln w="9525">
                  <a:solidFill>
                    <a:srgbClr val="26734D"/>
                  </a:solidFill>
                  <a:round/>
                  <a:headEnd/>
                  <a:tailEnd/>
                </a:ln>
                <a:solidFill>
                  <a:srgbClr val="75D1A3"/>
                </a:solidFill>
                <a:effectLst>
                  <a:outerShdw dist="35921" dir="2700000" algn="ctr" rotWithShape="0">
                    <a:srgbClr val="B2B2B2">
                      <a:alpha val="79999"/>
                    </a:srgbClr>
                  </a:outerShdw>
                </a:effectLst>
                <a:latin typeface="Book Antiqua" panose="02040602050305030304" pitchFamily="18" charset="0"/>
              </a:rPr>
              <a:t>VISCERALE</a:t>
            </a:r>
          </a:p>
        </p:txBody>
      </p:sp>
      <p:sp>
        <p:nvSpPr>
          <p:cNvPr id="84996" name="Text Box 4"/>
          <p:cNvSpPr txBox="1">
            <a:spLocks noChangeArrowheads="1"/>
          </p:cNvSpPr>
          <p:nvPr/>
        </p:nvSpPr>
        <p:spPr bwMode="auto">
          <a:xfrm>
            <a:off x="0" y="5661025"/>
            <a:ext cx="5429250" cy="1016000"/>
          </a:xfrm>
          <a:prstGeom prst="rect">
            <a:avLst/>
          </a:prstGeom>
          <a:noFill/>
          <a:ln w="9525">
            <a:noFill/>
            <a:miter lim="800000"/>
            <a:headEnd/>
            <a:tailEnd/>
          </a:ln>
          <a:effectLst/>
        </p:spPr>
        <p:txBody>
          <a:bodyPr>
            <a:spAutoFit/>
          </a:bodyPr>
          <a:lstStyle/>
          <a:p>
            <a:pPr eaLnBrk="1" hangingPunct="1">
              <a:defRPr/>
            </a:pPr>
            <a:r>
              <a:rPr lang="en-GB" sz="2000" b="1" i="1" dirty="0">
                <a:solidFill>
                  <a:schemeClr val="accent2">
                    <a:lumMod val="60000"/>
                    <a:lumOff val="40000"/>
                  </a:schemeClr>
                </a:solidFill>
                <a:effectLst>
                  <a:outerShdw blurRad="38100" dist="38100" dir="2700000" algn="tl">
                    <a:srgbClr val="000000"/>
                  </a:outerShdw>
                </a:effectLst>
                <a:latin typeface="Book Antiqua" pitchFamily="18" charset="0"/>
              </a:rPr>
              <a:t>Intraperitoneal organs</a:t>
            </a:r>
            <a:endParaRPr lang="sr-Latn-CS" sz="2000" b="1" i="1" dirty="0">
              <a:solidFill>
                <a:schemeClr val="accent2">
                  <a:lumMod val="60000"/>
                  <a:lumOff val="40000"/>
                </a:schemeClr>
              </a:solidFill>
              <a:effectLst>
                <a:outerShdw blurRad="38100" dist="38100" dir="2700000" algn="tl">
                  <a:srgbClr val="000000"/>
                </a:outerShdw>
              </a:effectLst>
              <a:latin typeface="Book Antiqua" pitchFamily="18" charset="0"/>
            </a:endParaRPr>
          </a:p>
          <a:p>
            <a:pPr eaLnBrk="1" hangingPunct="1">
              <a:defRPr/>
            </a:pPr>
            <a:r>
              <a:rPr lang="en-GB" sz="2000" b="1" i="1" dirty="0">
                <a:solidFill>
                  <a:schemeClr val="accent2">
                    <a:lumMod val="60000"/>
                    <a:lumOff val="40000"/>
                  </a:schemeClr>
                </a:solidFill>
                <a:effectLst>
                  <a:outerShdw blurRad="38100" dist="38100" dir="2700000" algn="tl">
                    <a:srgbClr val="000000"/>
                  </a:outerShdw>
                </a:effectLst>
                <a:latin typeface="Book Antiqua" pitchFamily="18" charset="0"/>
              </a:rPr>
              <a:t>Retroperitoneal organs</a:t>
            </a:r>
            <a:endParaRPr lang="sr-Latn-CS" sz="2000" b="1" i="1" dirty="0">
              <a:solidFill>
                <a:schemeClr val="accent2">
                  <a:lumMod val="60000"/>
                  <a:lumOff val="40000"/>
                </a:schemeClr>
              </a:solidFill>
              <a:effectLst>
                <a:outerShdw blurRad="38100" dist="38100" dir="2700000" algn="tl">
                  <a:srgbClr val="000000"/>
                </a:outerShdw>
              </a:effectLst>
              <a:latin typeface="Book Antiqua" pitchFamily="18" charset="0"/>
            </a:endParaRPr>
          </a:p>
          <a:p>
            <a:pPr eaLnBrk="1" hangingPunct="1">
              <a:defRPr/>
            </a:pPr>
            <a:r>
              <a:rPr lang="en-GB" sz="2000" b="1" i="1" dirty="0">
                <a:solidFill>
                  <a:schemeClr val="accent2">
                    <a:lumMod val="60000"/>
                    <a:lumOff val="40000"/>
                  </a:schemeClr>
                </a:solidFill>
                <a:effectLst>
                  <a:outerShdw blurRad="38100" dist="38100" dir="2700000" algn="tl">
                    <a:srgbClr val="000000"/>
                  </a:outerShdw>
                </a:effectLst>
                <a:latin typeface="Book Antiqua" pitchFamily="18" charset="0"/>
              </a:rPr>
              <a:t>Secondarily retroperitoneal organs</a:t>
            </a:r>
            <a:endParaRPr lang="en-US" sz="2000" b="1" i="1" dirty="0">
              <a:solidFill>
                <a:schemeClr val="accent2">
                  <a:lumMod val="60000"/>
                  <a:lumOff val="40000"/>
                </a:schemeClr>
              </a:solidFill>
              <a:effectLst>
                <a:outerShdw blurRad="38100" dist="38100" dir="2700000" algn="tl">
                  <a:srgbClr val="000000"/>
                </a:outerShdw>
              </a:effectLst>
              <a:latin typeface="Book Antiqua"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p:cTn id="7" dur="2000" fill="hold"/>
                                        <p:tgtEl>
                                          <p:spTgt spid="84995"/>
                                        </p:tgtEl>
                                        <p:attrNameLst>
                                          <p:attrName>ppt_w</p:attrName>
                                        </p:attrNameLst>
                                      </p:cBhvr>
                                      <p:tavLst>
                                        <p:tav tm="0">
                                          <p:val>
                                            <p:fltVal val="0"/>
                                          </p:val>
                                        </p:tav>
                                        <p:tav tm="100000">
                                          <p:val>
                                            <p:strVal val="#ppt_w"/>
                                          </p:val>
                                        </p:tav>
                                      </p:tavLst>
                                    </p:anim>
                                    <p:anim calcmode="lin" valueType="num">
                                      <p:cBhvr>
                                        <p:cTn id="8" dur="2000" fill="hold"/>
                                        <p:tgtEl>
                                          <p:spTgt spid="84995"/>
                                        </p:tgtEl>
                                        <p:attrNameLst>
                                          <p:attrName>ppt_h</p:attrName>
                                        </p:attrNameLst>
                                      </p:cBhvr>
                                      <p:tavLst>
                                        <p:tav tm="0">
                                          <p:val>
                                            <p:fltVal val="0"/>
                                          </p:val>
                                        </p:tav>
                                        <p:tav tm="100000">
                                          <p:val>
                                            <p:strVal val="#ppt_h"/>
                                          </p:val>
                                        </p:tav>
                                      </p:tavLst>
                                    </p:anim>
                                    <p:animEffect transition="in" filter="fade">
                                      <p:cBhvr>
                                        <p:cTn id="9" dur="2000"/>
                                        <p:tgtEl>
                                          <p:spTgt spid="8499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84996">
                                            <p:txEl>
                                              <p:pRg st="0" end="0"/>
                                            </p:txEl>
                                          </p:spTgt>
                                        </p:tgtEl>
                                        <p:attrNameLst>
                                          <p:attrName>style.visibility</p:attrName>
                                        </p:attrNameLst>
                                      </p:cBhvr>
                                      <p:to>
                                        <p:strVal val="visible"/>
                                      </p:to>
                                    </p:set>
                                    <p:animEffect transition="in" filter="fade">
                                      <p:cBhvr>
                                        <p:cTn id="14" dur="500"/>
                                        <p:tgtEl>
                                          <p:spTgt spid="84996">
                                            <p:txEl>
                                              <p:pRg st="0" end="0"/>
                                            </p:txEl>
                                          </p:spTgt>
                                        </p:tgtEl>
                                      </p:cBhvr>
                                    </p:animEffect>
                                    <p:anim calcmode="lin" valueType="num">
                                      <p:cBhvr>
                                        <p:cTn id="15" dur="500" fill="hold"/>
                                        <p:tgtEl>
                                          <p:spTgt spid="84996">
                                            <p:txEl>
                                              <p:pRg st="0" end="0"/>
                                            </p:txEl>
                                          </p:spTgt>
                                        </p:tgtEl>
                                        <p:attrNameLst>
                                          <p:attrName>ppt_x</p:attrName>
                                        </p:attrNameLst>
                                      </p:cBhvr>
                                      <p:tavLst>
                                        <p:tav tm="0">
                                          <p:val>
                                            <p:strVal val="#ppt_x-.1"/>
                                          </p:val>
                                        </p:tav>
                                        <p:tav tm="100000">
                                          <p:val>
                                            <p:strVal val="#ppt_x"/>
                                          </p:val>
                                        </p:tav>
                                      </p:tavLst>
                                    </p:anim>
                                    <p:anim calcmode="lin" valueType="num">
                                      <p:cBhvr>
                                        <p:cTn id="16" dur="500" fill="hold"/>
                                        <p:tgtEl>
                                          <p:spTgt spid="8499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0" presetClass="entr" presetSubtype="0" fill="hold" nodeType="clickEffect">
                                  <p:stCondLst>
                                    <p:cond delay="0"/>
                                  </p:stCondLst>
                                  <p:iterate type="lt">
                                    <p:tmPct val="10000"/>
                                  </p:iterate>
                                  <p:childTnLst>
                                    <p:set>
                                      <p:cBhvr>
                                        <p:cTn id="20" dur="1" fill="hold">
                                          <p:stCondLst>
                                            <p:cond delay="0"/>
                                          </p:stCondLst>
                                        </p:cTn>
                                        <p:tgtEl>
                                          <p:spTgt spid="84996">
                                            <p:txEl>
                                              <p:pRg st="1" end="1"/>
                                            </p:txEl>
                                          </p:spTgt>
                                        </p:tgtEl>
                                        <p:attrNameLst>
                                          <p:attrName>style.visibility</p:attrName>
                                        </p:attrNameLst>
                                      </p:cBhvr>
                                      <p:to>
                                        <p:strVal val="visible"/>
                                      </p:to>
                                    </p:set>
                                    <p:animEffect transition="in" filter="fade">
                                      <p:cBhvr>
                                        <p:cTn id="21" dur="500"/>
                                        <p:tgtEl>
                                          <p:spTgt spid="84996">
                                            <p:txEl>
                                              <p:pRg st="1" end="1"/>
                                            </p:txEl>
                                          </p:spTgt>
                                        </p:tgtEl>
                                      </p:cBhvr>
                                    </p:animEffect>
                                    <p:anim calcmode="lin" valueType="num">
                                      <p:cBhvr>
                                        <p:cTn id="22" dur="500" fill="hold"/>
                                        <p:tgtEl>
                                          <p:spTgt spid="84996">
                                            <p:txEl>
                                              <p:pRg st="1" end="1"/>
                                            </p:txEl>
                                          </p:spTgt>
                                        </p:tgtEl>
                                        <p:attrNameLst>
                                          <p:attrName>ppt_x</p:attrName>
                                        </p:attrNameLst>
                                      </p:cBhvr>
                                      <p:tavLst>
                                        <p:tav tm="0">
                                          <p:val>
                                            <p:strVal val="#ppt_x-.1"/>
                                          </p:val>
                                        </p:tav>
                                        <p:tav tm="100000">
                                          <p:val>
                                            <p:strVal val="#ppt_x"/>
                                          </p:val>
                                        </p:tav>
                                      </p:tavLst>
                                    </p:anim>
                                    <p:anim calcmode="lin" valueType="num">
                                      <p:cBhvr>
                                        <p:cTn id="23" dur="500" fill="hold"/>
                                        <p:tgtEl>
                                          <p:spTgt spid="8499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0" presetClass="entr" presetSubtype="0" fill="hold" nodeType="clickEffect">
                                  <p:stCondLst>
                                    <p:cond delay="0"/>
                                  </p:stCondLst>
                                  <p:iterate type="lt">
                                    <p:tmPct val="10000"/>
                                  </p:iterate>
                                  <p:childTnLst>
                                    <p:set>
                                      <p:cBhvr>
                                        <p:cTn id="27" dur="1" fill="hold">
                                          <p:stCondLst>
                                            <p:cond delay="0"/>
                                          </p:stCondLst>
                                        </p:cTn>
                                        <p:tgtEl>
                                          <p:spTgt spid="84996">
                                            <p:txEl>
                                              <p:pRg st="2" end="2"/>
                                            </p:txEl>
                                          </p:spTgt>
                                        </p:tgtEl>
                                        <p:attrNameLst>
                                          <p:attrName>style.visibility</p:attrName>
                                        </p:attrNameLst>
                                      </p:cBhvr>
                                      <p:to>
                                        <p:strVal val="visible"/>
                                      </p:to>
                                    </p:set>
                                    <p:animEffect transition="in" filter="fade">
                                      <p:cBhvr>
                                        <p:cTn id="28" dur="500"/>
                                        <p:tgtEl>
                                          <p:spTgt spid="84996">
                                            <p:txEl>
                                              <p:pRg st="2" end="2"/>
                                            </p:txEl>
                                          </p:spTgt>
                                        </p:tgtEl>
                                      </p:cBhvr>
                                    </p:animEffect>
                                    <p:anim calcmode="lin" valueType="num">
                                      <p:cBhvr>
                                        <p:cTn id="29" dur="500" fill="hold"/>
                                        <p:tgtEl>
                                          <p:spTgt spid="84996">
                                            <p:txEl>
                                              <p:pRg st="2" end="2"/>
                                            </p:txEl>
                                          </p:spTgt>
                                        </p:tgtEl>
                                        <p:attrNameLst>
                                          <p:attrName>ppt_x</p:attrName>
                                        </p:attrNameLst>
                                      </p:cBhvr>
                                      <p:tavLst>
                                        <p:tav tm="0">
                                          <p:val>
                                            <p:strVal val="#ppt_x-.1"/>
                                          </p:val>
                                        </p:tav>
                                        <p:tav tm="100000">
                                          <p:val>
                                            <p:strVal val="#ppt_x"/>
                                          </p:val>
                                        </p:tav>
                                      </p:tavLst>
                                    </p:anim>
                                    <p:anim calcmode="lin" valueType="num">
                                      <p:cBhvr>
                                        <p:cTn id="30" dur="500" fill="hold"/>
                                        <p:tgtEl>
                                          <p:spTgt spid="8499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88CE2E-F51F-2F5F-A3EC-69A6F9230FA6}"/>
              </a:ext>
            </a:extLst>
          </p:cNvPr>
          <p:cNvSpPr txBox="1"/>
          <p:nvPr/>
        </p:nvSpPr>
        <p:spPr>
          <a:xfrm>
            <a:off x="-6629" y="764704"/>
            <a:ext cx="9150629" cy="5856924"/>
          </a:xfrm>
          <a:prstGeom prst="rect">
            <a:avLst/>
          </a:prstGeom>
          <a:noFill/>
        </p:spPr>
        <p:txBody>
          <a:bodyPr wrap="square">
            <a:spAutoFit/>
          </a:bodyPr>
          <a:lstStyle/>
          <a:p>
            <a:pPr>
              <a:lnSpc>
                <a:spcPct val="107000"/>
              </a:lnSpc>
              <a:spcAft>
                <a:spcPts val="0"/>
              </a:spcAft>
            </a:pPr>
            <a:r>
              <a:rPr lang="en-GB" sz="1800" dirty="0">
                <a:solidFill>
                  <a:schemeClr val="tx1">
                    <a:lumMod val="95000"/>
                  </a:schemeClr>
                </a:solidFill>
                <a:effectLst/>
                <a:latin typeface="LiberationSerif"/>
                <a:ea typeface="Calibri" panose="020F0502020204030204" pitchFamily="34" charset="0"/>
                <a:cs typeface="LiberationSerif"/>
              </a:rPr>
              <a:t>According to</a:t>
            </a:r>
            <a:r>
              <a:rPr lang="en-GB" sz="1400" dirty="0">
                <a:solidFill>
                  <a:schemeClr val="tx1">
                    <a:lumMod val="95000"/>
                  </a:schemeClr>
                </a:solidFill>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chemeClr val="tx1">
                    <a:lumMod val="95000"/>
                  </a:schemeClr>
                </a:solidFill>
                <a:effectLst/>
                <a:latin typeface="LiberationSerif"/>
                <a:ea typeface="Calibri" panose="020F0502020204030204" pitchFamily="34" charset="0"/>
                <a:cs typeface="LiberationSerif"/>
              </a:rPr>
              <a:t>relationship of the organs to the visceral peritoneum organs can be divided into:</a:t>
            </a:r>
          </a:p>
          <a:p>
            <a:pPr>
              <a:lnSpc>
                <a:spcPct val="107000"/>
              </a:lnSpc>
              <a:spcAft>
                <a:spcPts val="0"/>
              </a:spcAft>
            </a:pPr>
            <a:endParaRPr lang="en-GB" sz="1400" dirty="0">
              <a:solidFill>
                <a:schemeClr val="tx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800" i="1" dirty="0">
                <a:solidFill>
                  <a:srgbClr val="FFFF00"/>
                </a:solidFill>
                <a:effectLst/>
                <a:latin typeface="LiberationSerif-Italic"/>
                <a:ea typeface="Calibri" panose="020F0502020204030204" pitchFamily="34" charset="0"/>
                <a:cs typeface="LiberationSerif-Italic"/>
              </a:rPr>
              <a:t>- Intraperitoneal organs </a:t>
            </a:r>
            <a:r>
              <a:rPr lang="en-GB" sz="1800" dirty="0">
                <a:solidFill>
                  <a:schemeClr val="tx1">
                    <a:lumMod val="95000"/>
                  </a:schemeClr>
                </a:solidFill>
                <a:effectLst/>
                <a:latin typeface="LiberationSerif"/>
                <a:ea typeface="Calibri" panose="020F0502020204030204" pitchFamily="34" charset="0"/>
                <a:cs typeface="LiberationSerif"/>
              </a:rPr>
              <a:t>are almost completely covered with visceral</a:t>
            </a:r>
            <a:r>
              <a:rPr lang="en-GB" sz="1400" dirty="0">
                <a:solidFill>
                  <a:schemeClr val="tx1">
                    <a:lumMod val="95000"/>
                  </a:schemeClr>
                </a:solidFill>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chemeClr val="tx1">
                    <a:lumMod val="95000"/>
                  </a:schemeClr>
                </a:solidFill>
                <a:effectLst/>
                <a:latin typeface="LiberationSerif"/>
                <a:ea typeface="Calibri" panose="020F0502020204030204" pitchFamily="34" charset="0"/>
                <a:cs typeface="LiberationSerif"/>
              </a:rPr>
              <a:t>peritoneum (the</a:t>
            </a:r>
            <a:r>
              <a:rPr lang="en-GB" dirty="0">
                <a:solidFill>
                  <a:schemeClr val="tx1">
                    <a:lumMod val="95000"/>
                  </a:schemeClr>
                </a:solidFill>
                <a:latin typeface="LiberationSerif"/>
                <a:ea typeface="Calibri" panose="020F0502020204030204" pitchFamily="34" charset="0"/>
                <a:cs typeface="LiberationSerif"/>
              </a:rPr>
              <a:t> s</a:t>
            </a:r>
            <a:r>
              <a:rPr lang="en-GB" sz="1800" dirty="0">
                <a:solidFill>
                  <a:schemeClr val="tx1">
                    <a:lumMod val="95000"/>
                  </a:schemeClr>
                </a:solidFill>
                <a:effectLst/>
                <a:latin typeface="LiberationSerif"/>
                <a:ea typeface="Calibri" panose="020F0502020204030204" pitchFamily="34" charset="0"/>
                <a:cs typeface="LiberationSerif"/>
              </a:rPr>
              <a:t>tomach</a:t>
            </a:r>
          </a:p>
          <a:p>
            <a:pPr>
              <a:lnSpc>
                <a:spcPct val="107000"/>
              </a:lnSpc>
              <a:spcAft>
                <a:spcPts val="0"/>
              </a:spcAft>
            </a:pPr>
            <a:r>
              <a:rPr lang="en-GB" dirty="0">
                <a:solidFill>
                  <a:schemeClr val="tx1">
                    <a:lumMod val="95000"/>
                  </a:schemeClr>
                </a:solidFill>
                <a:latin typeface="LiberationSerif"/>
                <a:ea typeface="Calibri" panose="020F0502020204030204" pitchFamily="34" charset="0"/>
                <a:cs typeface="LiberationSerif"/>
              </a:rPr>
              <a:t>  </a:t>
            </a:r>
            <a:r>
              <a:rPr lang="en-GB" sz="1800" dirty="0">
                <a:solidFill>
                  <a:schemeClr val="tx1">
                    <a:lumMod val="95000"/>
                  </a:schemeClr>
                </a:solidFill>
                <a:effectLst/>
                <a:latin typeface="LiberationSerif"/>
                <a:ea typeface="Calibri" panose="020F0502020204030204" pitchFamily="34" charset="0"/>
                <a:cs typeface="LiberationSerif"/>
              </a:rPr>
              <a:t>spleen, first part of duodenum, other parts of small intestine, the greatest part of liver, cecum,</a:t>
            </a:r>
            <a:br>
              <a:rPr lang="en-GB" sz="1800" dirty="0">
                <a:solidFill>
                  <a:schemeClr val="tx1">
                    <a:lumMod val="95000"/>
                  </a:schemeClr>
                </a:solidFill>
                <a:effectLst/>
                <a:latin typeface="LiberationSerif"/>
                <a:ea typeface="Calibri" panose="020F0502020204030204" pitchFamily="34" charset="0"/>
                <a:cs typeface="LiberationSerif"/>
              </a:rPr>
            </a:br>
            <a:r>
              <a:rPr lang="en-GB" sz="1800" dirty="0">
                <a:solidFill>
                  <a:schemeClr val="tx1">
                    <a:lumMod val="95000"/>
                  </a:schemeClr>
                </a:solidFill>
                <a:effectLst/>
                <a:latin typeface="LiberationSerif"/>
                <a:ea typeface="Calibri" panose="020F0502020204030204" pitchFamily="34" charset="0"/>
                <a:cs typeface="LiberationSerif"/>
              </a:rPr>
              <a:t>  transverse colon, sigmoid</a:t>
            </a:r>
            <a:r>
              <a:rPr lang="en-GB" dirty="0">
                <a:solidFill>
                  <a:schemeClr val="tx1">
                    <a:lumMod val="95000"/>
                  </a:schemeClr>
                </a:solidFill>
                <a:latin typeface="LiberationSerif"/>
                <a:ea typeface="Calibri" panose="020F0502020204030204" pitchFamily="34" charset="0"/>
                <a:cs typeface="LiberationSerif"/>
              </a:rPr>
              <a:t> </a:t>
            </a:r>
            <a:r>
              <a:rPr lang="en-GB" sz="1800" dirty="0">
                <a:solidFill>
                  <a:schemeClr val="tx1">
                    <a:lumMod val="95000"/>
                  </a:schemeClr>
                </a:solidFill>
                <a:effectLst/>
                <a:latin typeface="LiberationSerif"/>
                <a:ea typeface="Calibri" panose="020F0502020204030204" pitchFamily="34" charset="0"/>
                <a:cs typeface="LiberationSerif"/>
              </a:rPr>
              <a:t>colon and the tail of pancreas). </a:t>
            </a:r>
          </a:p>
          <a:p>
            <a:pPr>
              <a:lnSpc>
                <a:spcPct val="107000"/>
              </a:lnSpc>
              <a:spcAft>
                <a:spcPts val="0"/>
              </a:spcAft>
            </a:pPr>
            <a:endParaRPr lang="en-GB" i="1" dirty="0">
              <a:solidFill>
                <a:schemeClr val="tx1">
                  <a:lumMod val="95000"/>
                </a:schemeClr>
              </a:solidFill>
              <a:latin typeface="LiberationSerif"/>
              <a:ea typeface="Calibri" panose="020F0502020204030204" pitchFamily="34" charset="0"/>
              <a:cs typeface="LiberationSerif-Italic"/>
            </a:endParaRPr>
          </a:p>
          <a:p>
            <a:pPr>
              <a:lnSpc>
                <a:spcPct val="107000"/>
              </a:lnSpc>
              <a:spcAft>
                <a:spcPts val="0"/>
              </a:spcAft>
            </a:pPr>
            <a:r>
              <a:rPr lang="en-GB" sz="1800" i="1" dirty="0">
                <a:solidFill>
                  <a:schemeClr val="tx1">
                    <a:lumMod val="95000"/>
                  </a:schemeClr>
                </a:solidFill>
                <a:effectLst/>
                <a:latin typeface="LiberationSerif"/>
                <a:ea typeface="Calibri" panose="020F0502020204030204" pitchFamily="34" charset="0"/>
                <a:cs typeface="LiberationSerif-Italic"/>
              </a:rPr>
              <a:t>- </a:t>
            </a:r>
            <a:r>
              <a:rPr lang="en-GB" sz="1800" i="1" dirty="0">
                <a:solidFill>
                  <a:srgbClr val="FFFF00"/>
                </a:solidFill>
                <a:effectLst/>
                <a:latin typeface="LiberationSerif-Italic"/>
                <a:ea typeface="Calibri" panose="020F0502020204030204" pitchFamily="34" charset="0"/>
                <a:cs typeface="LiberationSerif-Italic"/>
              </a:rPr>
              <a:t>Extraperitoneal, retroperitoneal</a:t>
            </a:r>
            <a:r>
              <a:rPr lang="en-GB" sz="1800" dirty="0">
                <a:solidFill>
                  <a:srgbClr val="FFFF00"/>
                </a:solidFill>
                <a:effectLst/>
                <a:latin typeface="LiberationSerif"/>
                <a:ea typeface="Calibri" panose="020F0502020204030204" pitchFamily="34" charset="0"/>
                <a:cs typeface="LiberationSerif"/>
              </a:rPr>
              <a:t>, and </a:t>
            </a:r>
            <a:r>
              <a:rPr lang="en-GB" sz="1800" i="1" dirty="0" err="1">
                <a:solidFill>
                  <a:srgbClr val="FFFF00"/>
                </a:solidFill>
                <a:effectLst/>
                <a:latin typeface="LiberationSerif-Italic"/>
                <a:ea typeface="Calibri" panose="020F0502020204030204" pitchFamily="34" charset="0"/>
                <a:cs typeface="LiberationSerif-Italic"/>
              </a:rPr>
              <a:t>subperitoneal</a:t>
            </a:r>
            <a:r>
              <a:rPr lang="en-GB" sz="1800" i="1" dirty="0">
                <a:solidFill>
                  <a:srgbClr val="FFFF00"/>
                </a:solidFill>
                <a:effectLst/>
                <a:latin typeface="LiberationSerif-Italic"/>
                <a:ea typeface="Calibri" panose="020F0502020204030204" pitchFamily="34" charset="0"/>
                <a:cs typeface="LiberationSerif-Italic"/>
              </a:rPr>
              <a:t> organs </a:t>
            </a:r>
            <a:r>
              <a:rPr lang="en-GB" sz="1800" dirty="0">
                <a:solidFill>
                  <a:schemeClr val="tx1">
                    <a:lumMod val="95000"/>
                  </a:schemeClr>
                </a:solidFill>
                <a:effectLst/>
                <a:latin typeface="LiberationSerif"/>
                <a:ea typeface="Calibri" panose="020F0502020204030204" pitchFamily="34" charset="0"/>
                <a:cs typeface="LiberationSerif"/>
              </a:rPr>
              <a:t>are outside</a:t>
            </a:r>
            <a:r>
              <a:rPr lang="en-GB" sz="1400" dirty="0">
                <a:solidFill>
                  <a:schemeClr val="tx1">
                    <a:lumMod val="95000"/>
                  </a:schemeClr>
                </a:solidFill>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chemeClr val="tx1">
                    <a:lumMod val="95000"/>
                  </a:schemeClr>
                </a:solidFill>
                <a:effectLst/>
                <a:latin typeface="LiberationSerif"/>
                <a:ea typeface="Calibri" panose="020F0502020204030204" pitchFamily="34" charset="0"/>
                <a:cs typeface="LiberationSerif"/>
              </a:rPr>
              <a:t>the peritoneal cavity</a:t>
            </a:r>
            <a:br>
              <a:rPr lang="en-GB" sz="1800" dirty="0">
                <a:solidFill>
                  <a:schemeClr val="tx1">
                    <a:lumMod val="95000"/>
                  </a:schemeClr>
                </a:solidFill>
                <a:effectLst/>
                <a:latin typeface="LiberationSerif"/>
                <a:ea typeface="Calibri" panose="020F0502020204030204" pitchFamily="34" charset="0"/>
                <a:cs typeface="LiberationSerif"/>
              </a:rPr>
            </a:br>
            <a:r>
              <a:rPr lang="en-GB" sz="1800" dirty="0">
                <a:solidFill>
                  <a:schemeClr val="tx1">
                    <a:lumMod val="95000"/>
                  </a:schemeClr>
                </a:solidFill>
                <a:effectLst/>
                <a:latin typeface="LiberationSerif"/>
                <a:ea typeface="Calibri" panose="020F0502020204030204" pitchFamily="34" charset="0"/>
                <a:cs typeface="LiberationSerif"/>
              </a:rPr>
              <a:t>  external to the parietal peritoneum—and are only</a:t>
            </a:r>
            <a:r>
              <a:rPr lang="en-GB" sz="1400" dirty="0">
                <a:solidFill>
                  <a:schemeClr val="tx1">
                    <a:lumMod val="95000"/>
                  </a:schemeClr>
                </a:solidFill>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chemeClr val="tx1">
                    <a:lumMod val="95000"/>
                  </a:schemeClr>
                </a:solidFill>
                <a:effectLst/>
                <a:latin typeface="LiberationSerif"/>
                <a:ea typeface="Calibri" panose="020F0502020204030204" pitchFamily="34" charset="0"/>
                <a:cs typeface="LiberationSerif"/>
              </a:rPr>
              <a:t>partially covered with parietal peritoneum</a:t>
            </a:r>
            <a:br>
              <a:rPr lang="en-GB" sz="1800" dirty="0">
                <a:solidFill>
                  <a:schemeClr val="tx1">
                    <a:lumMod val="95000"/>
                  </a:schemeClr>
                </a:solidFill>
                <a:effectLst/>
                <a:latin typeface="LiberationSerif"/>
                <a:ea typeface="Calibri" panose="020F0502020204030204" pitchFamily="34" charset="0"/>
                <a:cs typeface="LiberationSerif"/>
              </a:rPr>
            </a:br>
            <a:r>
              <a:rPr lang="en-GB" sz="1800" dirty="0">
                <a:solidFill>
                  <a:schemeClr val="tx1">
                    <a:lumMod val="95000"/>
                  </a:schemeClr>
                </a:solidFill>
                <a:effectLst/>
                <a:latin typeface="LiberationSerif"/>
                <a:ea typeface="Calibri" panose="020F0502020204030204" pitchFamily="34" charset="0"/>
                <a:cs typeface="LiberationSerif"/>
              </a:rPr>
              <a:t>  (usually on just one surface).</a:t>
            </a:r>
            <a:br>
              <a:rPr lang="en-GB" sz="1400" dirty="0">
                <a:solidFill>
                  <a:schemeClr val="tx1">
                    <a:lumMod val="95000"/>
                  </a:schemeClr>
                </a:solidFill>
                <a:latin typeface="Calibri" panose="020F0502020204030204" pitchFamily="34" charset="0"/>
                <a:ea typeface="Calibri" panose="020F0502020204030204" pitchFamily="34" charset="0"/>
                <a:cs typeface="Times New Roman" panose="02020603050405020304" pitchFamily="18" charset="0"/>
              </a:rPr>
            </a:br>
            <a:r>
              <a:rPr lang="en-GB" sz="1400" dirty="0">
                <a:solidFill>
                  <a:schemeClr val="tx1">
                    <a:lumMod val="95000"/>
                  </a:schemeClr>
                </a:solidFill>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chemeClr val="tx1">
                    <a:lumMod val="95000"/>
                  </a:schemeClr>
                </a:solidFill>
                <a:effectLst/>
                <a:latin typeface="LiberationSerif"/>
                <a:ea typeface="Calibri" panose="020F0502020204030204" pitchFamily="34" charset="0"/>
                <a:cs typeface="LiberationSerif"/>
              </a:rPr>
              <a:t>Retroperitoneal organs such as the kidneys are between the parietal</a:t>
            </a:r>
            <a:r>
              <a:rPr lang="en-GB" sz="1400" dirty="0">
                <a:solidFill>
                  <a:schemeClr val="tx1">
                    <a:lumMod val="9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chemeClr val="tx1">
                    <a:lumMod val="95000"/>
                  </a:schemeClr>
                </a:solidFill>
                <a:effectLst/>
                <a:latin typeface="LiberationSerif"/>
                <a:ea typeface="Calibri" panose="020F0502020204030204" pitchFamily="34" charset="0"/>
                <a:cs typeface="LiberationSerif"/>
              </a:rPr>
              <a:t>peritoneum and the</a:t>
            </a:r>
            <a:br>
              <a:rPr lang="en-GB" sz="1800" dirty="0">
                <a:solidFill>
                  <a:schemeClr val="tx1">
                    <a:lumMod val="95000"/>
                  </a:schemeClr>
                </a:solidFill>
                <a:effectLst/>
                <a:latin typeface="LiberationSerif"/>
                <a:ea typeface="Calibri" panose="020F0502020204030204" pitchFamily="34" charset="0"/>
                <a:cs typeface="LiberationSerif"/>
              </a:rPr>
            </a:br>
            <a:r>
              <a:rPr lang="en-GB" sz="1800" dirty="0">
                <a:solidFill>
                  <a:schemeClr val="tx1">
                    <a:lumMod val="95000"/>
                  </a:schemeClr>
                </a:solidFill>
                <a:effectLst/>
                <a:latin typeface="LiberationSerif"/>
                <a:ea typeface="Calibri" panose="020F0502020204030204" pitchFamily="34" charset="0"/>
                <a:cs typeface="LiberationSerif"/>
              </a:rPr>
              <a:t>   posterior abdominal wall and have parietal peritoneum</a:t>
            </a:r>
            <a:r>
              <a:rPr lang="en-GB" sz="1400" dirty="0">
                <a:solidFill>
                  <a:schemeClr val="tx1">
                    <a:lumMod val="95000"/>
                  </a:schemeClr>
                </a:solidFill>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chemeClr val="tx1">
                    <a:lumMod val="95000"/>
                  </a:schemeClr>
                </a:solidFill>
                <a:effectLst/>
                <a:latin typeface="LiberationSerif"/>
                <a:ea typeface="Calibri" panose="020F0502020204030204" pitchFamily="34" charset="0"/>
                <a:cs typeface="LiberationSerif"/>
              </a:rPr>
              <a:t>only on their anterior surfaces (often</a:t>
            </a:r>
            <a:br>
              <a:rPr lang="en-GB" sz="1800" dirty="0">
                <a:solidFill>
                  <a:schemeClr val="tx1">
                    <a:lumMod val="95000"/>
                  </a:schemeClr>
                </a:solidFill>
                <a:effectLst/>
                <a:latin typeface="LiberationSerif"/>
                <a:ea typeface="Calibri" panose="020F0502020204030204" pitchFamily="34" charset="0"/>
                <a:cs typeface="LiberationSerif"/>
              </a:rPr>
            </a:br>
            <a:r>
              <a:rPr lang="en-GB" sz="1800" dirty="0">
                <a:solidFill>
                  <a:schemeClr val="tx1">
                    <a:lumMod val="95000"/>
                  </a:schemeClr>
                </a:solidFill>
                <a:effectLst/>
                <a:latin typeface="LiberationSerif"/>
                <a:ea typeface="Calibri" panose="020F0502020204030204" pitchFamily="34" charset="0"/>
                <a:cs typeface="LiberationSerif"/>
              </a:rPr>
              <a:t>   with a variable amount of intervening</a:t>
            </a:r>
            <a:r>
              <a:rPr lang="en-GB" sz="1400" dirty="0">
                <a:solidFill>
                  <a:schemeClr val="tx1">
                    <a:lumMod val="9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chemeClr val="tx1">
                    <a:lumMod val="95000"/>
                  </a:schemeClr>
                </a:solidFill>
                <a:effectLst/>
                <a:latin typeface="LiberationSerif"/>
                <a:ea typeface="Calibri" panose="020F0502020204030204" pitchFamily="34" charset="0"/>
                <a:cs typeface="LiberationSerif"/>
              </a:rPr>
              <a:t>fat). </a:t>
            </a:r>
          </a:p>
          <a:p>
            <a:pPr>
              <a:lnSpc>
                <a:spcPct val="107000"/>
              </a:lnSpc>
              <a:spcAft>
                <a:spcPts val="0"/>
              </a:spcAft>
            </a:pPr>
            <a:r>
              <a:rPr lang="en-GB" dirty="0">
                <a:solidFill>
                  <a:schemeClr val="tx1">
                    <a:lumMod val="95000"/>
                  </a:schemeClr>
                </a:solidFill>
                <a:latin typeface="LiberationSerif"/>
                <a:ea typeface="Calibri" panose="020F0502020204030204" pitchFamily="34" charset="0"/>
                <a:cs typeface="LiberationSerif"/>
              </a:rPr>
              <a:t>  </a:t>
            </a:r>
            <a:r>
              <a:rPr lang="en-GB" sz="1800" dirty="0">
                <a:solidFill>
                  <a:schemeClr val="tx1">
                    <a:lumMod val="95000"/>
                  </a:schemeClr>
                </a:solidFill>
                <a:effectLst/>
                <a:latin typeface="LiberationSerif"/>
                <a:ea typeface="Calibri" panose="020F0502020204030204" pitchFamily="34" charset="0"/>
                <a:cs typeface="LiberationSerif"/>
              </a:rPr>
              <a:t>Similarly, the </a:t>
            </a:r>
            <a:r>
              <a:rPr lang="en-GB" sz="1800" dirty="0" err="1">
                <a:solidFill>
                  <a:schemeClr val="tx1">
                    <a:lumMod val="95000"/>
                  </a:schemeClr>
                </a:solidFill>
                <a:effectLst/>
                <a:latin typeface="LiberationSerif"/>
                <a:ea typeface="Calibri" panose="020F0502020204030204" pitchFamily="34" charset="0"/>
                <a:cs typeface="LiberationSerif"/>
              </a:rPr>
              <a:t>subperitoneal</a:t>
            </a:r>
            <a:r>
              <a:rPr lang="en-GB" sz="1800" dirty="0">
                <a:solidFill>
                  <a:schemeClr val="tx1">
                    <a:lumMod val="95000"/>
                  </a:schemeClr>
                </a:solidFill>
                <a:effectLst/>
                <a:latin typeface="LiberationSerif"/>
                <a:ea typeface="Calibri" panose="020F0502020204030204" pitchFamily="34" charset="0"/>
                <a:cs typeface="LiberationSerif"/>
              </a:rPr>
              <a:t> urinary bladder as the organ of pelvic cavity has parietal</a:t>
            </a:r>
            <a:br>
              <a:rPr lang="en-GB" sz="1800" dirty="0">
                <a:solidFill>
                  <a:schemeClr val="tx1">
                    <a:lumMod val="95000"/>
                  </a:schemeClr>
                </a:solidFill>
                <a:effectLst/>
                <a:latin typeface="LiberationSerif"/>
                <a:ea typeface="Calibri" panose="020F0502020204030204" pitchFamily="34" charset="0"/>
                <a:cs typeface="LiberationSerif"/>
              </a:rPr>
            </a:br>
            <a:r>
              <a:rPr lang="en-GB" sz="1800" dirty="0">
                <a:solidFill>
                  <a:schemeClr val="tx1">
                    <a:lumMod val="95000"/>
                  </a:schemeClr>
                </a:solidFill>
                <a:effectLst/>
                <a:latin typeface="LiberationSerif"/>
                <a:ea typeface="Calibri" panose="020F0502020204030204" pitchFamily="34" charset="0"/>
                <a:cs typeface="LiberationSerif"/>
              </a:rPr>
              <a:t>  peritoneum only</a:t>
            </a:r>
            <a:r>
              <a:rPr lang="en-GB" sz="1400" dirty="0">
                <a:solidFill>
                  <a:schemeClr val="tx1">
                    <a:lumMod val="95000"/>
                  </a:schemeClr>
                </a:solidFill>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chemeClr val="tx1">
                    <a:lumMod val="95000"/>
                  </a:schemeClr>
                </a:solidFill>
                <a:effectLst/>
                <a:latin typeface="LiberationSerif"/>
                <a:ea typeface="Calibri" panose="020F0502020204030204" pitchFamily="34" charset="0"/>
                <a:cs typeface="LiberationSerif"/>
              </a:rPr>
              <a:t>on its superior</a:t>
            </a:r>
            <a:r>
              <a:rPr lang="en-GB" dirty="0">
                <a:solidFill>
                  <a:schemeClr val="tx1">
                    <a:lumMod val="95000"/>
                  </a:schemeClr>
                </a:solidFill>
                <a:latin typeface="LiberationSerif"/>
                <a:ea typeface="Calibri" panose="020F0502020204030204" pitchFamily="34" charset="0"/>
                <a:cs typeface="LiberationSerif"/>
              </a:rPr>
              <a:t> </a:t>
            </a:r>
            <a:r>
              <a:rPr lang="en-GB" sz="1800" dirty="0">
                <a:solidFill>
                  <a:schemeClr val="tx1">
                    <a:lumMod val="95000"/>
                  </a:schemeClr>
                </a:solidFill>
                <a:effectLst/>
                <a:latin typeface="LiberationSerif"/>
                <a:ea typeface="Calibri" panose="020F0502020204030204" pitchFamily="34" charset="0"/>
                <a:cs typeface="LiberationSerif"/>
              </a:rPr>
              <a:t>surface.</a:t>
            </a:r>
          </a:p>
          <a:p>
            <a:pPr>
              <a:lnSpc>
                <a:spcPct val="107000"/>
              </a:lnSpc>
              <a:spcAft>
                <a:spcPts val="0"/>
              </a:spcAft>
            </a:pPr>
            <a:endParaRPr lang="en-GB" dirty="0">
              <a:solidFill>
                <a:schemeClr val="tx1">
                  <a:lumMod val="95000"/>
                </a:schemeClr>
              </a:solidFill>
              <a:latin typeface="LiberationSerif"/>
              <a:ea typeface="Calibri" panose="020F0502020204030204" pitchFamily="34" charset="0"/>
              <a:cs typeface="Times New Roman" panose="02020603050405020304" pitchFamily="18" charset="0"/>
            </a:endParaRPr>
          </a:p>
          <a:p>
            <a:pPr algn="l"/>
            <a:r>
              <a:rPr lang="en-GB" sz="1400" dirty="0">
                <a:solidFill>
                  <a:schemeClr val="tx1">
                    <a:lumMod val="95000"/>
                  </a:schemeClr>
                </a:solidFill>
                <a:effectLst/>
                <a:latin typeface="LiberationSerif"/>
                <a:ea typeface="Calibri" panose="020F0502020204030204" pitchFamily="34" charset="0"/>
                <a:cs typeface="Times New Roman" panose="02020603050405020304" pitchFamily="18" charset="0"/>
              </a:rPr>
              <a:t>- </a:t>
            </a:r>
            <a:r>
              <a:rPr lang="en-GB" i="1" dirty="0">
                <a:solidFill>
                  <a:srgbClr val="FFFF00"/>
                </a:solidFill>
                <a:effectLst/>
                <a:latin typeface="LiberationSerif"/>
                <a:ea typeface="Calibri" panose="020F0502020204030204" pitchFamily="34" charset="0"/>
                <a:cs typeface="Times New Roman" panose="02020603050405020304" pitchFamily="18" charset="0"/>
              </a:rPr>
              <a:t>Secondarily </a:t>
            </a:r>
            <a:r>
              <a:rPr lang="en-GB" i="1" dirty="0">
                <a:solidFill>
                  <a:srgbClr val="FFFF00"/>
                </a:solidFill>
                <a:effectLst/>
                <a:latin typeface="LiberationSerif"/>
                <a:ea typeface="Calibri" panose="020F0502020204030204" pitchFamily="34" charset="0"/>
                <a:cs typeface="LiberationSerif-Italic"/>
              </a:rPr>
              <a:t>retroperitoneal organs</a:t>
            </a:r>
            <a:r>
              <a:rPr lang="en-GB" i="1" dirty="0">
                <a:solidFill>
                  <a:srgbClr val="FFFF00"/>
                </a:solidFill>
                <a:latin typeface="LiberationSerif"/>
                <a:ea typeface="Calibri" panose="020F0502020204030204" pitchFamily="34" charset="0"/>
                <a:cs typeface="LiberationSerif-Italic"/>
              </a:rPr>
              <a:t> </a:t>
            </a:r>
            <a:r>
              <a:rPr lang="en-GB" dirty="0">
                <a:latin typeface="LiberationSerif"/>
                <a:ea typeface="Calibri" panose="020F0502020204030204" pitchFamily="34" charset="0"/>
                <a:cs typeface="LiberationSerif-Italic"/>
              </a:rPr>
              <a:t>are in front of parietal peritoneum that covers anterior surface of kidneys and are connected with that peritoneum by connective tissue -</a:t>
            </a:r>
            <a:r>
              <a:rPr lang="en-GB" sz="1800" b="1" i="0" u="none" strike="noStrike" baseline="0" dirty="0">
                <a:latin typeface="LiberationSerif-Bold"/>
              </a:rPr>
              <a:t>fusion fascia </a:t>
            </a:r>
            <a:r>
              <a:rPr lang="en-GB" sz="1800" b="0" i="0" u="none" strike="noStrike" baseline="0" dirty="0">
                <a:latin typeface="LiberationSerif"/>
              </a:rPr>
              <a:t>(</a:t>
            </a:r>
            <a:r>
              <a:rPr lang="en-GB" sz="1800" b="0" i="0" u="none" strike="noStrike" baseline="0" dirty="0" err="1">
                <a:latin typeface="LiberationSerif"/>
              </a:rPr>
              <a:t>Toldt</a:t>
            </a:r>
            <a:r>
              <a:rPr lang="en-GB" sz="1800" b="0" i="0" u="none" strike="noStrike" baseline="0" dirty="0">
                <a:latin typeface="LiberationSerif"/>
              </a:rPr>
              <a:t> fascia). Their anterior surface is covered with changed visceral peritoneum that has characteristics of parietal peritoneum, so these organs are named secondarily retroperitoneal</a:t>
            </a:r>
          </a:p>
          <a:p>
            <a:pPr algn="l"/>
            <a:r>
              <a:rPr lang="en-GB" dirty="0">
                <a:effectLst/>
                <a:latin typeface="LiberationSerif"/>
                <a:ea typeface="Calibri" panose="020F0502020204030204" pitchFamily="34" charset="0"/>
                <a:cs typeface="Times New Roman" panose="02020603050405020304" pitchFamily="18" charset="0"/>
              </a:rPr>
              <a:t>(the greatest part of duodenum, the greatest part of pancreas, ascending and descending colon)</a:t>
            </a:r>
          </a:p>
        </p:txBody>
      </p:sp>
      <p:sp>
        <p:nvSpPr>
          <p:cNvPr id="5" name="TextBox 4">
            <a:extLst>
              <a:ext uri="{FF2B5EF4-FFF2-40B4-BE49-F238E27FC236}">
                <a16:creationId xmlns:a16="http://schemas.microsoft.com/office/drawing/2014/main" id="{EA8F89BD-D5FB-779A-1DEE-C65FB45B3811}"/>
              </a:ext>
            </a:extLst>
          </p:cNvPr>
          <p:cNvSpPr txBox="1"/>
          <p:nvPr/>
        </p:nvSpPr>
        <p:spPr>
          <a:xfrm>
            <a:off x="1475656" y="116632"/>
            <a:ext cx="6406246" cy="461665"/>
          </a:xfrm>
          <a:prstGeom prst="rect">
            <a:avLst/>
          </a:prstGeom>
          <a:noFill/>
        </p:spPr>
        <p:txBody>
          <a:bodyPr wrap="square">
            <a:spAutoFit/>
          </a:bodyPr>
          <a:lstStyle/>
          <a:p>
            <a:r>
              <a:rPr lang="en-GB" sz="2400" dirty="0">
                <a:solidFill>
                  <a:srgbClr val="FFFF00"/>
                </a:solidFill>
                <a:latin typeface="LiberationSerif"/>
                <a:ea typeface="Calibri" panose="020F0502020204030204" pitchFamily="34" charset="0"/>
                <a:cs typeface="LiberationSerif"/>
              </a:rPr>
              <a:t>R</a:t>
            </a:r>
            <a:r>
              <a:rPr lang="en-GB" sz="2400" dirty="0">
                <a:solidFill>
                  <a:srgbClr val="FFFF00"/>
                </a:solidFill>
                <a:effectLst/>
                <a:latin typeface="LiberationSerif"/>
                <a:ea typeface="Calibri" panose="020F0502020204030204" pitchFamily="34" charset="0"/>
                <a:cs typeface="LiberationSerif"/>
              </a:rPr>
              <a:t>elationship of the organs to the peritoneum </a:t>
            </a:r>
            <a:endParaRPr lang="en-GB" sz="2400" dirty="0">
              <a:solidFill>
                <a:srgbClr val="FFFF00"/>
              </a:solidFill>
            </a:endParaRPr>
          </a:p>
        </p:txBody>
      </p:sp>
    </p:spTree>
    <p:extLst>
      <p:ext uri="{BB962C8B-B14F-4D97-AF65-F5344CB8AC3E}">
        <p14:creationId xmlns:p14="http://schemas.microsoft.com/office/powerpoint/2010/main" val="190187056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scan0056"/>
          <p:cNvPicPr>
            <a:picLocks noGrp="1" noChangeAspect="1" noChangeArrowheads="1"/>
          </p:cNvPicPr>
          <p:nvPr>
            <p:ph/>
          </p:nvPr>
        </p:nvPicPr>
        <p:blipFill>
          <a:blip r:embed="rId2">
            <a:extLst>
              <a:ext uri="{28A0092B-C50C-407E-A947-70E740481C1C}">
                <a14:useLocalDpi xmlns:a14="http://schemas.microsoft.com/office/drawing/2010/main" val="0"/>
              </a:ext>
            </a:extLst>
          </a:blip>
          <a:srcRect t="2754" b="2754"/>
          <a:stretch>
            <a:fillRect/>
          </a:stretch>
        </p:blipFill>
        <p:spPr>
          <a:xfrm>
            <a:off x="1403350" y="188913"/>
            <a:ext cx="6553200" cy="6480175"/>
          </a:xfrm>
          <a:noFill/>
          <a:ln w="38100">
            <a:solidFill>
              <a:srgbClr val="FFFF00"/>
            </a:solidFill>
          </a:ln>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scan0039"/>
          <p:cNvPicPr>
            <a:picLocks noGrp="1" noChangeAspect="1" noChangeArrowheads="1"/>
          </p:cNvPicPr>
          <p:nvPr>
            <p:ph/>
          </p:nvPr>
        </p:nvPicPr>
        <p:blipFill>
          <a:blip r:embed="rId2">
            <a:extLst>
              <a:ext uri="{28A0092B-C50C-407E-A947-70E740481C1C}">
                <a14:useLocalDpi xmlns:a14="http://schemas.microsoft.com/office/drawing/2010/main" val="0"/>
              </a:ext>
            </a:extLst>
          </a:blip>
          <a:srcRect t="2754" b="2754"/>
          <a:stretch>
            <a:fillRect/>
          </a:stretch>
        </p:blipFill>
        <p:spPr>
          <a:xfrm>
            <a:off x="1619250" y="188913"/>
            <a:ext cx="6048375" cy="6480175"/>
          </a:xfrm>
          <a:noFill/>
          <a:ln w="38100">
            <a:solidFill>
              <a:srgbClr val="FFFF00"/>
            </a:solidFill>
          </a:ln>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7F4286-55EE-4E31-AD61-B12FFF437950}"/>
              </a:ext>
            </a:extLst>
          </p:cNvPr>
          <p:cNvSpPr txBox="1"/>
          <p:nvPr/>
        </p:nvSpPr>
        <p:spPr>
          <a:xfrm>
            <a:off x="850" y="759725"/>
            <a:ext cx="9144000" cy="2234010"/>
          </a:xfrm>
          <a:prstGeom prst="rect">
            <a:avLst/>
          </a:prstGeom>
          <a:noFill/>
        </p:spPr>
        <p:txBody>
          <a:bodyPr wrap="square">
            <a:spAutoFit/>
          </a:bodyPr>
          <a:lstStyle/>
          <a:p>
            <a:pPr>
              <a:lnSpc>
                <a:spcPct val="107000"/>
              </a:lnSpc>
              <a:spcAft>
                <a:spcPts val="8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400" u="sng" dirty="0">
                <a:effectLst/>
                <a:latin typeface="Arial" panose="020B0604020202020204" pitchFamily="34" charset="0"/>
                <a:ea typeface="Times New Roman" panose="02020603050405020304" pitchFamily="18" charset="0"/>
                <a:cs typeface="Times New Roman" panose="02020603050405020304" pitchFamily="18" charset="0"/>
              </a:rPr>
              <a:t>The peritoneum covers nearly all </a:t>
            </a:r>
            <a:r>
              <a:rPr lang="en-GB" sz="1400" u="sng" dirty="0">
                <a:latin typeface="Arial" panose="020B0604020202020204" pitchFamily="34" charset="0"/>
                <a:ea typeface="Times New Roman" panose="02020603050405020304" pitchFamily="18" charset="0"/>
                <a:cs typeface="Times New Roman" panose="02020603050405020304" pitchFamily="18" charset="0"/>
              </a:rPr>
              <a:t>organs</a:t>
            </a:r>
            <a:r>
              <a:rPr lang="en-GB" sz="1400" u="sng" dirty="0">
                <a:effectLst/>
                <a:latin typeface="Arial" panose="020B0604020202020204" pitchFamily="34" charset="0"/>
                <a:ea typeface="Times New Roman" panose="02020603050405020304" pitchFamily="18" charset="0"/>
                <a:cs typeface="Times New Roman" panose="02020603050405020304" pitchFamily="18" charset="0"/>
              </a:rPr>
              <a:t> within the gut and </a:t>
            </a:r>
            <a:r>
              <a:rPr lang="en-GB" sz="1400" u="sng">
                <a:effectLst/>
                <a:latin typeface="Arial" panose="020B0604020202020204" pitchFamily="34" charset="0"/>
                <a:ea typeface="Times New Roman" panose="02020603050405020304" pitchFamily="18" charset="0"/>
                <a:cs typeface="Times New Roman" panose="02020603050405020304" pitchFamily="18" charset="0"/>
              </a:rPr>
              <a:t>conveys neurovascular structures </a:t>
            </a:r>
            <a:r>
              <a:rPr lang="en-GB" sz="1400" u="sng" dirty="0">
                <a:effectLst/>
                <a:latin typeface="Arial" panose="020B0604020202020204" pitchFamily="34" charset="0"/>
                <a:ea typeface="Times New Roman" panose="02020603050405020304" pitchFamily="18" charset="0"/>
                <a:cs typeface="Times New Roman" panose="02020603050405020304" pitchFamily="18" charset="0"/>
              </a:rPr>
              <a:t>from the body wall to </a:t>
            </a:r>
            <a:r>
              <a:rPr lang="en-GB" sz="1400" b="1" u="sng" dirty="0">
                <a:effectLst/>
                <a:latin typeface="Arial" panose="020B0604020202020204" pitchFamily="34" charset="0"/>
                <a:ea typeface="Times New Roman" panose="02020603050405020304" pitchFamily="18" charset="0"/>
                <a:cs typeface="Times New Roman" panose="02020603050405020304" pitchFamily="18" charset="0"/>
              </a:rPr>
              <a:t>intraperitoneal viscera</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In order to adequately fulfil its functions, the peritoneum develops into a highly folded, complex structures</a:t>
            </a:r>
            <a:r>
              <a:rPr lang="en-GB" sz="1400" dirty="0">
                <a:latin typeface="Arial" panose="020B0604020202020204" pitchFamily="34" charset="0"/>
                <a:ea typeface="Times New Roman" panose="02020603050405020304" pitchFamily="18" charset="0"/>
                <a:cs typeface="Times New Roman" panose="02020603050405020304" pitchFamily="18" charset="0"/>
              </a:rPr>
              <a:t>:</a:t>
            </a:r>
          </a:p>
          <a:p>
            <a:pPr>
              <a:lnSpc>
                <a:spcPct val="107000"/>
              </a:lnSpc>
              <a:spcAft>
                <a:spcPts val="800"/>
              </a:spcAft>
            </a:pPr>
            <a:r>
              <a:rPr lang="en-GB" sz="1400" b="1" dirty="0">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rPr>
              <a:t>1) Peritoneal Ligaments</a:t>
            </a:r>
            <a:endParaRPr lang="en-GB" sz="1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 is a double fold of peritoneum that connects organs together or connects organs to the abdominal wall.</a:t>
            </a:r>
            <a:r>
              <a:rPr lang="en-GB" sz="1400" dirty="0">
                <a:latin typeface="Calibri" panose="020F0502020204030204" pitchFamily="34" charset="0"/>
                <a:ea typeface="Calibri" panose="020F0502020204030204" pitchFamily="34" charset="0"/>
                <a:cs typeface="Times New Roman" panose="02020603050405020304" pitchFamily="18" charset="0"/>
              </a:rPr>
              <a:t> (</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An example is the</a:t>
            </a: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400" b="1" dirty="0" err="1">
                <a:effectLst/>
                <a:latin typeface="Arial" panose="020B0604020202020204" pitchFamily="34" charset="0"/>
                <a:ea typeface="Times New Roman" panose="02020603050405020304" pitchFamily="18" charset="0"/>
                <a:cs typeface="Times New Roman" panose="02020603050405020304" pitchFamily="18" charset="0"/>
              </a:rPr>
              <a:t>hepatogastric</a:t>
            </a: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 ligament</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 portion of the lesser </a:t>
            </a:r>
            <a:r>
              <a:rPr lang="en-GB" sz="1400" dirty="0" err="1">
                <a:effectLst/>
                <a:latin typeface="Arial" panose="020B0604020202020204" pitchFamily="34" charset="0"/>
                <a:ea typeface="Times New Roman" panose="02020603050405020304" pitchFamily="18" charset="0"/>
                <a:cs typeface="Times New Roman" panose="02020603050405020304" pitchFamily="18" charset="0"/>
              </a:rPr>
              <a:t>omentum</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which connects the liver to the stomach or </a:t>
            </a:r>
            <a:r>
              <a:rPr lang="en-GB" sz="1400" b="1" dirty="0">
                <a:latin typeface="Arial" panose="020B0604020202020204" pitchFamily="34" charset="0"/>
                <a:ea typeface="Calibri" panose="020F0502020204030204" pitchFamily="34" charset="0"/>
                <a:cs typeface="Arial" panose="020B0604020202020204" pitchFamily="34" charset="0"/>
              </a:rPr>
              <a:t>falciform ligament  </a:t>
            </a:r>
            <a:r>
              <a:rPr lang="en-GB" sz="1400" dirty="0">
                <a:latin typeface="Arial" panose="020B0604020202020204" pitchFamily="34" charset="0"/>
                <a:ea typeface="Calibri" panose="020F0502020204030204" pitchFamily="34" charset="0"/>
                <a:cs typeface="Arial" panose="020B0604020202020204" pitchFamily="34" charset="0"/>
              </a:rPr>
              <a:t>that connects t</a:t>
            </a:r>
            <a:r>
              <a:rPr lang="en-GB" sz="1400" dirty="0">
                <a:effectLst/>
                <a:latin typeface="Arial" panose="020B0604020202020204" pitchFamily="34" charset="0"/>
                <a:ea typeface="Calibri" panose="020F0502020204030204" pitchFamily="34" charset="0"/>
                <a:cs typeface="Arial" panose="020B0604020202020204" pitchFamily="34" charset="0"/>
              </a:rPr>
              <a:t>he liver with</a:t>
            </a:r>
            <a:r>
              <a:rPr lang="en-GB" sz="1400" dirty="0">
                <a:latin typeface="Arial" panose="020B0604020202020204" pitchFamily="34" charset="0"/>
                <a:ea typeface="Calibri" panose="020F0502020204030204" pitchFamily="34" charset="0"/>
                <a:cs typeface="Arial" panose="020B0604020202020204" pitchFamily="34" charset="0"/>
              </a:rPr>
              <a:t> </a:t>
            </a:r>
            <a:r>
              <a:rPr lang="en-GB" sz="1400" dirty="0">
                <a:effectLst/>
                <a:latin typeface="Arial" panose="020B0604020202020204" pitchFamily="34" charset="0"/>
                <a:ea typeface="Calibri" panose="020F0502020204030204" pitchFamily="34" charset="0"/>
                <a:cs typeface="Arial" panose="020B0604020202020204" pitchFamily="34" charset="0"/>
              </a:rPr>
              <a:t>anterior abdominal wall</a:t>
            </a:r>
            <a:r>
              <a:rPr lang="en-GB" sz="1400" dirty="0">
                <a:effectLst/>
                <a:latin typeface="Arial" panose="020B0604020202020204" pitchFamily="34" charset="0"/>
                <a:ea typeface="Times New Roman" panose="02020603050405020304" pitchFamily="18" charset="0"/>
                <a:cs typeface="Arial" panose="020B0604020202020204" pitchFamily="34" charset="0"/>
              </a:rPr>
              <a:t>).</a:t>
            </a:r>
          </a:p>
          <a:p>
            <a:pPr algn="just">
              <a:lnSpc>
                <a:spcPct val="107000"/>
              </a:lnSpc>
              <a:spcAft>
                <a:spcPts val="80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17947514-98F9-8B26-2601-76AF51235BF3}"/>
              </a:ext>
            </a:extLst>
          </p:cNvPr>
          <p:cNvSpPr txBox="1"/>
          <p:nvPr/>
        </p:nvSpPr>
        <p:spPr>
          <a:xfrm>
            <a:off x="1331640" y="260648"/>
            <a:ext cx="7416824" cy="467629"/>
          </a:xfrm>
          <a:prstGeom prst="rect">
            <a:avLst/>
          </a:prstGeom>
          <a:noFill/>
        </p:spPr>
        <p:txBody>
          <a:bodyPr wrap="square">
            <a:spAutoFit/>
          </a:bodyPr>
          <a:lstStyle/>
          <a:p>
            <a:pPr>
              <a:lnSpc>
                <a:spcPct val="107000"/>
              </a:lnSpc>
              <a:spcAft>
                <a:spcPts val="800"/>
              </a:spcAft>
            </a:pPr>
            <a:r>
              <a:rPr lang="en-GB" sz="2400" b="1" dirty="0">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rPr>
              <a:t>Reflections (formations) of visceral peritoneum</a:t>
            </a:r>
            <a:endParaRPr lang="en-GB" sz="2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8A7EE79B-B793-0B18-8B96-36D0430A7A51}"/>
              </a:ext>
            </a:extLst>
          </p:cNvPr>
          <p:cNvPicPr>
            <a:picLocks noChangeAspect="1"/>
          </p:cNvPicPr>
          <p:nvPr/>
        </p:nvPicPr>
        <p:blipFill>
          <a:blip r:embed="rId2"/>
          <a:stretch>
            <a:fillRect/>
          </a:stretch>
        </p:blipFill>
        <p:spPr>
          <a:xfrm>
            <a:off x="2267744" y="2780928"/>
            <a:ext cx="5299462" cy="4012467"/>
          </a:xfrm>
          <a:prstGeom prst="rect">
            <a:avLst/>
          </a:prstGeom>
        </p:spPr>
      </p:pic>
    </p:spTree>
    <p:extLst>
      <p:ext uri="{BB962C8B-B14F-4D97-AF65-F5344CB8AC3E}">
        <p14:creationId xmlns:p14="http://schemas.microsoft.com/office/powerpoint/2010/main" val="27756860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7F4286-55EE-4E31-AD61-B12FFF437950}"/>
              </a:ext>
            </a:extLst>
          </p:cNvPr>
          <p:cNvSpPr txBox="1"/>
          <p:nvPr/>
        </p:nvSpPr>
        <p:spPr>
          <a:xfrm>
            <a:off x="850" y="759725"/>
            <a:ext cx="9144000" cy="5539915"/>
          </a:xfrm>
          <a:prstGeom prst="rect">
            <a:avLst/>
          </a:prstGeom>
          <a:noFill/>
        </p:spPr>
        <p:txBody>
          <a:bodyPr wrap="square">
            <a:spAutoFit/>
          </a:bodyPr>
          <a:lstStyle/>
          <a:p>
            <a:pPr>
              <a:lnSpc>
                <a:spcPct val="107000"/>
              </a:lnSpc>
              <a:spcAft>
                <a:spcPts val="800"/>
              </a:spcAft>
            </a:pPr>
            <a:r>
              <a:rPr lang="en-GB" sz="1400" b="1" dirty="0">
                <a:solidFill>
                  <a:srgbClr val="FFFF00"/>
                </a:solidFill>
                <a:latin typeface="Arial" panose="020B0604020202020204" pitchFamily="34" charset="0"/>
                <a:ea typeface="Calibri" panose="020F0502020204030204" pitchFamily="34" charset="0"/>
                <a:cs typeface="Times New Roman" panose="02020603050405020304" pitchFamily="18" charset="0"/>
              </a:rPr>
              <a:t>2) </a:t>
            </a:r>
            <a:r>
              <a:rPr lang="en-GB" sz="1400" b="1" dirty="0" err="1">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rPr>
              <a:t>Omentum</a:t>
            </a:r>
            <a:endParaRPr lang="en-GB" sz="1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a:t>
            </a:r>
            <a:r>
              <a:rPr lang="en-GB" sz="1400" dirty="0" err="1">
                <a:effectLst/>
                <a:latin typeface="Arial" panose="020B0604020202020204" pitchFamily="34" charset="0"/>
                <a:ea typeface="Times New Roman" panose="02020603050405020304" pitchFamily="18" charset="0"/>
                <a:cs typeface="Times New Roman" panose="02020603050405020304" pitchFamily="18" charset="0"/>
              </a:rPr>
              <a:t>omenta</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are sheets of visceral peritoneum (groups of ligaments)  that extend from the </a:t>
            </a: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stomach and proximal part of the duodenum</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to other abdominal organs.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b="1" u="sng" dirty="0">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Lesser </a:t>
            </a:r>
            <a:r>
              <a:rPr lang="en-GB" sz="1400" b="1" u="sng" dirty="0" err="1">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Omentum</a:t>
            </a:r>
            <a:r>
              <a:rPr lang="en-GB" sz="1400" b="1" u="sng" dirty="0">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400" b="1" u="sng" dirty="0" err="1">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Omentum</a:t>
            </a:r>
            <a:r>
              <a:rPr lang="en-GB" sz="1400" b="1" u="sng" dirty="0">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 minus)</a:t>
            </a:r>
            <a:endParaRPr lang="en-GB" sz="1400" dirty="0">
              <a:solidFill>
                <a:schemeClr val="accent2">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lesser </a:t>
            </a:r>
            <a:r>
              <a:rPr lang="en-GB" sz="1400" dirty="0" err="1">
                <a:effectLst/>
                <a:latin typeface="Arial" panose="020B0604020202020204" pitchFamily="34" charset="0"/>
                <a:ea typeface="Times New Roman" panose="02020603050405020304" pitchFamily="18" charset="0"/>
                <a:cs typeface="Times New Roman" panose="02020603050405020304" pitchFamily="18" charset="0"/>
              </a:rPr>
              <a:t>omentum</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is a double layer of visceral peritoneum and is considerably smaller than the greater and attaches from the </a:t>
            </a: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lesser curvature</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of the stomach and the proximal part of the duodenum to the liver.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400" dirty="0">
                <a:effectLst/>
                <a:latin typeface="Arial" panose="020B0604020202020204" pitchFamily="34" charset="0"/>
                <a:ea typeface="Times New Roman" panose="02020603050405020304" pitchFamily="18" charset="0"/>
              </a:rPr>
              <a:t>It consists of two parts: </a:t>
            </a:r>
            <a:r>
              <a:rPr lang="en-GB" sz="1400" b="1" dirty="0">
                <a:solidFill>
                  <a:schemeClr val="accent2">
                    <a:lumMod val="40000"/>
                    <a:lumOff val="60000"/>
                  </a:schemeClr>
                </a:solidFill>
                <a:effectLst/>
                <a:latin typeface="Arial" panose="020B0604020202020204" pitchFamily="34" charset="0"/>
                <a:ea typeface="Times New Roman" panose="02020603050405020304" pitchFamily="18" charset="0"/>
              </a:rPr>
              <a:t>the </a:t>
            </a:r>
            <a:r>
              <a:rPr lang="en-GB" sz="1400" b="1" dirty="0" err="1">
                <a:solidFill>
                  <a:schemeClr val="accent2">
                    <a:lumMod val="40000"/>
                    <a:lumOff val="60000"/>
                  </a:schemeClr>
                </a:solidFill>
                <a:effectLst/>
                <a:latin typeface="Arial" panose="020B0604020202020204" pitchFamily="34" charset="0"/>
                <a:ea typeface="Times New Roman" panose="02020603050405020304" pitchFamily="18" charset="0"/>
              </a:rPr>
              <a:t>hepatogastric</a:t>
            </a:r>
            <a:r>
              <a:rPr lang="en-GB" sz="1400" b="1" dirty="0">
                <a:solidFill>
                  <a:schemeClr val="accent2">
                    <a:lumMod val="40000"/>
                    <a:lumOff val="60000"/>
                  </a:schemeClr>
                </a:solidFill>
                <a:effectLst/>
                <a:latin typeface="Arial" panose="020B0604020202020204" pitchFamily="34" charset="0"/>
                <a:ea typeface="Times New Roman" panose="02020603050405020304" pitchFamily="18" charset="0"/>
              </a:rPr>
              <a:t> ligament </a:t>
            </a:r>
            <a:r>
              <a:rPr lang="en-GB" sz="1400" dirty="0">
                <a:effectLst/>
                <a:latin typeface="Arial" panose="020B0604020202020204" pitchFamily="34" charset="0"/>
                <a:ea typeface="Times New Roman" panose="02020603050405020304" pitchFamily="18" charset="0"/>
              </a:rPr>
              <a:t>(the flat, broad sheet) and the </a:t>
            </a:r>
            <a:r>
              <a:rPr lang="en-GB" sz="1400" b="1" dirty="0">
                <a:solidFill>
                  <a:schemeClr val="accent2">
                    <a:lumMod val="40000"/>
                    <a:lumOff val="60000"/>
                  </a:schemeClr>
                </a:solidFill>
                <a:effectLst/>
                <a:latin typeface="Arial" panose="020B0604020202020204" pitchFamily="34" charset="0"/>
                <a:ea typeface="Times New Roman" panose="02020603050405020304" pitchFamily="18" charset="0"/>
              </a:rPr>
              <a:t>hepatoduodenal ligament </a:t>
            </a:r>
            <a:r>
              <a:rPr lang="en-GB" sz="1400" dirty="0">
                <a:effectLst/>
                <a:latin typeface="Arial" panose="020B0604020202020204" pitchFamily="34" charset="0"/>
                <a:ea typeface="Times New Roman" panose="02020603050405020304" pitchFamily="18" charset="0"/>
              </a:rPr>
              <a:t>(the free edge, containing the portal triad).</a:t>
            </a:r>
          </a:p>
          <a:p>
            <a:endParaRPr lang="en-GB" sz="1400" b="1" u="sng"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GB" sz="1400" b="1" u="sng" dirty="0">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Greater </a:t>
            </a:r>
            <a:r>
              <a:rPr lang="en-GB" sz="1400" b="1" u="sng" dirty="0" err="1">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Omentum</a:t>
            </a:r>
            <a:r>
              <a:rPr lang="en-GB" sz="1400" b="1" u="sng" dirty="0">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400" b="1" u="sng" dirty="0" err="1">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Omentum</a:t>
            </a:r>
            <a:r>
              <a:rPr lang="en-GB" sz="1400" b="1" u="sng" dirty="0">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 majus)</a:t>
            </a:r>
            <a:endParaRPr lang="en-GB" sz="1400" dirty="0">
              <a:solidFill>
                <a:schemeClr val="accent2">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greater </a:t>
            </a:r>
            <a:r>
              <a:rPr lang="en-GB" sz="1400" dirty="0" err="1">
                <a:effectLst/>
                <a:latin typeface="Arial" panose="020B0604020202020204" pitchFamily="34" charset="0"/>
                <a:ea typeface="Times New Roman" panose="02020603050405020304" pitchFamily="18" charset="0"/>
                <a:cs typeface="Times New Roman" panose="02020603050405020304" pitchFamily="18" charset="0"/>
              </a:rPr>
              <a:t>omentum</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consists of four layers of visceral peritoneum. It descends from the </a:t>
            </a: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greater curvature</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of the stomach and proximal part of the duodenum, then folds back up and attaches to the anterior surface of the transverse colon.</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It has a role in immunity and is sometimes referred to as the ‘</a:t>
            </a: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abdominal policeman</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because it can migrate to infected viscera or to the site of surgical disturbance.</a:t>
            </a:r>
          </a:p>
          <a:p>
            <a:pPr algn="just">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It consists of three ligaments:</a:t>
            </a:r>
          </a:p>
          <a:p>
            <a:pPr>
              <a:lnSpc>
                <a:spcPct val="107000"/>
              </a:lnSpc>
              <a:spcAft>
                <a:spcPts val="800"/>
              </a:spcAft>
            </a:pPr>
            <a:r>
              <a:rPr lang="en-GB" sz="1400" dirty="0">
                <a:effectLst/>
                <a:latin typeface="Arial" panose="020B0604020202020204" pitchFamily="34" charset="0"/>
                <a:ea typeface="Calibri" panose="020F0502020204030204" pitchFamily="34" charset="0"/>
                <a:cs typeface="Times New Roman" panose="02020603050405020304" pitchFamily="18" charset="0"/>
              </a:rPr>
              <a:t>- </a:t>
            </a:r>
            <a:r>
              <a:rPr lang="en-GB" sz="1600" dirty="0">
                <a:effectLst/>
                <a:latin typeface="LiberationSerif"/>
                <a:ea typeface="Calibri" panose="020F0502020204030204" pitchFamily="34" charset="0"/>
                <a:cs typeface="LiberationSerif"/>
              </a:rPr>
              <a:t>the </a:t>
            </a:r>
            <a:r>
              <a:rPr lang="en-GB" sz="1600" b="1" dirty="0" err="1">
                <a:solidFill>
                  <a:schemeClr val="accent2">
                    <a:lumMod val="60000"/>
                    <a:lumOff val="40000"/>
                  </a:schemeClr>
                </a:solidFill>
                <a:effectLst/>
                <a:latin typeface="LiberationSerif-Bold"/>
                <a:ea typeface="Calibri" panose="020F0502020204030204" pitchFamily="34" charset="0"/>
                <a:cs typeface="LiberationSerif-Bold"/>
              </a:rPr>
              <a:t>gastrophrenic</a:t>
            </a:r>
            <a:r>
              <a:rPr lang="en-GB" sz="1600" b="1" dirty="0">
                <a:solidFill>
                  <a:schemeClr val="accent2">
                    <a:lumMod val="60000"/>
                    <a:lumOff val="40000"/>
                  </a:schemeClr>
                </a:solidFill>
                <a:effectLst/>
                <a:latin typeface="LiberationSerif-Bold"/>
                <a:ea typeface="Calibri" panose="020F0502020204030204" pitchFamily="34" charset="0"/>
                <a:cs typeface="LiberationSerif-Bold"/>
              </a:rPr>
              <a:t> ligament</a:t>
            </a:r>
            <a:r>
              <a:rPr lang="en-GB" sz="1600" b="1" dirty="0">
                <a:solidFill>
                  <a:schemeClr val="accent2">
                    <a:lumMod val="60000"/>
                    <a:lumOff val="40000"/>
                  </a:schemeClr>
                </a:solidFill>
                <a:latin typeface="LiberationSerif"/>
                <a:ea typeface="Calibri" panose="020F0502020204030204" pitchFamily="34" charset="0"/>
                <a:cs typeface="LiberationSerif-Bold"/>
              </a:rPr>
              <a:t> </a:t>
            </a:r>
            <a:r>
              <a:rPr lang="en-GB" sz="1600" b="1" dirty="0">
                <a:latin typeface="LiberationSerif"/>
                <a:ea typeface="Calibri" panose="020F0502020204030204" pitchFamily="34" charset="0"/>
                <a:cs typeface="LiberationSerif-Bold"/>
              </a:rPr>
              <a:t>-  </a:t>
            </a:r>
            <a:r>
              <a:rPr lang="en-GB" sz="1600" dirty="0">
                <a:latin typeface="LiberationSerif"/>
                <a:ea typeface="Calibri" panose="020F0502020204030204" pitchFamily="34" charset="0"/>
                <a:cs typeface="LiberationSerif-Bold"/>
              </a:rPr>
              <a:t>connects</a:t>
            </a:r>
            <a:r>
              <a:rPr lang="en-GB" sz="1600" b="1" dirty="0">
                <a:latin typeface="LiberationSerif"/>
                <a:ea typeface="Calibri" panose="020F0502020204030204" pitchFamily="34" charset="0"/>
                <a:cs typeface="LiberationSerif-Bold"/>
              </a:rPr>
              <a:t> </a:t>
            </a:r>
            <a:r>
              <a:rPr lang="en-GB" sz="1600" dirty="0">
                <a:effectLst/>
                <a:latin typeface="LiberationSerif"/>
                <a:ea typeface="Calibri" panose="020F0502020204030204" pitchFamily="34" charset="0"/>
                <a:cs typeface="LiberationSerif"/>
              </a:rPr>
              <a:t>stomach </a:t>
            </a:r>
            <a:r>
              <a:rPr lang="en-GB" sz="1600" dirty="0">
                <a:latin typeface="LiberationSerif"/>
                <a:ea typeface="Calibri" panose="020F0502020204030204" pitchFamily="34" charset="0"/>
                <a:cs typeface="LiberationSerif"/>
              </a:rPr>
              <a:t>with </a:t>
            </a:r>
            <a:r>
              <a:rPr lang="en-GB" sz="1600" dirty="0">
                <a:effectLst/>
                <a:latin typeface="LiberationSerif"/>
                <a:ea typeface="Calibri" panose="020F0502020204030204" pitchFamily="34" charset="0"/>
                <a:cs typeface="LiberationSerif"/>
              </a:rPr>
              <a:t>inferior surface of the diaphragm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effectLst/>
                <a:latin typeface="LiberationSerif"/>
                <a:ea typeface="Calibri" panose="020F0502020204030204" pitchFamily="34" charset="0"/>
                <a:cs typeface="LiberationSerif"/>
              </a:rPr>
              <a:t>- the </a:t>
            </a:r>
            <a:r>
              <a:rPr lang="en-GB" sz="1600" b="1" dirty="0">
                <a:solidFill>
                  <a:schemeClr val="accent2">
                    <a:lumMod val="60000"/>
                    <a:lumOff val="40000"/>
                  </a:schemeClr>
                </a:solidFill>
                <a:effectLst/>
                <a:latin typeface="LiberationSerif-Bold"/>
                <a:ea typeface="Calibri" panose="020F0502020204030204" pitchFamily="34" charset="0"/>
                <a:cs typeface="LiberationSerif-Bold"/>
              </a:rPr>
              <a:t>gastrosplenic ligament</a:t>
            </a:r>
            <a:r>
              <a:rPr lang="en-GB" sz="1600" dirty="0">
                <a:solidFill>
                  <a:schemeClr val="accent2">
                    <a:lumMod val="60000"/>
                    <a:lumOff val="40000"/>
                  </a:schemeClr>
                </a:solidFill>
                <a:effectLst/>
                <a:latin typeface="LiberationSerif"/>
                <a:ea typeface="Calibri" panose="020F0502020204030204" pitchFamily="34" charset="0"/>
                <a:cs typeface="LiberationSerif"/>
              </a:rPr>
              <a:t> </a:t>
            </a:r>
            <a:r>
              <a:rPr lang="en-GB" sz="1600" dirty="0">
                <a:solidFill>
                  <a:srgbClr val="FFFF00"/>
                </a:solidFill>
                <a:effectLst/>
                <a:latin typeface="LiberationSerif"/>
                <a:ea typeface="Calibri" panose="020F0502020204030204" pitchFamily="34" charset="0"/>
                <a:cs typeface="LiberationSerif"/>
              </a:rPr>
              <a:t>- </a:t>
            </a:r>
            <a:r>
              <a:rPr lang="en-GB" sz="1600" dirty="0">
                <a:latin typeface="LiberationSerif"/>
                <a:ea typeface="Calibri" panose="020F0502020204030204" pitchFamily="34" charset="0"/>
                <a:cs typeface="LiberationSerif-Bold"/>
              </a:rPr>
              <a:t>connects</a:t>
            </a:r>
            <a:r>
              <a:rPr lang="en-GB" sz="1600" b="1" dirty="0">
                <a:latin typeface="LiberationSerif"/>
                <a:ea typeface="Calibri" panose="020F0502020204030204" pitchFamily="34" charset="0"/>
                <a:cs typeface="LiberationSerif-Bold"/>
              </a:rPr>
              <a:t> </a:t>
            </a:r>
            <a:r>
              <a:rPr lang="en-GB" sz="1600" dirty="0">
                <a:effectLst/>
                <a:latin typeface="LiberationSerif"/>
                <a:ea typeface="Calibri" panose="020F0502020204030204" pitchFamily="34" charset="0"/>
                <a:cs typeface="LiberationSerif"/>
              </a:rPr>
              <a:t>stomach </a:t>
            </a:r>
            <a:r>
              <a:rPr lang="en-GB" sz="1600" dirty="0">
                <a:latin typeface="LiberationSerif"/>
                <a:ea typeface="Calibri" panose="020F0502020204030204" pitchFamily="34" charset="0"/>
                <a:cs typeface="LiberationSerif"/>
              </a:rPr>
              <a:t>with </a:t>
            </a:r>
            <a:r>
              <a:rPr lang="en-GB" sz="1600" dirty="0">
                <a:effectLst/>
                <a:latin typeface="LiberationSerif"/>
                <a:ea typeface="Calibri" panose="020F0502020204030204" pitchFamily="34" charset="0"/>
                <a:cs typeface="LiberationSerif"/>
              </a:rPr>
              <a:t>the hilum </a:t>
            </a:r>
            <a:r>
              <a:rPr lang="en-GB" sz="1600" dirty="0">
                <a:latin typeface="LiberationSerif"/>
                <a:ea typeface="Calibri" panose="020F0502020204030204" pitchFamily="34" charset="0"/>
                <a:cs typeface="LiberationSerif"/>
              </a:rPr>
              <a:t>of the spleen</a:t>
            </a:r>
            <a:endParaRPr lang="en-GB" sz="1600" dirty="0">
              <a:effectLst/>
              <a:latin typeface="LiberationSerif"/>
              <a:ea typeface="Calibri" panose="020F0502020204030204" pitchFamily="34" charset="0"/>
              <a:cs typeface="LiberationSerif"/>
            </a:endParaRPr>
          </a:p>
          <a:p>
            <a:pPr>
              <a:lnSpc>
                <a:spcPct val="107000"/>
              </a:lnSpc>
              <a:spcAft>
                <a:spcPts val="800"/>
              </a:spcAft>
            </a:pPr>
            <a:r>
              <a:rPr lang="en-GB" sz="1600" dirty="0">
                <a:latin typeface="LiberationSerif"/>
                <a:ea typeface="Calibri" panose="020F0502020204030204" pitchFamily="34" charset="0"/>
                <a:cs typeface="LiberationSerif-Bold"/>
              </a:rPr>
              <a:t>- the </a:t>
            </a:r>
            <a:r>
              <a:rPr lang="en-GB" sz="1600" b="1" dirty="0">
                <a:solidFill>
                  <a:schemeClr val="accent2">
                    <a:lumMod val="60000"/>
                    <a:lumOff val="40000"/>
                  </a:schemeClr>
                </a:solidFill>
                <a:effectLst/>
                <a:latin typeface="LiberationSerif-Bold"/>
                <a:ea typeface="Calibri" panose="020F0502020204030204" pitchFamily="34" charset="0"/>
                <a:cs typeface="LiberationSerif-Bold"/>
              </a:rPr>
              <a:t>gastrocolic ligament </a:t>
            </a:r>
            <a:r>
              <a:rPr lang="en-GB" sz="1600" dirty="0">
                <a:effectLst/>
                <a:latin typeface="LiberationSerif"/>
                <a:ea typeface="Calibri" panose="020F0502020204030204" pitchFamily="34" charset="0"/>
                <a:cs typeface="LiberationSerif"/>
              </a:rPr>
              <a:t>- </a:t>
            </a:r>
            <a:r>
              <a:rPr lang="en-GB" sz="1600" dirty="0">
                <a:latin typeface="LiberationSerif"/>
                <a:ea typeface="Calibri" panose="020F0502020204030204" pitchFamily="34" charset="0"/>
                <a:cs typeface="LiberationSerif-Bold"/>
              </a:rPr>
              <a:t>connects</a:t>
            </a:r>
            <a:r>
              <a:rPr lang="en-GB" sz="1600" b="1" dirty="0">
                <a:latin typeface="LiberationSerif"/>
                <a:ea typeface="Calibri" panose="020F0502020204030204" pitchFamily="34" charset="0"/>
                <a:cs typeface="LiberationSerif-Bold"/>
              </a:rPr>
              <a:t> </a:t>
            </a:r>
            <a:r>
              <a:rPr lang="en-GB" sz="1600" dirty="0">
                <a:effectLst/>
                <a:latin typeface="LiberationSerif"/>
                <a:ea typeface="Calibri" panose="020F0502020204030204" pitchFamily="34" charset="0"/>
                <a:cs typeface="LiberationSerif"/>
              </a:rPr>
              <a:t>stomach </a:t>
            </a:r>
            <a:r>
              <a:rPr lang="en-GB" sz="1600" dirty="0">
                <a:latin typeface="LiberationSerif"/>
                <a:ea typeface="Calibri" panose="020F0502020204030204" pitchFamily="34" charset="0"/>
                <a:cs typeface="LiberationSerif"/>
              </a:rPr>
              <a:t>with the transverse colon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17947514-98F9-8B26-2601-76AF51235BF3}"/>
              </a:ext>
            </a:extLst>
          </p:cNvPr>
          <p:cNvSpPr txBox="1"/>
          <p:nvPr/>
        </p:nvSpPr>
        <p:spPr>
          <a:xfrm>
            <a:off x="1331640" y="260648"/>
            <a:ext cx="7416824" cy="467629"/>
          </a:xfrm>
          <a:prstGeom prst="rect">
            <a:avLst/>
          </a:prstGeom>
          <a:noFill/>
        </p:spPr>
        <p:txBody>
          <a:bodyPr wrap="square">
            <a:spAutoFit/>
          </a:bodyPr>
          <a:lstStyle/>
          <a:p>
            <a:pPr>
              <a:lnSpc>
                <a:spcPct val="107000"/>
              </a:lnSpc>
              <a:spcAft>
                <a:spcPts val="800"/>
              </a:spcAft>
            </a:pPr>
            <a:r>
              <a:rPr lang="en-GB" sz="2400" b="1" dirty="0">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rPr>
              <a:t>Reflections (formations) of visceral peritoneum</a:t>
            </a:r>
            <a:endParaRPr lang="en-GB" sz="2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486370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7" descr="scan0057"/>
          <p:cNvPicPr>
            <a:picLocks noGrp="1" noChangeAspect="1" noChangeArrowheads="1"/>
          </p:cNvPicPr>
          <p:nvPr>
            <p:ph/>
          </p:nvPr>
        </p:nvPicPr>
        <p:blipFill>
          <a:blip r:embed="rId2">
            <a:lum contrast="18000"/>
          </a:blip>
          <a:srcRect l="1154" t="1689" r="1154"/>
          <a:stretch>
            <a:fillRect/>
          </a:stretch>
        </p:blipFill>
        <p:spPr>
          <a:xfrm>
            <a:off x="214313" y="2000250"/>
            <a:ext cx="3271837" cy="3511550"/>
          </a:xfrm>
          <a:ln w="38100">
            <a:solidFill>
              <a:schemeClr val="accent2">
                <a:lumMod val="40000"/>
                <a:lumOff val="60000"/>
              </a:schemeClr>
            </a:solidFill>
          </a:ln>
        </p:spPr>
      </p:pic>
      <p:pic>
        <p:nvPicPr>
          <p:cNvPr id="5" name="Picture 2" descr="image"/>
          <p:cNvPicPr>
            <a:picLocks noChangeAspect="1" noChangeArrowheads="1"/>
          </p:cNvPicPr>
          <p:nvPr/>
        </p:nvPicPr>
        <p:blipFill>
          <a:blip r:embed="rId3"/>
          <a:srcRect b="3998"/>
          <a:stretch>
            <a:fillRect/>
          </a:stretch>
        </p:blipFill>
        <p:spPr bwMode="auto">
          <a:xfrm>
            <a:off x="3657600" y="714375"/>
            <a:ext cx="5486400" cy="2560638"/>
          </a:xfrm>
          <a:prstGeom prst="rect">
            <a:avLst/>
          </a:prstGeom>
          <a:noFill/>
          <a:ln w="38100">
            <a:solidFill>
              <a:schemeClr val="accent2">
                <a:lumMod val="40000"/>
                <a:lumOff val="60000"/>
              </a:schemeClr>
            </a:solidFill>
            <a:miter lim="800000"/>
            <a:headEnd/>
            <a:tailEnd/>
          </a:ln>
        </p:spPr>
      </p:pic>
      <p:sp>
        <p:nvSpPr>
          <p:cNvPr id="6" name="Rectangle 2"/>
          <p:cNvSpPr txBox="1">
            <a:spLocks noRot="1" noChangeArrowheads="1"/>
          </p:cNvSpPr>
          <p:nvPr/>
        </p:nvSpPr>
        <p:spPr bwMode="auto">
          <a:xfrm>
            <a:off x="0" y="285750"/>
            <a:ext cx="4140200" cy="490538"/>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sr-Latn-CS" sz="2800" kern="0" dirty="0">
                <a:effectLst>
                  <a:outerShdw blurRad="38100" dist="38100" dir="2700000" algn="tl">
                    <a:srgbClr val="000000"/>
                  </a:outerShdw>
                </a:effectLst>
                <a:latin typeface="Comic Sans MS" pitchFamily="66" charset="0"/>
              </a:rPr>
              <a:t>Omentum majus</a:t>
            </a:r>
            <a:endParaRPr lang="en-US" sz="2800" kern="0" dirty="0">
              <a:effectLst>
                <a:outerShdw blurRad="38100" dist="38100" dir="2700000" algn="tl">
                  <a:srgbClr val="000000"/>
                </a:outerShdw>
              </a:effectLst>
              <a:latin typeface="Comic Sans MS" pitchFamily="66" charset="0"/>
            </a:endParaRPr>
          </a:p>
        </p:txBody>
      </p:sp>
      <p:pic>
        <p:nvPicPr>
          <p:cNvPr id="7" name="Picture 2" descr="0023a"/>
          <p:cNvPicPr>
            <a:picLocks noChangeAspect="1" noChangeArrowheads="1"/>
          </p:cNvPicPr>
          <p:nvPr/>
        </p:nvPicPr>
        <p:blipFill>
          <a:blip r:embed="rId4"/>
          <a:srcRect l="2280" r="1128"/>
          <a:stretch>
            <a:fillRect/>
          </a:stretch>
        </p:blipFill>
        <p:spPr bwMode="auto">
          <a:xfrm>
            <a:off x="4857750" y="3429000"/>
            <a:ext cx="3060700" cy="3240088"/>
          </a:xfrm>
          <a:prstGeom prst="rect">
            <a:avLst/>
          </a:prstGeom>
          <a:noFill/>
          <a:ln w="38100">
            <a:solidFill>
              <a:schemeClr val="accent2">
                <a:lumMod val="40000"/>
                <a:lumOff val="60000"/>
              </a:schemeClr>
            </a:solidFill>
            <a:miter lim="800000"/>
            <a:headEnd/>
            <a:tailEnd/>
          </a:ln>
          <a:effectLst/>
        </p:spPr>
      </p:pic>
    </p:spTree>
    <p:extLst>
      <p:ext uri="{BB962C8B-B14F-4D97-AF65-F5344CB8AC3E}">
        <p14:creationId xmlns:p14="http://schemas.microsoft.com/office/powerpoint/2010/main" val="2934373857"/>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7F4286-55EE-4E31-AD61-B12FFF437950}"/>
              </a:ext>
            </a:extLst>
          </p:cNvPr>
          <p:cNvSpPr txBox="1"/>
          <p:nvPr/>
        </p:nvSpPr>
        <p:spPr>
          <a:xfrm>
            <a:off x="30149" y="1215285"/>
            <a:ext cx="9144000" cy="4427430"/>
          </a:xfrm>
          <a:prstGeom prst="rect">
            <a:avLst/>
          </a:prstGeom>
          <a:noFill/>
        </p:spPr>
        <p:txBody>
          <a:bodyPr wrap="square">
            <a:spAutoFit/>
          </a:bodyPr>
          <a:lstStyle/>
          <a:p>
            <a:pPr>
              <a:lnSpc>
                <a:spcPct val="107000"/>
              </a:lnSpc>
              <a:spcAft>
                <a:spcPts val="800"/>
              </a:spcAft>
            </a:pPr>
            <a:r>
              <a:rPr lang="en-GB" sz="1600" b="1" dirty="0">
                <a:solidFill>
                  <a:srgbClr val="FFFF00"/>
                </a:solidFill>
                <a:latin typeface="Arial" panose="020B0604020202020204" pitchFamily="34" charset="0"/>
                <a:ea typeface="Calibri" panose="020F0502020204030204" pitchFamily="34" charset="0"/>
                <a:cs typeface="Times New Roman" panose="02020603050405020304" pitchFamily="18" charset="0"/>
              </a:rPr>
              <a:t>3) </a:t>
            </a:r>
            <a:r>
              <a:rPr lang="en-GB" sz="1600" b="1" dirty="0" err="1">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rPr>
              <a:t>Meso</a:t>
            </a:r>
            <a:endParaRPr lang="en-GB" sz="16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The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meso</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is </a:t>
            </a:r>
            <a:r>
              <a:rPr lang="en-GB" sz="1600" dirty="0">
                <a:effectLst/>
                <a:latin typeface="LiberationSerif"/>
                <a:ea typeface="Calibri" panose="020F0502020204030204" pitchFamily="34" charset="0"/>
                <a:cs typeface="LiberationSerif"/>
              </a:rPr>
              <a:t>a double layer </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of visceral peritoneum that extend from the </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small or large intestine</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to the parietal peritoneum of posterior abdominal wall.</a:t>
            </a:r>
          </a:p>
          <a:p>
            <a:pPr>
              <a:lnSpc>
                <a:spcPct val="107000"/>
              </a:lnSpc>
              <a:spcAft>
                <a:spcPts val="0"/>
              </a:spcAft>
            </a:pPr>
            <a:r>
              <a:rPr lang="en-GB" sz="1600" dirty="0">
                <a:effectLst/>
                <a:latin typeface="Arial" panose="020B0604020202020204" pitchFamily="34" charset="0"/>
                <a:ea typeface="Calibri" panose="020F0502020204030204" pitchFamily="34" charset="0"/>
                <a:cs typeface="Arial" panose="020B0604020202020204" pitchFamily="34" charset="0"/>
              </a:rPr>
              <a:t>Blood vessels , nerves and lymphatics of the most of intestine runs through the </a:t>
            </a:r>
            <a:r>
              <a:rPr lang="en-GB" sz="1600" dirty="0" err="1">
                <a:effectLst/>
                <a:latin typeface="Arial" panose="020B0604020202020204" pitchFamily="34" charset="0"/>
                <a:ea typeface="Calibri" panose="020F0502020204030204" pitchFamily="34" charset="0"/>
                <a:cs typeface="Arial" panose="020B0604020202020204" pitchFamily="34" charset="0"/>
              </a:rPr>
              <a:t>meso</a:t>
            </a:r>
            <a:endParaRPr lang="en-GB" sz="16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endParaRPr lang="en-GB" sz="16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600" b="1" u="sng" dirty="0" err="1">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Mesenterium</a:t>
            </a:r>
            <a:endParaRPr lang="en-GB" sz="1600" dirty="0">
              <a:solidFill>
                <a:schemeClr val="accent2">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 connects small intestine with peritoneum of posterior abdominal wall.</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600" b="1" u="sng" dirty="0">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Mesocolon </a:t>
            </a:r>
            <a:r>
              <a:rPr lang="en-GB" sz="1600" b="1" u="sng" dirty="0" err="1">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transvesrsum</a:t>
            </a:r>
            <a:endParaRPr lang="en-GB" sz="1600" dirty="0">
              <a:solidFill>
                <a:schemeClr val="accent2">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 connects transverse colon with peritoneum of posterior abdominal wall.</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600" b="1" u="sng" dirty="0">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Mesocolon </a:t>
            </a:r>
            <a:r>
              <a:rPr lang="en-GB" sz="1600" b="1" u="sng" dirty="0" err="1">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sigmoideum</a:t>
            </a:r>
            <a:endParaRPr lang="en-GB" sz="1600" dirty="0">
              <a:solidFill>
                <a:schemeClr val="accent2">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 connects sigmoid colon with peritoneum of posterior abdominal wall.</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600" b="1" u="sng" dirty="0" err="1">
                <a:solidFill>
                  <a:schemeClr val="accent2">
                    <a:lumMod val="60000"/>
                    <a:lumOff val="40000"/>
                  </a:schemeClr>
                </a:solidFill>
                <a:effectLst/>
                <a:latin typeface="Arial" panose="020B0604020202020204" pitchFamily="34" charset="0"/>
                <a:ea typeface="Times New Roman" panose="02020603050405020304" pitchFamily="18" charset="0"/>
                <a:cs typeface="Times New Roman" panose="02020603050405020304" pitchFamily="18" charset="0"/>
              </a:rPr>
              <a:t>Mesoapendix</a:t>
            </a:r>
            <a:endParaRPr lang="en-GB" sz="1600" dirty="0">
              <a:solidFill>
                <a:schemeClr val="accent2">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 connects cecum with peritoneum of posterior abdominal wall.</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17947514-98F9-8B26-2601-76AF51235BF3}"/>
              </a:ext>
            </a:extLst>
          </p:cNvPr>
          <p:cNvSpPr txBox="1"/>
          <p:nvPr/>
        </p:nvSpPr>
        <p:spPr>
          <a:xfrm>
            <a:off x="1331640" y="260648"/>
            <a:ext cx="7416824" cy="467629"/>
          </a:xfrm>
          <a:prstGeom prst="rect">
            <a:avLst/>
          </a:prstGeom>
          <a:noFill/>
        </p:spPr>
        <p:txBody>
          <a:bodyPr wrap="square">
            <a:spAutoFit/>
          </a:bodyPr>
          <a:lstStyle/>
          <a:p>
            <a:pPr>
              <a:lnSpc>
                <a:spcPct val="107000"/>
              </a:lnSpc>
              <a:spcAft>
                <a:spcPts val="800"/>
              </a:spcAft>
            </a:pPr>
            <a:r>
              <a:rPr lang="en-GB" sz="2400" b="1" dirty="0">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rPr>
              <a:t>Reflections (formations) of visceral peritoneum</a:t>
            </a:r>
            <a:endParaRPr lang="en-GB" sz="2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02606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ABD6FB8-3892-4C89-7491-9E9A46207EC9}"/>
              </a:ext>
            </a:extLst>
          </p:cNvPr>
          <p:cNvSpPr>
            <a:spLocks noGrp="1"/>
          </p:cNvSpPr>
          <p:nvPr>
            <p:ph sz="half" idx="2"/>
          </p:nvPr>
        </p:nvSpPr>
        <p:spPr>
          <a:xfrm>
            <a:off x="0" y="293464"/>
            <a:ext cx="4605908" cy="3951288"/>
          </a:xfrm>
        </p:spPr>
        <p:txBody>
          <a:bodyPr/>
          <a:lstStyle/>
          <a:p>
            <a:r>
              <a:rPr lang="en-GB" sz="1800" dirty="0"/>
              <a:t>For more general clinical descriptions, four quadrants of the abdominal cavity (right and left upper and lower quadrants) are defined by two readily defined planes: </a:t>
            </a:r>
            <a:br>
              <a:rPr lang="en-GB" sz="1800" dirty="0"/>
            </a:br>
            <a:r>
              <a:rPr lang="en-GB" sz="1800" dirty="0"/>
              <a:t>(1) </a:t>
            </a:r>
            <a:r>
              <a:rPr lang="en-GB" sz="1800" dirty="0">
                <a:solidFill>
                  <a:srgbClr val="00B0F0"/>
                </a:solidFill>
              </a:rPr>
              <a:t>the transverse </a:t>
            </a:r>
            <a:r>
              <a:rPr lang="en-GB" sz="1800" dirty="0" err="1">
                <a:solidFill>
                  <a:srgbClr val="00B0F0"/>
                </a:solidFill>
              </a:rPr>
              <a:t>transumbilical</a:t>
            </a:r>
            <a:r>
              <a:rPr lang="en-GB" sz="1800" dirty="0">
                <a:solidFill>
                  <a:srgbClr val="00B0F0"/>
                </a:solidFill>
              </a:rPr>
              <a:t> plane</a:t>
            </a:r>
            <a:r>
              <a:rPr lang="en-GB" sz="1800" dirty="0"/>
              <a:t>, passing through the umbilicus (and typically the intervertebral [IV] disc between the L3 and L4 vertebrae), dividing it into upper and lower halves, and </a:t>
            </a:r>
            <a:br>
              <a:rPr lang="en-GB" sz="1800" dirty="0"/>
            </a:br>
            <a:r>
              <a:rPr lang="en-GB" sz="1800" dirty="0"/>
              <a:t>(2) </a:t>
            </a:r>
            <a:r>
              <a:rPr lang="en-GB" sz="1800" dirty="0">
                <a:solidFill>
                  <a:srgbClr val="00B0F0"/>
                </a:solidFill>
              </a:rPr>
              <a:t>the vertical median plane</a:t>
            </a:r>
            <a:r>
              <a:rPr lang="en-GB" sz="1800" dirty="0"/>
              <a:t>, passing longitudinally through the body, dividing it into right and left halves</a:t>
            </a:r>
          </a:p>
        </p:txBody>
      </p:sp>
      <p:pic>
        <p:nvPicPr>
          <p:cNvPr id="1026" name="Picture 2" descr="Abdominal quadrants: MedlinePlus Medical Encyclopedia Image">
            <a:extLst>
              <a:ext uri="{FF2B5EF4-FFF2-40B4-BE49-F238E27FC236}">
                <a16:creationId xmlns:a16="http://schemas.microsoft.com/office/drawing/2014/main" id="{42D12403-FB9E-11A7-ED4E-D3953C9A7C0F}"/>
              </a:ext>
            </a:extLst>
          </p:cNvPr>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5004048" y="1196752"/>
            <a:ext cx="3810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E77877A-A1B4-AD58-B775-C136AB510C2F}"/>
              </a:ext>
            </a:extLst>
          </p:cNvPr>
          <p:cNvPicPr>
            <a:picLocks noChangeAspect="1"/>
          </p:cNvPicPr>
          <p:nvPr/>
        </p:nvPicPr>
        <p:blipFill rotWithShape="1">
          <a:blip r:embed="rId3"/>
          <a:srcRect l="59108" t="41221" b="40989"/>
          <a:stretch/>
        </p:blipFill>
        <p:spPr>
          <a:xfrm>
            <a:off x="5652120" y="4581128"/>
            <a:ext cx="2664296" cy="1223308"/>
          </a:xfrm>
          <a:prstGeom prst="rect">
            <a:avLst/>
          </a:prstGeom>
        </p:spPr>
      </p:pic>
      <p:sp>
        <p:nvSpPr>
          <p:cNvPr id="9" name="TextBox 8">
            <a:extLst>
              <a:ext uri="{FF2B5EF4-FFF2-40B4-BE49-F238E27FC236}">
                <a16:creationId xmlns:a16="http://schemas.microsoft.com/office/drawing/2014/main" id="{B8EC35F0-B6DB-67FF-4229-4B0548809DB4}"/>
              </a:ext>
            </a:extLst>
          </p:cNvPr>
          <p:cNvSpPr txBox="1"/>
          <p:nvPr/>
        </p:nvSpPr>
        <p:spPr>
          <a:xfrm>
            <a:off x="323528" y="4581128"/>
            <a:ext cx="4576864" cy="1477328"/>
          </a:xfrm>
          <a:prstGeom prst="rect">
            <a:avLst/>
          </a:prstGeom>
          <a:noFill/>
        </p:spPr>
        <p:txBody>
          <a:bodyPr wrap="square">
            <a:spAutoFit/>
          </a:bodyPr>
          <a:lstStyle/>
          <a:p>
            <a:r>
              <a:rPr lang="en-GB" dirty="0"/>
              <a:t>It is important to know what organs are located in each abdominal region or quadrant so that one knows where to auscultate, percuss, and palpate them and to record the locations of findings during a physical examination.</a:t>
            </a:r>
          </a:p>
        </p:txBody>
      </p:sp>
    </p:spTree>
    <p:extLst>
      <p:ext uri="{BB962C8B-B14F-4D97-AF65-F5344CB8AC3E}">
        <p14:creationId xmlns:p14="http://schemas.microsoft.com/office/powerpoint/2010/main" val="5621280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scan0054"/>
          <p:cNvPicPr>
            <a:picLocks noGrp="1" noChangeAspect="1" noChangeArrowheads="1"/>
          </p:cNvPicPr>
          <p:nvPr>
            <p:ph/>
          </p:nvPr>
        </p:nvPicPr>
        <p:blipFill>
          <a:blip r:embed="rId2">
            <a:lum contrast="6000"/>
          </a:blip>
          <a:srcRect/>
          <a:stretch>
            <a:fillRect/>
          </a:stretch>
        </p:blipFill>
        <p:spPr>
          <a:xfrm>
            <a:off x="214313" y="1357313"/>
            <a:ext cx="4097337" cy="3887787"/>
          </a:xfrm>
          <a:ln w="38100">
            <a:solidFill>
              <a:schemeClr val="accent2">
                <a:lumMod val="40000"/>
                <a:lumOff val="60000"/>
              </a:schemeClr>
            </a:solidFill>
          </a:ln>
        </p:spPr>
      </p:pic>
      <p:sp>
        <p:nvSpPr>
          <p:cNvPr id="92165" name="AutoShape 5"/>
          <p:cNvSpPr>
            <a:spLocks noChangeAspect="1" noChangeArrowheads="1"/>
          </p:cNvSpPr>
          <p:nvPr/>
        </p:nvSpPr>
        <p:spPr bwMode="auto">
          <a:xfrm rot="-7606142">
            <a:off x="1740694" y="3009107"/>
            <a:ext cx="669925" cy="223837"/>
          </a:xfrm>
          <a:prstGeom prst="rightArrow">
            <a:avLst>
              <a:gd name="adj1" fmla="val 50000"/>
              <a:gd name="adj2" fmla="val 74823"/>
            </a:avLst>
          </a:prstGeom>
          <a:solidFill>
            <a:srgbClr val="00B0F0"/>
          </a:solidFill>
          <a:ln w="28575">
            <a:solidFill>
              <a:schemeClr val="tx1"/>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
        <p:nvSpPr>
          <p:cNvPr id="5" name="Rectangle 2"/>
          <p:cNvSpPr txBox="1">
            <a:spLocks noRot="1" noChangeArrowheads="1"/>
          </p:cNvSpPr>
          <p:nvPr/>
        </p:nvSpPr>
        <p:spPr bwMode="auto">
          <a:xfrm>
            <a:off x="0" y="285750"/>
            <a:ext cx="4140200" cy="490538"/>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sr-Latn-CS" sz="2800" kern="0" dirty="0">
                <a:effectLst>
                  <a:outerShdw blurRad="38100" dist="38100" dir="2700000" algn="tl">
                    <a:srgbClr val="000000"/>
                  </a:outerShdw>
                </a:effectLst>
                <a:latin typeface="Comic Sans MS" pitchFamily="66" charset="0"/>
              </a:rPr>
              <a:t>Mesenterium</a:t>
            </a:r>
            <a:endParaRPr lang="en-US" sz="2800" kern="0" dirty="0">
              <a:effectLst>
                <a:outerShdw blurRad="38100" dist="38100" dir="2700000" algn="tl">
                  <a:srgbClr val="000000"/>
                </a:outerShdw>
              </a:effectLst>
              <a:latin typeface="Comic Sans MS" pitchFamily="66" charset="0"/>
            </a:endParaRPr>
          </a:p>
        </p:txBody>
      </p:sp>
      <p:pic>
        <p:nvPicPr>
          <p:cNvPr id="6" name="Picture 2" descr="scan0056"/>
          <p:cNvPicPr>
            <a:picLocks noChangeAspect="1" noChangeArrowheads="1"/>
          </p:cNvPicPr>
          <p:nvPr/>
        </p:nvPicPr>
        <p:blipFill>
          <a:blip r:embed="rId3"/>
          <a:srcRect t="2754" b="2754"/>
          <a:stretch>
            <a:fillRect/>
          </a:stretch>
        </p:blipFill>
        <p:spPr bwMode="auto">
          <a:xfrm>
            <a:off x="5000625" y="2357438"/>
            <a:ext cx="3827463" cy="3887787"/>
          </a:xfrm>
          <a:prstGeom prst="rect">
            <a:avLst/>
          </a:prstGeom>
          <a:noFill/>
          <a:ln w="38100">
            <a:solidFill>
              <a:schemeClr val="accent2">
                <a:lumMod val="40000"/>
                <a:lumOff val="60000"/>
              </a:schemeClr>
            </a:solidFill>
            <a:miter lim="800000"/>
            <a:headEnd/>
            <a:tailEnd/>
          </a:ln>
          <a:effectLst/>
        </p:spPr>
      </p:pic>
      <p:sp>
        <p:nvSpPr>
          <p:cNvPr id="7" name="Rectangle 2"/>
          <p:cNvSpPr txBox="1">
            <a:spLocks noRot="1" noChangeArrowheads="1"/>
          </p:cNvSpPr>
          <p:nvPr/>
        </p:nvSpPr>
        <p:spPr bwMode="auto">
          <a:xfrm>
            <a:off x="5572125" y="1643063"/>
            <a:ext cx="3211513" cy="490537"/>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defRPr/>
            </a:pPr>
            <a:r>
              <a:rPr lang="sr-Latn-CS" sz="2800" kern="0" dirty="0">
                <a:effectLst>
                  <a:outerShdw blurRad="38100" dist="38100" dir="2700000" algn="tl">
                    <a:srgbClr val="000000"/>
                  </a:outerShdw>
                </a:effectLst>
                <a:latin typeface="Comic Sans MS" pitchFamily="66" charset="0"/>
              </a:rPr>
              <a:t>Radix mesenterii</a:t>
            </a:r>
            <a:endParaRPr lang="en-US" sz="2800" kern="0" dirty="0">
              <a:effectLst>
                <a:outerShdw blurRad="38100" dist="38100" dir="2700000" algn="tl">
                  <a:srgbClr val="000000"/>
                </a:outerShdw>
              </a:effectLst>
              <a:latin typeface="Comic Sans MS" pitchFamily="66" charset="0"/>
            </a:endParaRPr>
          </a:p>
        </p:txBody>
      </p:sp>
      <p:sp>
        <p:nvSpPr>
          <p:cNvPr id="8" name="AutoShape 5"/>
          <p:cNvSpPr>
            <a:spLocks noChangeArrowheads="1"/>
          </p:cNvSpPr>
          <p:nvPr/>
        </p:nvSpPr>
        <p:spPr bwMode="auto">
          <a:xfrm rot="1468297">
            <a:off x="6575425" y="4899025"/>
            <a:ext cx="576263" cy="142875"/>
          </a:xfrm>
          <a:prstGeom prst="leftArrow">
            <a:avLst>
              <a:gd name="adj1" fmla="val 50000"/>
              <a:gd name="adj2" fmla="val 100833"/>
            </a:avLst>
          </a:prstGeom>
          <a:solidFill>
            <a:srgbClr val="00BCB8"/>
          </a:solidFill>
          <a:ln w="9525">
            <a:solidFill>
              <a:schemeClr val="tx1"/>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
        <p:nvSpPr>
          <p:cNvPr id="9" name="AutoShape 5"/>
          <p:cNvSpPr>
            <a:spLocks noChangeArrowheads="1"/>
          </p:cNvSpPr>
          <p:nvPr/>
        </p:nvSpPr>
        <p:spPr bwMode="auto">
          <a:xfrm rot="1468297">
            <a:off x="6861175" y="4684713"/>
            <a:ext cx="576263" cy="142875"/>
          </a:xfrm>
          <a:prstGeom prst="leftArrow">
            <a:avLst>
              <a:gd name="adj1" fmla="val 50000"/>
              <a:gd name="adj2" fmla="val 100833"/>
            </a:avLst>
          </a:prstGeom>
          <a:solidFill>
            <a:srgbClr val="00BCB8"/>
          </a:solidFill>
          <a:ln w="9525">
            <a:solidFill>
              <a:schemeClr val="tx1"/>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
        <p:nvSpPr>
          <p:cNvPr id="10" name="AutoShape 5"/>
          <p:cNvSpPr>
            <a:spLocks noChangeArrowheads="1"/>
          </p:cNvSpPr>
          <p:nvPr/>
        </p:nvSpPr>
        <p:spPr bwMode="auto">
          <a:xfrm rot="1468297">
            <a:off x="7075488" y="4398963"/>
            <a:ext cx="576262" cy="142875"/>
          </a:xfrm>
          <a:prstGeom prst="leftArrow">
            <a:avLst>
              <a:gd name="adj1" fmla="val 50000"/>
              <a:gd name="adj2" fmla="val 100833"/>
            </a:avLst>
          </a:prstGeom>
          <a:solidFill>
            <a:srgbClr val="00BCB8"/>
          </a:solidFill>
          <a:ln w="9525">
            <a:solidFill>
              <a:schemeClr val="tx1"/>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withEffect">
                                  <p:stCondLst>
                                    <p:cond delay="0"/>
                                  </p:stCondLst>
                                  <p:childTnLst>
                                    <p:set>
                                      <p:cBhvr>
                                        <p:cTn id="6" dur="1" fill="hold">
                                          <p:stCondLst>
                                            <p:cond delay="0"/>
                                          </p:stCondLst>
                                        </p:cTn>
                                        <p:tgtEl>
                                          <p:spTgt spid="92165"/>
                                        </p:tgtEl>
                                        <p:attrNameLst>
                                          <p:attrName>style.visibility</p:attrName>
                                        </p:attrNameLst>
                                      </p:cBhvr>
                                      <p:to>
                                        <p:strVal val="visible"/>
                                      </p:to>
                                    </p:set>
                                    <p:anim calcmode="lin" valueType="num">
                                      <p:cBhvr additive="base">
                                        <p:cTn id="7" dur="2000" fill="hold"/>
                                        <p:tgtEl>
                                          <p:spTgt spid="92165"/>
                                        </p:tgtEl>
                                        <p:attrNameLst>
                                          <p:attrName>ppt_x</p:attrName>
                                        </p:attrNameLst>
                                      </p:cBhvr>
                                      <p:tavLst>
                                        <p:tav tm="0">
                                          <p:val>
                                            <p:strVal val="1+#ppt_w/2"/>
                                          </p:val>
                                        </p:tav>
                                        <p:tav tm="100000">
                                          <p:val>
                                            <p:strVal val="#ppt_x"/>
                                          </p:val>
                                        </p:tav>
                                      </p:tavLst>
                                    </p:anim>
                                    <p:anim calcmode="lin" valueType="num">
                                      <p:cBhvr additive="base">
                                        <p:cTn id="8" dur="2000" fill="hold"/>
                                        <p:tgtEl>
                                          <p:spTgt spid="92165"/>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1+#ppt_w/2"/>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animBg="1"/>
      <p:bldP spid="8" grpId="0" animBg="1"/>
      <p:bldP spid="9" grpId="0" animBg="1"/>
      <p:bldP spid="1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MESOCOL"/>
          <p:cNvPicPr>
            <a:picLocks noChangeAspect="1" noChangeArrowheads="1"/>
          </p:cNvPicPr>
          <p:nvPr/>
        </p:nvPicPr>
        <p:blipFill>
          <a:blip r:embed="rId2"/>
          <a:srcRect t="1689" b="2754"/>
          <a:stretch>
            <a:fillRect/>
          </a:stretch>
        </p:blipFill>
        <p:spPr bwMode="auto">
          <a:xfrm>
            <a:off x="4714875" y="2286000"/>
            <a:ext cx="4211638" cy="4259263"/>
          </a:xfrm>
          <a:prstGeom prst="rect">
            <a:avLst/>
          </a:prstGeom>
          <a:solidFill>
            <a:srgbClr val="FFCC66"/>
          </a:solidFill>
          <a:ln w="38100">
            <a:solidFill>
              <a:schemeClr val="accent2">
                <a:lumMod val="40000"/>
                <a:lumOff val="60000"/>
              </a:schemeClr>
            </a:solidFill>
            <a:miter lim="800000"/>
            <a:headEnd/>
            <a:tailEnd/>
          </a:ln>
          <a:effectLst/>
        </p:spPr>
      </p:pic>
      <p:pic>
        <p:nvPicPr>
          <p:cNvPr id="12" name="Picture 2" descr="scan0055"/>
          <p:cNvPicPr>
            <a:picLocks noGrp="1" noChangeAspect="1" noChangeArrowheads="1"/>
          </p:cNvPicPr>
          <p:nvPr>
            <p:ph/>
          </p:nvPr>
        </p:nvPicPr>
        <p:blipFill>
          <a:blip r:embed="rId3"/>
          <a:srcRect/>
          <a:stretch>
            <a:fillRect/>
          </a:stretch>
        </p:blipFill>
        <p:spPr>
          <a:xfrm>
            <a:off x="214313" y="1643063"/>
            <a:ext cx="4319587" cy="4114800"/>
          </a:xfrm>
          <a:ln w="38100">
            <a:solidFill>
              <a:schemeClr val="accent2">
                <a:lumMod val="40000"/>
                <a:lumOff val="60000"/>
              </a:schemeClr>
            </a:solidFill>
          </a:ln>
        </p:spPr>
      </p:pic>
      <p:sp>
        <p:nvSpPr>
          <p:cNvPr id="92165" name="AutoShape 5"/>
          <p:cNvSpPr>
            <a:spLocks noChangeAspect="1" noChangeArrowheads="1"/>
          </p:cNvSpPr>
          <p:nvPr/>
        </p:nvSpPr>
        <p:spPr bwMode="auto">
          <a:xfrm rot="-7606142">
            <a:off x="2018507" y="3728244"/>
            <a:ext cx="668337" cy="200025"/>
          </a:xfrm>
          <a:prstGeom prst="rightArrow">
            <a:avLst>
              <a:gd name="adj1" fmla="val 50000"/>
              <a:gd name="adj2" fmla="val 74761"/>
            </a:avLst>
          </a:prstGeom>
          <a:solidFill>
            <a:srgbClr val="00B0F0"/>
          </a:solidFill>
          <a:ln w="28575">
            <a:solidFill>
              <a:schemeClr val="tx1"/>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
        <p:nvSpPr>
          <p:cNvPr id="5" name="Rectangle 2"/>
          <p:cNvSpPr txBox="1">
            <a:spLocks noRot="1" noChangeArrowheads="1"/>
          </p:cNvSpPr>
          <p:nvPr/>
        </p:nvSpPr>
        <p:spPr bwMode="auto">
          <a:xfrm>
            <a:off x="0" y="285750"/>
            <a:ext cx="5000625" cy="490538"/>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sr-Latn-CS" sz="2800" kern="0" dirty="0">
                <a:effectLst>
                  <a:outerShdw blurRad="38100" dist="38100" dir="2700000" algn="tl">
                    <a:srgbClr val="000000"/>
                  </a:outerShdw>
                </a:effectLst>
                <a:latin typeface="Comic Sans MS" pitchFamily="66" charset="0"/>
              </a:rPr>
              <a:t>Mesocolon transversum</a:t>
            </a:r>
            <a:endParaRPr lang="en-US" sz="2800" kern="0" dirty="0">
              <a:effectLst>
                <a:outerShdw blurRad="38100" dist="38100" dir="2700000" algn="tl">
                  <a:srgbClr val="000000"/>
                </a:outerShdw>
              </a:effectLst>
              <a:latin typeface="Comic Sans MS" pitchFamily="66" charset="0"/>
            </a:endParaRPr>
          </a:p>
        </p:txBody>
      </p:sp>
      <p:sp>
        <p:nvSpPr>
          <p:cNvPr id="7" name="Rectangle 2"/>
          <p:cNvSpPr txBox="1">
            <a:spLocks noRot="1" noChangeArrowheads="1"/>
          </p:cNvSpPr>
          <p:nvPr/>
        </p:nvSpPr>
        <p:spPr bwMode="auto">
          <a:xfrm>
            <a:off x="4714875" y="1643063"/>
            <a:ext cx="4429125" cy="490537"/>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defRPr/>
            </a:pPr>
            <a:r>
              <a:rPr lang="sr-Latn-CS" sz="2800" kern="0" dirty="0">
                <a:effectLst>
                  <a:outerShdw blurRad="38100" dist="38100" dir="2700000" algn="tl">
                    <a:srgbClr val="000000"/>
                  </a:outerShdw>
                </a:effectLst>
                <a:latin typeface="Comic Sans MS" pitchFamily="66" charset="0"/>
              </a:rPr>
              <a:t>Radix mesocoli transversi</a:t>
            </a:r>
            <a:endParaRPr lang="en-US" sz="2800" kern="0" dirty="0">
              <a:effectLst>
                <a:outerShdw blurRad="38100" dist="38100" dir="2700000" algn="tl">
                  <a:srgbClr val="000000"/>
                </a:outerShdw>
              </a:effectLst>
              <a:latin typeface="Comic Sans MS" pitchFamily="66" charset="0"/>
            </a:endParaRPr>
          </a:p>
        </p:txBody>
      </p:sp>
      <p:sp>
        <p:nvSpPr>
          <p:cNvPr id="8" name="AutoShape 5"/>
          <p:cNvSpPr>
            <a:spLocks noChangeArrowheads="1"/>
          </p:cNvSpPr>
          <p:nvPr/>
        </p:nvSpPr>
        <p:spPr bwMode="auto">
          <a:xfrm rot="1468297">
            <a:off x="6361113" y="4327525"/>
            <a:ext cx="576262" cy="142875"/>
          </a:xfrm>
          <a:prstGeom prst="leftArrow">
            <a:avLst>
              <a:gd name="adj1" fmla="val 50000"/>
              <a:gd name="adj2" fmla="val 100833"/>
            </a:avLst>
          </a:prstGeom>
          <a:solidFill>
            <a:srgbClr val="00BCB8"/>
          </a:solidFill>
          <a:ln w="9525">
            <a:solidFill>
              <a:schemeClr val="tx1"/>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
        <p:nvSpPr>
          <p:cNvPr id="10" name="AutoShape 5"/>
          <p:cNvSpPr>
            <a:spLocks noChangeArrowheads="1"/>
          </p:cNvSpPr>
          <p:nvPr/>
        </p:nvSpPr>
        <p:spPr bwMode="auto">
          <a:xfrm rot="1468297">
            <a:off x="7146925" y="3970338"/>
            <a:ext cx="576263" cy="142875"/>
          </a:xfrm>
          <a:prstGeom prst="leftArrow">
            <a:avLst>
              <a:gd name="adj1" fmla="val 50000"/>
              <a:gd name="adj2" fmla="val 100833"/>
            </a:avLst>
          </a:prstGeom>
          <a:solidFill>
            <a:srgbClr val="00BCB8"/>
          </a:solidFill>
          <a:ln w="9525">
            <a:solidFill>
              <a:schemeClr val="tx1"/>
            </a:solidFill>
            <a:miter lim="800000"/>
            <a:headEnd/>
            <a:tailEnd/>
          </a:ln>
        </p:spPr>
        <p:txBody>
          <a:bodyPr wrap="none" anchor="ct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endParaRPr lang="sr-Latn-CS" sz="1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withEffect">
                                  <p:stCondLst>
                                    <p:cond delay="0"/>
                                  </p:stCondLst>
                                  <p:childTnLst>
                                    <p:set>
                                      <p:cBhvr>
                                        <p:cTn id="6" dur="1" fill="hold">
                                          <p:stCondLst>
                                            <p:cond delay="0"/>
                                          </p:stCondLst>
                                        </p:cTn>
                                        <p:tgtEl>
                                          <p:spTgt spid="92165"/>
                                        </p:tgtEl>
                                        <p:attrNameLst>
                                          <p:attrName>style.visibility</p:attrName>
                                        </p:attrNameLst>
                                      </p:cBhvr>
                                      <p:to>
                                        <p:strVal val="visible"/>
                                      </p:to>
                                    </p:set>
                                    <p:anim calcmode="lin" valueType="num">
                                      <p:cBhvr additive="base">
                                        <p:cTn id="7" dur="2000" fill="hold"/>
                                        <p:tgtEl>
                                          <p:spTgt spid="92165"/>
                                        </p:tgtEl>
                                        <p:attrNameLst>
                                          <p:attrName>ppt_x</p:attrName>
                                        </p:attrNameLst>
                                      </p:cBhvr>
                                      <p:tavLst>
                                        <p:tav tm="0">
                                          <p:val>
                                            <p:strVal val="1+#ppt_w/2"/>
                                          </p:val>
                                        </p:tav>
                                        <p:tav tm="100000">
                                          <p:val>
                                            <p:strVal val="#ppt_x"/>
                                          </p:val>
                                        </p:tav>
                                      </p:tavLst>
                                    </p:anim>
                                    <p:anim calcmode="lin" valueType="num">
                                      <p:cBhvr additive="base">
                                        <p:cTn id="8" dur="2000" fill="hold"/>
                                        <p:tgtEl>
                                          <p:spTgt spid="92165"/>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1+#ppt_w/2"/>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animBg="1"/>
      <p:bldP spid="8" grpId="0" animBg="1"/>
      <p:bldP spid="1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body" sz="half" idx="4294967295"/>
          </p:nvPr>
        </p:nvSpPr>
        <p:spPr>
          <a:xfrm>
            <a:off x="0" y="620713"/>
            <a:ext cx="9144000" cy="5616599"/>
          </a:xfrm>
        </p:spPr>
        <p:txBody>
          <a:bodyPr/>
          <a:lstStyle/>
          <a:p>
            <a:pPr algn="just"/>
            <a:r>
              <a:rPr lang="en-GB" sz="1800" dirty="0">
                <a:effectLst/>
                <a:ea typeface="Times New Roman" panose="02020603050405020304" pitchFamily="18" charset="0"/>
              </a:rPr>
              <a:t>The </a:t>
            </a:r>
            <a:r>
              <a:rPr lang="en-GB" sz="1800" b="1" dirty="0">
                <a:effectLst/>
                <a:ea typeface="Times New Roman" panose="02020603050405020304" pitchFamily="18" charset="0"/>
              </a:rPr>
              <a:t>peritoneal cavity</a:t>
            </a:r>
            <a:r>
              <a:rPr lang="en-GB" sz="1800" dirty="0">
                <a:effectLst/>
                <a:ea typeface="Times New Roman" panose="02020603050405020304" pitchFamily="18" charset="0"/>
              </a:rPr>
              <a:t> is a potential space between the parietal and visceral peritoneum or between visceral peritoneum that covers intraperitoneal organs.</a:t>
            </a:r>
          </a:p>
          <a:p>
            <a:pPr marL="0" indent="0" algn="just">
              <a:buNone/>
            </a:pPr>
            <a:endParaRPr lang="en-GB" sz="1800" dirty="0">
              <a:effectLst/>
              <a:ea typeface="Times New Roman" panose="02020603050405020304" pitchFamily="18" charset="0"/>
            </a:endParaRPr>
          </a:p>
          <a:p>
            <a:pPr algn="just"/>
            <a:r>
              <a:rPr lang="en-GB" sz="1800" dirty="0">
                <a:effectLst/>
                <a:ea typeface="Times New Roman" panose="02020603050405020304" pitchFamily="18" charset="0"/>
              </a:rPr>
              <a:t>It normally contains only a thin film of </a:t>
            </a:r>
            <a:r>
              <a:rPr lang="en-GB" sz="1800" b="1" dirty="0">
                <a:effectLst/>
                <a:ea typeface="Times New Roman" panose="02020603050405020304" pitchFamily="18" charset="0"/>
              </a:rPr>
              <a:t>peritoneal fluid</a:t>
            </a:r>
            <a:r>
              <a:rPr lang="en-GB" sz="1800" dirty="0">
                <a:effectLst/>
                <a:ea typeface="Times New Roman" panose="02020603050405020304" pitchFamily="18" charset="0"/>
              </a:rPr>
              <a:t>, which consists of water, electrolytes, leukocytes and antibodies. This fluid acts as a lubricant, enabling free movement of the abdominal viscera, and the antibodies in the fluid fight infection.</a:t>
            </a:r>
          </a:p>
          <a:p>
            <a:pPr marL="0" indent="0" algn="just">
              <a:buNone/>
            </a:pPr>
            <a:endParaRPr lang="en-GB" sz="1800" dirty="0">
              <a:effectLst/>
              <a:ea typeface="Times New Roman" panose="02020603050405020304" pitchFamily="18" charset="0"/>
            </a:endParaRPr>
          </a:p>
          <a:p>
            <a:r>
              <a:rPr lang="en-GB" sz="1800" dirty="0">
                <a:effectLst/>
                <a:ea typeface="Calibri" panose="020F0502020204030204" pitchFamily="34" charset="0"/>
              </a:rPr>
              <a:t>While the peritoneal cavity is ordinarily filled with only a thin film of fluid, it is referred to as a </a:t>
            </a:r>
            <a:r>
              <a:rPr lang="en-GB" sz="1800" b="1" dirty="0">
                <a:effectLst/>
                <a:ea typeface="Calibri" panose="020F0502020204030204" pitchFamily="34" charset="0"/>
              </a:rPr>
              <a:t>potential space</a:t>
            </a:r>
            <a:r>
              <a:rPr lang="en-GB" sz="1800" dirty="0">
                <a:effectLst/>
                <a:ea typeface="Calibri" panose="020F0502020204030204" pitchFamily="34" charset="0"/>
              </a:rPr>
              <a:t> because excess fluid can accumulate in it, resulting in the clinical condition of</a:t>
            </a:r>
            <a:r>
              <a:rPr lang="en-GB" sz="1800" b="1" dirty="0">
                <a:effectLst/>
                <a:ea typeface="Calibri" panose="020F0502020204030204" pitchFamily="34" charset="0"/>
              </a:rPr>
              <a:t> </a:t>
            </a:r>
            <a:r>
              <a:rPr lang="en-GB" sz="1800" dirty="0">
                <a:effectLst/>
                <a:ea typeface="Calibri" panose="020F0502020204030204" pitchFamily="34" charset="0"/>
              </a:rPr>
              <a:t>ascites</a:t>
            </a:r>
          </a:p>
          <a:p>
            <a:r>
              <a:rPr lang="en-GB" sz="1800" b="0" i="0" dirty="0">
                <a:effectLst/>
              </a:rPr>
              <a:t>The peritoneal cavity can be </a:t>
            </a:r>
            <a:r>
              <a:rPr lang="en-GB" sz="1800" b="1" i="0" dirty="0">
                <a:effectLst/>
              </a:rPr>
              <a:t>divided</a:t>
            </a:r>
            <a:r>
              <a:rPr lang="en-GB" sz="1800" b="0" i="0" dirty="0">
                <a:effectLst/>
              </a:rPr>
              <a:t> into the</a:t>
            </a:r>
            <a:br>
              <a:rPr lang="en-GB" sz="1800" b="0" i="0" dirty="0">
                <a:effectLst/>
              </a:rPr>
            </a:br>
            <a:r>
              <a:rPr lang="en-GB" sz="1800" b="0" i="0" dirty="0">
                <a:effectLst/>
              </a:rPr>
              <a:t> greater and lesser peritoneal sacs. </a:t>
            </a:r>
          </a:p>
          <a:p>
            <a:pPr marL="0" indent="0">
              <a:buNone/>
            </a:pPr>
            <a:r>
              <a:rPr lang="en-GB" sz="1800" b="0" i="0" dirty="0">
                <a:effectLst/>
              </a:rPr>
              <a:t>The greater sac comprises the majority of the</a:t>
            </a:r>
            <a:br>
              <a:rPr lang="en-GB" sz="1800" b="0" i="0" dirty="0">
                <a:effectLst/>
              </a:rPr>
            </a:br>
            <a:r>
              <a:rPr lang="en-GB" sz="1800" b="0" i="0" dirty="0">
                <a:effectLst/>
              </a:rPr>
              <a:t>peritoneal cavity. </a:t>
            </a:r>
            <a:br>
              <a:rPr lang="en-GB" sz="1800" b="0" i="0" dirty="0">
                <a:effectLst/>
              </a:rPr>
            </a:br>
            <a:r>
              <a:rPr lang="en-GB" sz="1800" b="0" i="0" dirty="0">
                <a:effectLst/>
              </a:rPr>
              <a:t>The lesser sac (also known as the omental bursa) </a:t>
            </a:r>
            <a:br>
              <a:rPr lang="en-GB" sz="1800" b="0" i="0" dirty="0">
                <a:effectLst/>
              </a:rPr>
            </a:br>
            <a:r>
              <a:rPr lang="en-GB" sz="1800" b="0" i="0" dirty="0">
                <a:effectLst/>
              </a:rPr>
              <a:t>is smaller and lies posterior to the stomach and </a:t>
            </a:r>
            <a:br>
              <a:rPr lang="en-GB" sz="1800" b="0" i="0" dirty="0">
                <a:effectLst/>
              </a:rPr>
            </a:br>
            <a:r>
              <a:rPr lang="en-GB" sz="1800" b="0" i="0" dirty="0">
                <a:effectLst/>
              </a:rPr>
              <a:t>lesser </a:t>
            </a:r>
            <a:r>
              <a:rPr lang="en-GB" sz="1800" b="0" i="0" dirty="0" err="1">
                <a:effectLst/>
              </a:rPr>
              <a:t>omentum</a:t>
            </a:r>
            <a:endParaRPr lang="en-GB" sz="1800" b="0" i="0" dirty="0">
              <a:effectLst/>
            </a:endParaRPr>
          </a:p>
          <a:p>
            <a:endParaRPr lang="en-GB" sz="1800" dirty="0">
              <a:effectLst/>
              <a:ea typeface="Calibri" panose="020F0502020204030204" pitchFamily="34" charset="0"/>
            </a:endParaRPr>
          </a:p>
        </p:txBody>
      </p:sp>
      <p:sp>
        <p:nvSpPr>
          <p:cNvPr id="3" name="TextBox 2">
            <a:extLst>
              <a:ext uri="{FF2B5EF4-FFF2-40B4-BE49-F238E27FC236}">
                <a16:creationId xmlns:a16="http://schemas.microsoft.com/office/drawing/2014/main" id="{361BDA64-B1D0-D363-1D5F-9EDD238A971B}"/>
              </a:ext>
            </a:extLst>
          </p:cNvPr>
          <p:cNvSpPr txBox="1"/>
          <p:nvPr/>
        </p:nvSpPr>
        <p:spPr>
          <a:xfrm>
            <a:off x="2244658" y="26218"/>
            <a:ext cx="5783726" cy="461665"/>
          </a:xfrm>
          <a:prstGeom prst="rect">
            <a:avLst/>
          </a:prstGeom>
          <a:noFill/>
        </p:spPr>
        <p:txBody>
          <a:bodyPr wrap="square">
            <a:spAutoFit/>
          </a:bodyPr>
          <a:lstStyle/>
          <a:p>
            <a:pPr eaLnBrk="1" hangingPunct="1">
              <a:buFont typeface="Wingdings" panose="05000000000000000000" pitchFamily="2" charset="2"/>
              <a:buNone/>
              <a:defRPr/>
            </a:pPr>
            <a:r>
              <a:rPr lang="en-GB" sz="2400" b="1" dirty="0">
                <a:solidFill>
                  <a:srgbClr val="FFFF00"/>
                </a:solidFill>
                <a:latin typeface="+mn-lt"/>
              </a:rPr>
              <a:t>Peritoneal cavity (</a:t>
            </a:r>
            <a:r>
              <a:rPr lang="sr-Latn-CS" sz="2400" b="1" dirty="0" err="1">
                <a:solidFill>
                  <a:srgbClr val="FFFF00"/>
                </a:solidFill>
                <a:latin typeface="+mn-lt"/>
              </a:rPr>
              <a:t>Cavitas</a:t>
            </a:r>
            <a:r>
              <a:rPr lang="sr-Latn-CS" sz="2400" b="1" dirty="0">
                <a:solidFill>
                  <a:srgbClr val="FFFF00"/>
                </a:solidFill>
                <a:latin typeface="+mn-lt"/>
              </a:rPr>
              <a:t> </a:t>
            </a:r>
            <a:r>
              <a:rPr lang="sr-Latn-CS" sz="2400" b="1" dirty="0" err="1">
                <a:solidFill>
                  <a:srgbClr val="FFFF00"/>
                </a:solidFill>
                <a:latin typeface="+mn-lt"/>
              </a:rPr>
              <a:t>peritonealis</a:t>
            </a:r>
            <a:r>
              <a:rPr lang="en-GB" sz="2400" b="1" dirty="0">
                <a:solidFill>
                  <a:srgbClr val="FFFF00"/>
                </a:solidFill>
                <a:latin typeface="+mn-lt"/>
              </a:rPr>
              <a:t>)</a:t>
            </a:r>
            <a:endParaRPr lang="sr-Latn-CS" sz="2400" b="1" dirty="0">
              <a:solidFill>
                <a:srgbClr val="FFFF00"/>
              </a:solidFill>
              <a:latin typeface="+mn-lt"/>
            </a:endParaRPr>
          </a:p>
        </p:txBody>
      </p:sp>
      <p:pic>
        <p:nvPicPr>
          <p:cNvPr id="1028" name="Picture 4">
            <a:extLst>
              <a:ext uri="{FF2B5EF4-FFF2-40B4-BE49-F238E27FC236}">
                <a16:creationId xmlns:a16="http://schemas.microsoft.com/office/drawing/2014/main" id="{016D6380-BE56-1E41-CBF6-08F4DD3ADA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3500445"/>
            <a:ext cx="4489587" cy="33741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body" sz="half" idx="4294967295"/>
          </p:nvPr>
        </p:nvSpPr>
        <p:spPr>
          <a:xfrm>
            <a:off x="0" y="620713"/>
            <a:ext cx="9144000" cy="3240335"/>
          </a:xfrm>
        </p:spPr>
        <p:txBody>
          <a:bodyPr/>
          <a:lstStyle/>
          <a:p>
            <a:pPr algn="just"/>
            <a:r>
              <a:rPr lang="en-GB" sz="1800" b="0" i="0" dirty="0">
                <a:effectLst/>
              </a:rPr>
              <a:t>The greater sac is the larger portion of the peritoneal cavity. It is further divided into two compartments by the mesentery of the</a:t>
            </a:r>
            <a:r>
              <a:rPr lang="en-GB" sz="1800" b="1" i="0" dirty="0">
                <a:effectLst/>
              </a:rPr>
              <a:t> transverse colon</a:t>
            </a:r>
            <a:r>
              <a:rPr lang="en-GB" sz="1800" b="0" i="0" dirty="0">
                <a:effectLst/>
              </a:rPr>
              <a:t> (known as the transverse mesocolon):</a:t>
            </a:r>
          </a:p>
          <a:p>
            <a:pPr algn="just">
              <a:buFont typeface="Arial" panose="020B0604020202020204" pitchFamily="34" charset="0"/>
              <a:buChar char="•"/>
            </a:pPr>
            <a:r>
              <a:rPr lang="en-GB" sz="1800" b="1" i="0" dirty="0" err="1">
                <a:solidFill>
                  <a:schemeClr val="accent2">
                    <a:lumMod val="40000"/>
                    <a:lumOff val="60000"/>
                  </a:schemeClr>
                </a:solidFill>
                <a:effectLst/>
              </a:rPr>
              <a:t>Supracolic</a:t>
            </a:r>
            <a:r>
              <a:rPr lang="en-GB" sz="1800" b="1" i="0" dirty="0">
                <a:solidFill>
                  <a:schemeClr val="accent2">
                    <a:lumMod val="40000"/>
                    <a:lumOff val="60000"/>
                  </a:schemeClr>
                </a:solidFill>
                <a:effectLst/>
              </a:rPr>
              <a:t> compartment</a:t>
            </a:r>
            <a:r>
              <a:rPr lang="en-GB" sz="1800" b="0" i="0" dirty="0">
                <a:effectLst/>
              </a:rPr>
              <a:t> – lies above the transverse mesocolon and contains the </a:t>
            </a:r>
            <a:r>
              <a:rPr lang="en-GB" sz="1800" b="0" i="0" u="none" strike="noStrike" dirty="0">
                <a:effectLst/>
                <a:hlinkClick r:id="rId2">
                  <a:extLst>
                    <a:ext uri="{A12FA001-AC4F-418D-AE19-62706E023703}">
                      <ahyp:hlinkClr xmlns:ahyp="http://schemas.microsoft.com/office/drawing/2018/hyperlinkcolor" val="tx"/>
                    </a:ext>
                  </a:extLst>
                </a:hlinkClick>
              </a:rPr>
              <a:t>stomach</a:t>
            </a:r>
            <a:r>
              <a:rPr lang="en-GB" sz="1800" b="0" i="0" dirty="0">
                <a:effectLst/>
              </a:rPr>
              <a:t>, </a:t>
            </a:r>
            <a:r>
              <a:rPr lang="en-GB" sz="1800" b="0" i="0" u="none" strike="noStrike" dirty="0">
                <a:effectLst/>
                <a:hlinkClick r:id="rId3">
                  <a:extLst>
                    <a:ext uri="{A12FA001-AC4F-418D-AE19-62706E023703}">
                      <ahyp:hlinkClr xmlns:ahyp="http://schemas.microsoft.com/office/drawing/2018/hyperlinkcolor" val="tx"/>
                    </a:ext>
                  </a:extLst>
                </a:hlinkClick>
              </a:rPr>
              <a:t>liver </a:t>
            </a:r>
            <a:r>
              <a:rPr lang="en-GB" sz="1800" b="0" i="0" dirty="0">
                <a:effectLst/>
              </a:rPr>
              <a:t>and </a:t>
            </a:r>
            <a:r>
              <a:rPr lang="en-GB" sz="1800" b="0" i="0" u="none" strike="noStrike" dirty="0">
                <a:effectLst/>
                <a:hlinkClick r:id="rId4">
                  <a:extLst>
                    <a:ext uri="{A12FA001-AC4F-418D-AE19-62706E023703}">
                      <ahyp:hlinkClr xmlns:ahyp="http://schemas.microsoft.com/office/drawing/2018/hyperlinkcolor" val="tx"/>
                    </a:ext>
                  </a:extLst>
                </a:hlinkClick>
              </a:rPr>
              <a:t>spleen</a:t>
            </a:r>
            <a:r>
              <a:rPr lang="en-GB" sz="1800" b="1" i="0" dirty="0">
                <a:effectLst/>
              </a:rPr>
              <a:t>.</a:t>
            </a:r>
            <a:endParaRPr lang="en-GB" sz="1800" b="0" i="0" dirty="0">
              <a:effectLst/>
            </a:endParaRPr>
          </a:p>
          <a:p>
            <a:pPr algn="just">
              <a:buFont typeface="Arial" panose="020B0604020202020204" pitchFamily="34" charset="0"/>
              <a:buChar char="•"/>
            </a:pPr>
            <a:r>
              <a:rPr lang="en-GB" sz="1800" b="1" i="0" dirty="0" err="1">
                <a:solidFill>
                  <a:schemeClr val="accent2">
                    <a:lumMod val="40000"/>
                    <a:lumOff val="60000"/>
                  </a:schemeClr>
                </a:solidFill>
                <a:effectLst/>
              </a:rPr>
              <a:t>Infracolic</a:t>
            </a:r>
            <a:r>
              <a:rPr lang="en-GB" sz="1800" b="1" i="0" dirty="0">
                <a:solidFill>
                  <a:schemeClr val="accent2">
                    <a:lumMod val="40000"/>
                    <a:lumOff val="60000"/>
                  </a:schemeClr>
                </a:solidFill>
                <a:effectLst/>
              </a:rPr>
              <a:t> compartment</a:t>
            </a:r>
            <a:r>
              <a:rPr lang="en-GB" sz="1800" b="0" i="0" dirty="0">
                <a:solidFill>
                  <a:schemeClr val="accent2">
                    <a:lumMod val="40000"/>
                    <a:lumOff val="60000"/>
                  </a:schemeClr>
                </a:solidFill>
                <a:effectLst/>
              </a:rPr>
              <a:t> </a:t>
            </a:r>
            <a:r>
              <a:rPr lang="en-GB" sz="1800" b="0" i="0" dirty="0">
                <a:effectLst/>
              </a:rPr>
              <a:t>– lies below the transverse mesocolon and contains the </a:t>
            </a:r>
            <a:r>
              <a:rPr lang="en-GB" sz="1800" b="0" i="0" u="none" strike="noStrike" dirty="0">
                <a:effectLst/>
                <a:hlinkClick r:id="rId5">
                  <a:extLst>
                    <a:ext uri="{A12FA001-AC4F-418D-AE19-62706E023703}">
                      <ahyp:hlinkClr xmlns:ahyp="http://schemas.microsoft.com/office/drawing/2018/hyperlinkcolor" val="tx"/>
                    </a:ext>
                  </a:extLst>
                </a:hlinkClick>
              </a:rPr>
              <a:t>small intestine</a:t>
            </a:r>
            <a:r>
              <a:rPr lang="en-GB" sz="1800" b="0" i="0" dirty="0">
                <a:effectLst/>
              </a:rPr>
              <a:t>, ascending and descending </a:t>
            </a:r>
            <a:r>
              <a:rPr lang="en-GB" sz="1800" b="0" i="0" u="none" strike="noStrike" dirty="0">
                <a:effectLst/>
                <a:hlinkClick r:id="rId6">
                  <a:extLst>
                    <a:ext uri="{A12FA001-AC4F-418D-AE19-62706E023703}">
                      <ahyp:hlinkClr xmlns:ahyp="http://schemas.microsoft.com/office/drawing/2018/hyperlinkcolor" val="tx"/>
                    </a:ext>
                  </a:extLst>
                </a:hlinkClick>
              </a:rPr>
              <a:t>colon</a:t>
            </a:r>
            <a:r>
              <a:rPr lang="en-GB" sz="1800" b="0" i="0" dirty="0">
                <a:effectLst/>
              </a:rPr>
              <a:t>. </a:t>
            </a:r>
          </a:p>
          <a:p>
            <a:pPr algn="just">
              <a:buFont typeface="Arial" panose="020B0604020202020204" pitchFamily="34" charset="0"/>
              <a:buChar char="•"/>
            </a:pPr>
            <a:r>
              <a:rPr lang="en-GB" sz="1800" b="0" i="0" dirty="0">
                <a:effectLst/>
              </a:rPr>
              <a:t>The </a:t>
            </a:r>
            <a:r>
              <a:rPr lang="en-GB" sz="1800" b="0" i="0" dirty="0" err="1">
                <a:effectLst/>
              </a:rPr>
              <a:t>supracolic</a:t>
            </a:r>
            <a:r>
              <a:rPr lang="en-GB" sz="1800" b="0" i="0" dirty="0">
                <a:effectLst/>
              </a:rPr>
              <a:t> and </a:t>
            </a:r>
            <a:r>
              <a:rPr lang="en-GB" sz="1800" b="0" i="0" dirty="0" err="1">
                <a:effectLst/>
              </a:rPr>
              <a:t>infracolic</a:t>
            </a:r>
            <a:r>
              <a:rPr lang="en-GB" sz="1800" b="0" i="0" dirty="0">
                <a:effectLst/>
              </a:rPr>
              <a:t> compartments are connected by the </a:t>
            </a:r>
            <a:r>
              <a:rPr lang="en-GB" sz="1800" b="1" i="0" dirty="0">
                <a:effectLst/>
              </a:rPr>
              <a:t>paracolic gutters</a:t>
            </a:r>
            <a:r>
              <a:rPr lang="en-GB" sz="1800" b="0" i="0" dirty="0">
                <a:effectLst/>
              </a:rPr>
              <a:t> which lie between the posterolateral abdominal wall and the lateral aspect of the ascending or descending colon.</a:t>
            </a:r>
          </a:p>
        </p:txBody>
      </p:sp>
      <p:sp>
        <p:nvSpPr>
          <p:cNvPr id="3" name="TextBox 2">
            <a:extLst>
              <a:ext uri="{FF2B5EF4-FFF2-40B4-BE49-F238E27FC236}">
                <a16:creationId xmlns:a16="http://schemas.microsoft.com/office/drawing/2014/main" id="{361BDA64-B1D0-D363-1D5F-9EDD238A971B}"/>
              </a:ext>
            </a:extLst>
          </p:cNvPr>
          <p:cNvSpPr txBox="1"/>
          <p:nvPr/>
        </p:nvSpPr>
        <p:spPr>
          <a:xfrm>
            <a:off x="3563888" y="129817"/>
            <a:ext cx="2543366" cy="461665"/>
          </a:xfrm>
          <a:prstGeom prst="rect">
            <a:avLst/>
          </a:prstGeom>
          <a:noFill/>
        </p:spPr>
        <p:txBody>
          <a:bodyPr wrap="square">
            <a:spAutoFit/>
          </a:bodyPr>
          <a:lstStyle/>
          <a:p>
            <a:pPr eaLnBrk="1" hangingPunct="1">
              <a:buFont typeface="Wingdings" panose="05000000000000000000" pitchFamily="2" charset="2"/>
              <a:buNone/>
              <a:defRPr/>
            </a:pPr>
            <a:r>
              <a:rPr lang="en-GB" sz="2400" b="1" dirty="0">
                <a:solidFill>
                  <a:srgbClr val="FFFF00"/>
                </a:solidFill>
                <a:latin typeface="+mn-lt"/>
              </a:rPr>
              <a:t>Greater sac</a:t>
            </a:r>
            <a:endParaRPr lang="sr-Latn-CS" sz="2400" b="1" dirty="0">
              <a:solidFill>
                <a:srgbClr val="FFFF00"/>
              </a:solidFill>
              <a:latin typeface="+mn-lt"/>
            </a:endParaRPr>
          </a:p>
        </p:txBody>
      </p:sp>
      <p:pic>
        <p:nvPicPr>
          <p:cNvPr id="2" name="Picture 2" descr="scan0055">
            <a:extLst>
              <a:ext uri="{FF2B5EF4-FFF2-40B4-BE49-F238E27FC236}">
                <a16:creationId xmlns:a16="http://schemas.microsoft.com/office/drawing/2014/main" id="{54BF273F-28B2-9FD9-10C0-0B9BDDE1A7AB}"/>
              </a:ext>
            </a:extLst>
          </p:cNvPr>
          <p:cNvPicPr>
            <a:picLocks noChangeAspect="1" noChangeArrowheads="1"/>
          </p:cNvPicPr>
          <p:nvPr/>
        </p:nvPicPr>
        <p:blipFill>
          <a:blip r:embed="rId7"/>
          <a:srcRect/>
          <a:stretch>
            <a:fillRect/>
          </a:stretch>
        </p:blipFill>
        <p:spPr>
          <a:xfrm>
            <a:off x="395536" y="3471749"/>
            <a:ext cx="3311475" cy="3154481"/>
          </a:xfrm>
          <a:prstGeom prst="rect">
            <a:avLst/>
          </a:prstGeom>
          <a:ln w="38100">
            <a:solidFill>
              <a:schemeClr val="accent2">
                <a:lumMod val="40000"/>
                <a:lumOff val="60000"/>
              </a:schemeClr>
            </a:solidFill>
          </a:ln>
        </p:spPr>
      </p:pic>
      <p:pic>
        <p:nvPicPr>
          <p:cNvPr id="4098" name="Picture 2">
            <a:extLst>
              <a:ext uri="{FF2B5EF4-FFF2-40B4-BE49-F238E27FC236}">
                <a16:creationId xmlns:a16="http://schemas.microsoft.com/office/drawing/2014/main" id="{03CFE4B4-9526-39C6-EE60-87A033B1B69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27984" y="3573016"/>
            <a:ext cx="4143747" cy="2924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427421"/>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6" name="Picture 8" descr="Omental foramen - Wikip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97" y="4200838"/>
            <a:ext cx="2976215" cy="2094174"/>
          </a:xfrm>
          <a:prstGeom prst="rect">
            <a:avLst/>
          </a:prstGeom>
          <a:noFill/>
          <a:extLst>
            <a:ext uri="{909E8E84-426E-40DD-AFC4-6F175D3DCCD1}">
              <a14:hiddenFill xmlns:a14="http://schemas.microsoft.com/office/drawing/2010/main">
                <a:solidFill>
                  <a:srgbClr val="FFFFFF"/>
                </a:solidFill>
              </a14:hiddenFill>
            </a:ext>
          </a:extLst>
        </p:spPr>
      </p:pic>
      <p:sp>
        <p:nvSpPr>
          <p:cNvPr id="98306" name="Rectangle 2"/>
          <p:cNvSpPr>
            <a:spLocks noGrp="1" noRot="1" noChangeArrowheads="1"/>
          </p:cNvSpPr>
          <p:nvPr>
            <p:ph type="title" idx="4294967295"/>
          </p:nvPr>
        </p:nvSpPr>
        <p:spPr>
          <a:xfrm>
            <a:off x="250825" y="0"/>
            <a:ext cx="8229600" cy="706438"/>
          </a:xfrm>
        </p:spPr>
        <p:txBody>
          <a:bodyPr/>
          <a:lstStyle/>
          <a:p>
            <a:pPr eaLnBrk="1" hangingPunct="1">
              <a:defRPr/>
            </a:pPr>
            <a:r>
              <a:rPr lang="en-GB" sz="2800" b="0" dirty="0">
                <a:solidFill>
                  <a:srgbClr val="FFFF00"/>
                </a:solidFill>
                <a:latin typeface="+mn-lt"/>
              </a:rPr>
              <a:t>Lesser sac (</a:t>
            </a:r>
            <a:r>
              <a:rPr lang="sr-Latn-CS" sz="2800" b="0" dirty="0">
                <a:solidFill>
                  <a:srgbClr val="FFFF00"/>
                </a:solidFill>
                <a:latin typeface="+mn-lt"/>
              </a:rPr>
              <a:t>Bursa </a:t>
            </a:r>
            <a:r>
              <a:rPr lang="sr-Latn-CS" sz="2800" b="0" dirty="0" err="1">
                <a:solidFill>
                  <a:srgbClr val="FFFF00"/>
                </a:solidFill>
                <a:latin typeface="+mn-lt"/>
              </a:rPr>
              <a:t>omentalis</a:t>
            </a:r>
            <a:r>
              <a:rPr lang="en-GB" sz="2800" b="0" dirty="0">
                <a:solidFill>
                  <a:srgbClr val="FFFF00"/>
                </a:solidFill>
                <a:latin typeface="+mn-lt"/>
              </a:rPr>
              <a:t>)</a:t>
            </a:r>
            <a:endParaRPr lang="en-US" sz="2800" b="0" dirty="0">
              <a:solidFill>
                <a:srgbClr val="FFFF00"/>
              </a:solidFill>
              <a:latin typeface="+mn-lt"/>
            </a:endParaRPr>
          </a:p>
        </p:txBody>
      </p:sp>
      <p:sp>
        <p:nvSpPr>
          <p:cNvPr id="98307" name="Rectangle 3"/>
          <p:cNvSpPr>
            <a:spLocks noGrp="1" noChangeArrowheads="1"/>
          </p:cNvSpPr>
          <p:nvPr>
            <p:ph type="body" idx="4294967295"/>
          </p:nvPr>
        </p:nvSpPr>
        <p:spPr>
          <a:xfrm>
            <a:off x="-1" y="765175"/>
            <a:ext cx="9144001" cy="5905500"/>
          </a:xfrm>
        </p:spPr>
        <p:txBody>
          <a:bodyPr/>
          <a:lstStyle/>
          <a:p>
            <a:pPr eaLnBrk="1" hangingPunct="1">
              <a:lnSpc>
                <a:spcPct val="90000"/>
              </a:lnSpc>
              <a:buFont typeface="Wingdings" panose="05000000000000000000" pitchFamily="2" charset="2"/>
              <a:buNone/>
              <a:defRPr/>
            </a:pPr>
            <a:r>
              <a:rPr lang="en-GB" sz="1800" b="0" i="0" dirty="0">
                <a:effectLst/>
              </a:rPr>
              <a:t>- The lesser sac lies posterior to the stomach and lesser </a:t>
            </a:r>
            <a:r>
              <a:rPr lang="en-GB" sz="1800" b="0" i="0" dirty="0" err="1">
                <a:effectLst/>
              </a:rPr>
              <a:t>omentum</a:t>
            </a:r>
            <a:r>
              <a:rPr lang="en-GB" sz="1800" b="0" i="0" dirty="0">
                <a:effectLst/>
              </a:rPr>
              <a:t>. It allows the stomach to move</a:t>
            </a:r>
          </a:p>
          <a:p>
            <a:pPr eaLnBrk="1" hangingPunct="1">
              <a:lnSpc>
                <a:spcPct val="90000"/>
              </a:lnSpc>
              <a:buFont typeface="Wingdings" panose="05000000000000000000" pitchFamily="2" charset="2"/>
              <a:buNone/>
              <a:defRPr/>
            </a:pPr>
            <a:r>
              <a:rPr lang="en-GB" sz="1800" dirty="0">
                <a:effectLst/>
              </a:rPr>
              <a:t>  </a:t>
            </a:r>
            <a:r>
              <a:rPr lang="en-GB" sz="1800" b="0" i="0" dirty="0">
                <a:effectLst/>
              </a:rPr>
              <a:t>freely against the structures posterior and inferior to it.</a:t>
            </a:r>
          </a:p>
          <a:p>
            <a:pPr eaLnBrk="1" hangingPunct="1">
              <a:lnSpc>
                <a:spcPct val="90000"/>
              </a:lnSpc>
              <a:buFont typeface="Wingdings" panose="05000000000000000000" pitchFamily="2" charset="2"/>
              <a:buNone/>
              <a:defRPr/>
            </a:pPr>
            <a:r>
              <a:rPr lang="en-GB" sz="1800" dirty="0">
                <a:effectLst/>
              </a:rPr>
              <a:t>- The shape of horizontally placed sac, with bottom oriented to the left and opening to the right</a:t>
            </a:r>
            <a:endParaRPr lang="en-GB" sz="1800" i="1" dirty="0"/>
          </a:p>
          <a:p>
            <a:pPr eaLnBrk="1" hangingPunct="1">
              <a:lnSpc>
                <a:spcPct val="90000"/>
              </a:lnSpc>
              <a:buFont typeface="Wingdings" panose="05000000000000000000" pitchFamily="2" charset="2"/>
              <a:buNone/>
              <a:defRPr/>
            </a:pPr>
            <a:r>
              <a:rPr lang="en-GB" sz="2400" i="1" dirty="0">
                <a:solidFill>
                  <a:srgbClr val="FFFF00"/>
                </a:solidFill>
              </a:rPr>
              <a:t>Anterior wall</a:t>
            </a:r>
            <a:r>
              <a:rPr lang="sr-Latn-CS" sz="2400" i="1" dirty="0">
                <a:solidFill>
                  <a:srgbClr val="FFFF00"/>
                </a:solidFill>
              </a:rPr>
              <a:t>:</a:t>
            </a:r>
            <a:r>
              <a:rPr lang="sr-Latn-CS" sz="2400" i="1" dirty="0">
                <a:solidFill>
                  <a:srgbClr val="800000"/>
                </a:solidFill>
              </a:rPr>
              <a:t> </a:t>
            </a:r>
          </a:p>
          <a:p>
            <a:pPr eaLnBrk="1" hangingPunct="1">
              <a:lnSpc>
                <a:spcPct val="90000"/>
              </a:lnSpc>
              <a:buFont typeface="Wingdings" panose="05000000000000000000" pitchFamily="2" charset="2"/>
              <a:buNone/>
              <a:defRPr/>
            </a:pPr>
            <a:r>
              <a:rPr lang="en-GB" sz="2000" i="1" dirty="0"/>
              <a:t>Posterior surface of </a:t>
            </a:r>
            <a:r>
              <a:rPr lang="en-GB" sz="2000" b="1" dirty="0"/>
              <a:t>stomach</a:t>
            </a:r>
            <a:r>
              <a:rPr lang="sr-Latn-CS" sz="2000" b="1" dirty="0"/>
              <a:t>, </a:t>
            </a:r>
            <a:r>
              <a:rPr lang="sr-Latn-CS" sz="2000" b="1" dirty="0" err="1"/>
              <a:t>omentum</a:t>
            </a:r>
            <a:r>
              <a:rPr lang="sr-Latn-CS" sz="2000" b="1" dirty="0"/>
              <a:t> minus </a:t>
            </a:r>
            <a:r>
              <a:rPr lang="en-GB" sz="2000" b="1" dirty="0"/>
              <a:t>and gastrocolic ligament</a:t>
            </a:r>
            <a:endParaRPr lang="sr-Latn-CS" sz="2000" b="1" dirty="0"/>
          </a:p>
          <a:p>
            <a:pPr eaLnBrk="1" hangingPunct="1">
              <a:lnSpc>
                <a:spcPct val="90000"/>
              </a:lnSpc>
              <a:buFont typeface="Wingdings" panose="05000000000000000000" pitchFamily="2" charset="2"/>
              <a:buNone/>
              <a:defRPr/>
            </a:pPr>
            <a:r>
              <a:rPr lang="en-GB" sz="2400" i="1" dirty="0">
                <a:solidFill>
                  <a:srgbClr val="FFFF00"/>
                </a:solidFill>
              </a:rPr>
              <a:t>Posterior wall</a:t>
            </a:r>
            <a:r>
              <a:rPr lang="sr-Latn-CS" sz="2400" i="1" dirty="0">
                <a:solidFill>
                  <a:srgbClr val="FFFF00"/>
                </a:solidFill>
              </a:rPr>
              <a:t>:</a:t>
            </a:r>
          </a:p>
          <a:p>
            <a:pPr eaLnBrk="1" hangingPunct="1">
              <a:lnSpc>
                <a:spcPct val="90000"/>
              </a:lnSpc>
              <a:buFont typeface="Wingdings" panose="05000000000000000000" pitchFamily="2" charset="2"/>
              <a:buNone/>
              <a:defRPr/>
            </a:pPr>
            <a:r>
              <a:rPr lang="en-GB" sz="2000" i="1" dirty="0"/>
              <a:t>Anterior surface of</a:t>
            </a:r>
            <a:r>
              <a:rPr lang="en-GB" sz="2000" b="1" i="1" dirty="0"/>
              <a:t> </a:t>
            </a:r>
            <a:r>
              <a:rPr lang="en-GB" sz="2000" i="1" dirty="0"/>
              <a:t>peritoneum that covers </a:t>
            </a:r>
            <a:r>
              <a:rPr lang="sr-Latn-CS" sz="2000" b="1" i="1" dirty="0" err="1"/>
              <a:t>pancreas</a:t>
            </a:r>
            <a:r>
              <a:rPr lang="sr-Latn-CS" sz="2000" b="1" i="1" dirty="0"/>
              <a:t>, ren sinister, </a:t>
            </a:r>
            <a:r>
              <a:rPr lang="en-GB" sz="2000" b="1" i="1" dirty="0"/>
              <a:t>left suprarenal gland</a:t>
            </a:r>
          </a:p>
          <a:p>
            <a:pPr eaLnBrk="1" hangingPunct="1">
              <a:lnSpc>
                <a:spcPct val="90000"/>
              </a:lnSpc>
              <a:buFont typeface="Wingdings" panose="05000000000000000000" pitchFamily="2" charset="2"/>
              <a:buNone/>
              <a:defRPr/>
            </a:pPr>
            <a:r>
              <a:rPr lang="en-GB" sz="2400" i="1" dirty="0">
                <a:solidFill>
                  <a:srgbClr val="FFFF00"/>
                </a:solidFill>
              </a:rPr>
              <a:t>Bottom:</a:t>
            </a:r>
            <a:endParaRPr lang="en-GB" sz="2000" b="1" i="1" dirty="0">
              <a:solidFill>
                <a:srgbClr val="FFFF00"/>
              </a:solidFill>
            </a:endParaRPr>
          </a:p>
          <a:p>
            <a:pPr eaLnBrk="1" hangingPunct="1">
              <a:lnSpc>
                <a:spcPct val="90000"/>
              </a:lnSpc>
              <a:buFont typeface="Wingdings" panose="05000000000000000000" pitchFamily="2" charset="2"/>
              <a:buNone/>
              <a:defRPr/>
            </a:pPr>
            <a:r>
              <a:rPr lang="en-GB" sz="2000" i="1" dirty="0"/>
              <a:t>Anterior surface of</a:t>
            </a:r>
            <a:r>
              <a:rPr lang="en-GB" sz="2000" b="1" i="1" dirty="0"/>
              <a:t> </a:t>
            </a:r>
            <a:r>
              <a:rPr lang="en-GB" sz="2000" i="1" dirty="0"/>
              <a:t>peritoneum that covers inner surface of spleen</a:t>
            </a:r>
          </a:p>
        </p:txBody>
      </p:sp>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l="29492" t="11562" r="27148" b="7813"/>
          <a:stretch>
            <a:fillRect/>
          </a:stretch>
        </p:blipFill>
        <p:spPr bwMode="auto">
          <a:xfrm>
            <a:off x="6516216" y="3429000"/>
            <a:ext cx="2788106" cy="324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a:extLst>
              <a:ext uri="{FF2B5EF4-FFF2-40B4-BE49-F238E27FC236}">
                <a16:creationId xmlns:a16="http://schemas.microsoft.com/office/drawing/2014/main" id="{FD5E2907-8EFB-8FF5-32C0-81FC0D5F430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697" t="-1293" r="5747" b="1293"/>
          <a:stretch/>
        </p:blipFill>
        <p:spPr bwMode="auto">
          <a:xfrm>
            <a:off x="2987824" y="3813271"/>
            <a:ext cx="3528392" cy="28693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6" name="Picture 8" descr="Omental foramen - Wikip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970" y="3965992"/>
            <a:ext cx="4110088" cy="2892008"/>
          </a:xfrm>
          <a:prstGeom prst="rect">
            <a:avLst/>
          </a:prstGeom>
          <a:noFill/>
          <a:extLst>
            <a:ext uri="{909E8E84-426E-40DD-AFC4-6F175D3DCCD1}">
              <a14:hiddenFill xmlns:a14="http://schemas.microsoft.com/office/drawing/2010/main">
                <a:solidFill>
                  <a:srgbClr val="FFFFFF"/>
                </a:solidFill>
              </a14:hiddenFill>
            </a:ext>
          </a:extLst>
        </p:spPr>
      </p:pic>
      <p:sp>
        <p:nvSpPr>
          <p:cNvPr id="98306" name="Rectangle 2"/>
          <p:cNvSpPr>
            <a:spLocks noGrp="1" noRot="1" noChangeArrowheads="1"/>
          </p:cNvSpPr>
          <p:nvPr>
            <p:ph type="title" idx="4294967295"/>
          </p:nvPr>
        </p:nvSpPr>
        <p:spPr>
          <a:xfrm>
            <a:off x="250825" y="0"/>
            <a:ext cx="8229600" cy="706438"/>
          </a:xfrm>
        </p:spPr>
        <p:txBody>
          <a:bodyPr/>
          <a:lstStyle/>
          <a:p>
            <a:pPr eaLnBrk="1" hangingPunct="1">
              <a:defRPr/>
            </a:pPr>
            <a:r>
              <a:rPr lang="en-GB" sz="2800" b="0" dirty="0">
                <a:solidFill>
                  <a:srgbClr val="FFFF00"/>
                </a:solidFill>
                <a:latin typeface="+mn-lt"/>
              </a:rPr>
              <a:t>Lesser sac (</a:t>
            </a:r>
            <a:r>
              <a:rPr lang="sr-Latn-CS" sz="2800" b="0" dirty="0">
                <a:solidFill>
                  <a:srgbClr val="FFFF00"/>
                </a:solidFill>
                <a:latin typeface="+mn-lt"/>
              </a:rPr>
              <a:t>Bursa </a:t>
            </a:r>
            <a:r>
              <a:rPr lang="sr-Latn-CS" sz="2800" b="0" dirty="0" err="1">
                <a:solidFill>
                  <a:srgbClr val="FFFF00"/>
                </a:solidFill>
                <a:latin typeface="+mn-lt"/>
              </a:rPr>
              <a:t>omentalis</a:t>
            </a:r>
            <a:r>
              <a:rPr lang="en-GB" sz="2800" b="0" dirty="0">
                <a:solidFill>
                  <a:srgbClr val="FFFF00"/>
                </a:solidFill>
                <a:latin typeface="+mn-lt"/>
              </a:rPr>
              <a:t>)</a:t>
            </a:r>
            <a:endParaRPr lang="en-US" sz="2800" b="0" dirty="0">
              <a:solidFill>
                <a:srgbClr val="FFFF00"/>
              </a:solidFill>
              <a:latin typeface="+mn-lt"/>
            </a:endParaRPr>
          </a:p>
        </p:txBody>
      </p:sp>
      <p:sp>
        <p:nvSpPr>
          <p:cNvPr id="98307" name="Rectangle 3"/>
          <p:cNvSpPr>
            <a:spLocks noGrp="1" noChangeArrowheads="1"/>
          </p:cNvSpPr>
          <p:nvPr>
            <p:ph type="body" idx="4294967295"/>
          </p:nvPr>
        </p:nvSpPr>
        <p:spPr>
          <a:xfrm>
            <a:off x="-3066" y="548680"/>
            <a:ext cx="9144001" cy="5905500"/>
          </a:xfrm>
        </p:spPr>
        <p:txBody>
          <a:bodyPr/>
          <a:lstStyle/>
          <a:p>
            <a:pPr algn="just"/>
            <a:r>
              <a:rPr lang="en-GB" sz="1800" b="0" i="0" dirty="0">
                <a:effectLst/>
              </a:rPr>
              <a:t>The omental bursa is connected with the greater sac through an opening in the omental bursa – the </a:t>
            </a:r>
            <a:r>
              <a:rPr lang="en-GB" sz="1800" b="1" i="0" dirty="0">
                <a:effectLst/>
              </a:rPr>
              <a:t>epiploic foramen (of Winslow).</a:t>
            </a:r>
            <a:endParaRPr lang="en-GB" sz="1800" b="0" i="0" dirty="0">
              <a:effectLst/>
            </a:endParaRPr>
          </a:p>
          <a:p>
            <a:pPr algn="just"/>
            <a:r>
              <a:rPr lang="en-GB" sz="1800" b="0" i="0" dirty="0">
                <a:effectLst/>
              </a:rPr>
              <a:t>The epiploic foramen is situated posterior to the free edge of the lesser </a:t>
            </a:r>
            <a:r>
              <a:rPr lang="en-GB" sz="1800" b="0" i="0" dirty="0" err="1">
                <a:effectLst/>
              </a:rPr>
              <a:t>omentum</a:t>
            </a:r>
            <a:r>
              <a:rPr lang="en-GB" sz="1800" b="0" i="0" dirty="0">
                <a:effectLst/>
              </a:rPr>
              <a:t> (the hepatoduodenal ligament).</a:t>
            </a:r>
            <a:endParaRPr lang="en-GB" sz="2800" i="1" dirty="0">
              <a:solidFill>
                <a:srgbClr val="FFFF00"/>
              </a:solidFill>
            </a:endParaRPr>
          </a:p>
          <a:p>
            <a:pPr eaLnBrk="1" hangingPunct="1">
              <a:lnSpc>
                <a:spcPct val="90000"/>
              </a:lnSpc>
              <a:buFont typeface="Wingdings" panose="05000000000000000000" pitchFamily="2" charset="2"/>
              <a:buNone/>
              <a:defRPr/>
            </a:pPr>
            <a:r>
              <a:rPr lang="sr-Latn-CS" sz="2800" b="1" i="1" dirty="0" err="1">
                <a:solidFill>
                  <a:srgbClr val="FFFF00"/>
                </a:solidFill>
              </a:rPr>
              <a:t>Foramen</a:t>
            </a:r>
            <a:r>
              <a:rPr lang="sr-Latn-CS" sz="2800" b="1" i="1" dirty="0">
                <a:solidFill>
                  <a:srgbClr val="FFFF00"/>
                </a:solidFill>
              </a:rPr>
              <a:t> omentale s. epiploicum </a:t>
            </a:r>
            <a:r>
              <a:rPr lang="sr-Latn-CS" sz="2800" i="1" dirty="0">
                <a:solidFill>
                  <a:srgbClr val="FFFF00"/>
                </a:solidFill>
              </a:rPr>
              <a:t>(</a:t>
            </a:r>
            <a:r>
              <a:rPr lang="sr-Latn-CS" sz="2800" i="1" dirty="0" err="1">
                <a:solidFill>
                  <a:srgbClr val="FFFF00"/>
                </a:solidFill>
              </a:rPr>
              <a:t>Winslow</a:t>
            </a:r>
            <a:r>
              <a:rPr lang="sr-Latn-CS" sz="2800" i="1" dirty="0">
                <a:solidFill>
                  <a:srgbClr val="FFFF00"/>
                </a:solidFill>
              </a:rPr>
              <a:t>)</a:t>
            </a:r>
            <a:r>
              <a:rPr lang="en-GB" sz="2800" i="1" dirty="0">
                <a:solidFill>
                  <a:srgbClr val="FFFF00"/>
                </a:solidFill>
              </a:rPr>
              <a:t> borders:</a:t>
            </a:r>
            <a:endParaRPr lang="en-US" sz="2800" i="1" dirty="0">
              <a:solidFill>
                <a:srgbClr val="FFFF00"/>
              </a:solidFill>
            </a:endParaRPr>
          </a:p>
          <a:p>
            <a:pPr eaLnBrk="1" hangingPunct="1">
              <a:lnSpc>
                <a:spcPct val="90000"/>
              </a:lnSpc>
              <a:buFont typeface="Wingdings" panose="05000000000000000000" pitchFamily="2" charset="2"/>
              <a:buNone/>
              <a:defRPr/>
            </a:pPr>
            <a:r>
              <a:rPr lang="en-GB" sz="2000" i="1" u="sng" dirty="0"/>
              <a:t>Anteriorly</a:t>
            </a:r>
            <a:r>
              <a:rPr lang="sr-Latn-CS" sz="2000" i="1" dirty="0"/>
              <a:t>: </a:t>
            </a:r>
            <a:r>
              <a:rPr lang="sr-Cyrl-CS" sz="2000" i="1" dirty="0"/>
              <a:t> </a:t>
            </a:r>
            <a:r>
              <a:rPr lang="sr-Latn-CS" sz="2000" dirty="0" err="1"/>
              <a:t>hepatoduodenal</a:t>
            </a:r>
            <a:r>
              <a:rPr lang="en-GB" sz="2000" dirty="0"/>
              <a:t> ligament</a:t>
            </a:r>
            <a:r>
              <a:rPr lang="sr-Latn-CS" sz="2000" i="1" dirty="0"/>
              <a:t> </a:t>
            </a:r>
            <a:r>
              <a:rPr lang="en-GB" sz="2000" i="1" dirty="0"/>
              <a:t>(with portal </a:t>
            </a:r>
            <a:r>
              <a:rPr lang="en-GB" sz="2000" i="1" dirty="0" err="1"/>
              <a:t>triade</a:t>
            </a:r>
            <a:r>
              <a:rPr lang="en-GB" sz="2000" i="1" dirty="0"/>
              <a:t>)</a:t>
            </a:r>
            <a:endParaRPr lang="sr-Latn-CS" sz="2000" dirty="0"/>
          </a:p>
          <a:p>
            <a:pPr marL="0" indent="0" algn="l">
              <a:buNone/>
            </a:pPr>
            <a:r>
              <a:rPr lang="en-GB" sz="2000" i="1" u="sng" dirty="0"/>
              <a:t>Posteriorly</a:t>
            </a:r>
            <a:r>
              <a:rPr lang="sr-Latn-CS" sz="2000" i="1" u="sng" dirty="0"/>
              <a:t>:</a:t>
            </a:r>
            <a:r>
              <a:rPr lang="sr-Latn-CS" sz="2000" i="1" dirty="0"/>
              <a:t> </a:t>
            </a:r>
            <a:r>
              <a:rPr lang="sr-Cyrl-CS" sz="2000" i="1" dirty="0"/>
              <a:t>  </a:t>
            </a:r>
            <a:r>
              <a:rPr lang="sr-Latn-CS" sz="2000" dirty="0"/>
              <a:t>v. cava </a:t>
            </a:r>
            <a:r>
              <a:rPr lang="sr-Latn-CS" sz="2000" dirty="0" err="1"/>
              <a:t>inferior</a:t>
            </a:r>
            <a:r>
              <a:rPr lang="sr-Latn-CS" sz="2000" i="1" dirty="0"/>
              <a:t> </a:t>
            </a:r>
            <a:r>
              <a:rPr lang="en-GB" sz="1800" b="0" i="0" u="none" strike="noStrike" baseline="0" dirty="0"/>
              <a:t>and a muscular band, the right crus of the diaphragm, covered</a:t>
            </a:r>
            <a:br>
              <a:rPr lang="en-GB" sz="1800" b="0" i="0" u="none" strike="noStrike" baseline="0" dirty="0"/>
            </a:br>
            <a:r>
              <a:rPr lang="en-GB" sz="1800" b="0" i="0" u="none" strike="noStrike" baseline="0" dirty="0"/>
              <a:t>                     anteriorly with parietal peritoneum. (They are retroperitoneal.)</a:t>
            </a:r>
            <a:r>
              <a:rPr lang="sr-Latn-CS" sz="2000" i="1" dirty="0"/>
              <a:t> </a:t>
            </a:r>
            <a:endParaRPr lang="en-GB" sz="2000" i="1" dirty="0"/>
          </a:p>
          <a:p>
            <a:pPr marL="0" indent="0" algn="l">
              <a:buNone/>
            </a:pPr>
            <a:r>
              <a:rPr lang="en-GB" sz="2000" i="1" u="sng" dirty="0"/>
              <a:t>Superiorly</a:t>
            </a:r>
            <a:r>
              <a:rPr lang="sr-Latn-CS" sz="2000" i="1" u="sng" dirty="0"/>
              <a:t>: </a:t>
            </a:r>
            <a:r>
              <a:rPr lang="sr-Cyrl-CS" sz="2000" i="1" u="sng" dirty="0"/>
              <a:t>  </a:t>
            </a:r>
            <a:r>
              <a:rPr lang="en-GB" sz="2000" dirty="0"/>
              <a:t>liver</a:t>
            </a:r>
            <a:r>
              <a:rPr lang="en-GB" sz="2000" i="1" dirty="0"/>
              <a:t> </a:t>
            </a:r>
            <a:r>
              <a:rPr lang="en-GB" sz="2000" dirty="0"/>
              <a:t>covered with visceral peritoneum</a:t>
            </a:r>
          </a:p>
          <a:p>
            <a:pPr marL="0" indent="0" algn="l">
              <a:buNone/>
            </a:pPr>
            <a:r>
              <a:rPr lang="en-GB" sz="2000" i="1" u="sng" dirty="0"/>
              <a:t>Inferiorly</a:t>
            </a:r>
            <a:r>
              <a:rPr lang="sr-Latn-CS" sz="2000" i="1" u="sng" dirty="0"/>
              <a:t>:</a:t>
            </a:r>
            <a:r>
              <a:rPr lang="en-GB" sz="2000" i="1" u="sng" dirty="0"/>
              <a:t>    </a:t>
            </a:r>
            <a:r>
              <a:rPr lang="sr-Latn-CS" sz="2000" i="1" u="sng" dirty="0"/>
              <a:t> </a:t>
            </a:r>
            <a:r>
              <a:rPr lang="sr-Latn-CS" sz="2000" dirty="0" err="1"/>
              <a:t>pars</a:t>
            </a:r>
            <a:r>
              <a:rPr lang="sr-Latn-CS" sz="2000" dirty="0"/>
              <a:t> </a:t>
            </a:r>
            <a:r>
              <a:rPr lang="sr-Latn-CS" sz="2000" dirty="0" err="1"/>
              <a:t>superior</a:t>
            </a:r>
            <a:r>
              <a:rPr lang="sr-Latn-CS" sz="2000" dirty="0"/>
              <a:t> </a:t>
            </a:r>
            <a:r>
              <a:rPr lang="sr-Latn-CS" sz="2000" dirty="0" err="1"/>
              <a:t>duodeni</a:t>
            </a:r>
            <a:r>
              <a:rPr lang="en-GB" sz="2000" dirty="0"/>
              <a:t> (first part of duodenum)</a:t>
            </a:r>
            <a:endParaRPr lang="en-US" sz="2000" dirty="0"/>
          </a:p>
        </p:txBody>
      </p:sp>
      <p:pic>
        <p:nvPicPr>
          <p:cNvPr id="6146" name="Picture 2">
            <a:extLst>
              <a:ext uri="{FF2B5EF4-FFF2-40B4-BE49-F238E27FC236}">
                <a16:creationId xmlns:a16="http://schemas.microsoft.com/office/drawing/2014/main" id="{3B7ED114-BF8E-79E0-432E-31AEFE83F4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0158" y="3822326"/>
            <a:ext cx="3900777" cy="3003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368318"/>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rrowheads="1"/>
          </p:cNvSpPr>
          <p:nvPr>
            <p:ph type="title" idx="4294967295"/>
          </p:nvPr>
        </p:nvSpPr>
        <p:spPr>
          <a:xfrm>
            <a:off x="250825" y="0"/>
            <a:ext cx="8229600" cy="706438"/>
          </a:xfrm>
        </p:spPr>
        <p:txBody>
          <a:bodyPr/>
          <a:lstStyle/>
          <a:p>
            <a:pPr eaLnBrk="1" hangingPunct="1">
              <a:defRPr/>
            </a:pPr>
            <a:r>
              <a:rPr lang="en-GB" sz="3600" b="0" dirty="0">
                <a:solidFill>
                  <a:srgbClr val="FFFF00"/>
                </a:solidFill>
                <a:latin typeface="+mn-lt"/>
              </a:rPr>
              <a:t>Lesser sac (</a:t>
            </a:r>
            <a:r>
              <a:rPr lang="sr-Latn-CS" sz="3600" b="0" dirty="0">
                <a:solidFill>
                  <a:srgbClr val="FFFF00"/>
                </a:solidFill>
                <a:latin typeface="+mn-lt"/>
              </a:rPr>
              <a:t>Bursa </a:t>
            </a:r>
            <a:r>
              <a:rPr lang="sr-Latn-CS" sz="3600" b="0" dirty="0" err="1">
                <a:solidFill>
                  <a:srgbClr val="FFFF00"/>
                </a:solidFill>
                <a:latin typeface="+mn-lt"/>
              </a:rPr>
              <a:t>omentalis</a:t>
            </a:r>
            <a:r>
              <a:rPr lang="en-GB" sz="3600" b="0" dirty="0">
                <a:solidFill>
                  <a:srgbClr val="FFFF00"/>
                </a:solidFill>
                <a:latin typeface="+mn-lt"/>
              </a:rPr>
              <a:t>)</a:t>
            </a:r>
            <a:endParaRPr lang="en-US" sz="3600" b="0" dirty="0">
              <a:solidFill>
                <a:srgbClr val="FFFF00"/>
              </a:solidFill>
              <a:latin typeface="Comic Sans MS" pitchFamily="66" charset="0"/>
            </a:endParaRPr>
          </a:p>
        </p:txBody>
      </p:sp>
      <p:sp>
        <p:nvSpPr>
          <p:cNvPr id="98307" name="Rectangle 3"/>
          <p:cNvSpPr>
            <a:spLocks noGrp="1" noChangeArrowheads="1"/>
          </p:cNvSpPr>
          <p:nvPr>
            <p:ph type="body" idx="4294967295"/>
          </p:nvPr>
        </p:nvSpPr>
        <p:spPr>
          <a:xfrm>
            <a:off x="0" y="765175"/>
            <a:ext cx="9144000" cy="5905500"/>
          </a:xfrm>
        </p:spPr>
        <p:txBody>
          <a:bodyPr/>
          <a:lstStyle/>
          <a:p>
            <a:pPr algn="l"/>
            <a:r>
              <a:rPr lang="en-GB" sz="1800" b="0" i="0" u="none" strike="noStrike" baseline="0" dirty="0"/>
              <a:t>The omental bursa has a </a:t>
            </a:r>
            <a:r>
              <a:rPr lang="en-GB" sz="1800" b="0" i="1" u="none" strike="noStrike" baseline="0" dirty="0"/>
              <a:t>superior recess</a:t>
            </a:r>
            <a:r>
              <a:rPr lang="en-GB" sz="1800" b="0" i="0" u="none" strike="noStrike" baseline="0" dirty="0"/>
              <a:t>, limited superiorly by the diaphragm and the posterior layers of the coronary ligament of the liver, and an </a:t>
            </a:r>
            <a:r>
              <a:rPr lang="en-GB" sz="1800" b="0" i="1" u="none" strike="noStrike" baseline="0" dirty="0"/>
              <a:t>inferior recess </a:t>
            </a:r>
            <a:r>
              <a:rPr lang="en-GB" sz="1800" b="0" i="0" u="none" strike="noStrike" baseline="0" dirty="0"/>
              <a:t>between the superior parts of the layers of the greater </a:t>
            </a:r>
            <a:r>
              <a:rPr lang="en-GB" sz="1800" b="0" i="0" u="none" strike="noStrike" baseline="0" dirty="0" err="1"/>
              <a:t>omentum</a:t>
            </a:r>
            <a:endParaRPr lang="sr-Latn-CS" sz="2400" i="1" dirty="0"/>
          </a:p>
          <a:p>
            <a:pPr eaLnBrk="1" hangingPunct="1">
              <a:lnSpc>
                <a:spcPct val="90000"/>
              </a:lnSpc>
              <a:buFont typeface="Wingdings" panose="05000000000000000000" pitchFamily="2" charset="2"/>
              <a:buNone/>
              <a:defRPr/>
            </a:pPr>
            <a:r>
              <a:rPr lang="sr-Latn-CS" sz="2400" i="1" dirty="0"/>
              <a:t>    </a:t>
            </a:r>
            <a:r>
              <a:rPr lang="sr-Latn-CS" sz="2400" b="1" dirty="0"/>
              <a:t>- recessus superior omentalis</a:t>
            </a:r>
          </a:p>
          <a:p>
            <a:pPr eaLnBrk="1" hangingPunct="1">
              <a:lnSpc>
                <a:spcPct val="90000"/>
              </a:lnSpc>
              <a:buFont typeface="Wingdings" panose="05000000000000000000" pitchFamily="2" charset="2"/>
              <a:buNone/>
              <a:defRPr/>
            </a:pPr>
            <a:r>
              <a:rPr lang="sr-Latn-CS" sz="2400" b="1" dirty="0"/>
              <a:t>    - recessus inferior omentalis</a:t>
            </a:r>
          </a:p>
          <a:p>
            <a:pPr eaLnBrk="1" hangingPunct="1">
              <a:lnSpc>
                <a:spcPct val="90000"/>
              </a:lnSpc>
              <a:buFont typeface="Wingdings" panose="05000000000000000000" pitchFamily="2" charset="2"/>
              <a:buNone/>
              <a:defRPr/>
            </a:pPr>
            <a:r>
              <a:rPr lang="sr-Latn-CS" sz="2400" b="1" dirty="0"/>
              <a:t> </a:t>
            </a:r>
            <a:endParaRPr lang="sr-Latn-CS" sz="2400" b="1" dirty="0">
              <a:solidFill>
                <a:srgbClr val="A50021"/>
              </a:solidFill>
            </a:endParaRPr>
          </a:p>
        </p:txBody>
      </p:sp>
      <p:pic>
        <p:nvPicPr>
          <p:cNvPr id="58386" name="Picture 18" descr="Superior recess of omental bursa aka Recessus superior bursae omentalis in the latin terminology. Superior Mesenteric Artery, Paul Kim, Medical Anatomy, Atlas, Medical Illustration, Medical Science, Image, Celiac, Surge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3156487"/>
            <a:ext cx="3506683" cy="350668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0025 burs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273178" y="3176528"/>
            <a:ext cx="4658862" cy="3494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5620670"/>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rrowheads="1"/>
          </p:cNvSpPr>
          <p:nvPr>
            <p:ph type="title" idx="4294967295"/>
          </p:nvPr>
        </p:nvSpPr>
        <p:spPr>
          <a:xfrm>
            <a:off x="179512" y="282015"/>
            <a:ext cx="5472608" cy="706438"/>
          </a:xfrm>
        </p:spPr>
        <p:txBody>
          <a:bodyPr/>
          <a:lstStyle/>
          <a:p>
            <a:pPr eaLnBrk="1" hangingPunct="1">
              <a:buFont typeface="Wingdings" panose="05000000000000000000" pitchFamily="2" charset="2"/>
              <a:buNone/>
              <a:defRPr/>
            </a:pPr>
            <a:r>
              <a:rPr lang="en-GB" sz="2400" b="1" dirty="0">
                <a:solidFill>
                  <a:srgbClr val="FFFF00"/>
                </a:solidFill>
                <a:latin typeface="+mn-lt"/>
              </a:rPr>
              <a:t>Peritoneal cavity (</a:t>
            </a:r>
            <a:r>
              <a:rPr lang="sr-Latn-CS" sz="2400" b="1" dirty="0" err="1">
                <a:solidFill>
                  <a:srgbClr val="FFFF00"/>
                </a:solidFill>
                <a:latin typeface="+mn-lt"/>
              </a:rPr>
              <a:t>Cavitas</a:t>
            </a:r>
            <a:r>
              <a:rPr lang="sr-Latn-CS" sz="2400" b="1" dirty="0">
                <a:solidFill>
                  <a:srgbClr val="FFFF00"/>
                </a:solidFill>
                <a:latin typeface="+mn-lt"/>
              </a:rPr>
              <a:t> </a:t>
            </a:r>
            <a:r>
              <a:rPr lang="sr-Latn-CS" sz="2400" b="1" dirty="0" err="1">
                <a:solidFill>
                  <a:srgbClr val="FFFF00"/>
                </a:solidFill>
                <a:latin typeface="+mn-lt"/>
              </a:rPr>
              <a:t>peritonealis</a:t>
            </a:r>
            <a:r>
              <a:rPr lang="en-GB" sz="2400" b="1" dirty="0">
                <a:solidFill>
                  <a:srgbClr val="FFFF00"/>
                </a:solidFill>
                <a:latin typeface="+mn-lt"/>
              </a:rPr>
              <a:t>)</a:t>
            </a:r>
            <a:endParaRPr lang="sr-Latn-CS" sz="2400" b="1" dirty="0">
              <a:solidFill>
                <a:srgbClr val="FFFF00"/>
              </a:solidFill>
              <a:latin typeface="+mn-lt"/>
            </a:endParaRPr>
          </a:p>
        </p:txBody>
      </p:sp>
      <p:sp>
        <p:nvSpPr>
          <p:cNvPr id="98307" name="Rectangle 3"/>
          <p:cNvSpPr>
            <a:spLocks noGrp="1" noChangeArrowheads="1"/>
          </p:cNvSpPr>
          <p:nvPr>
            <p:ph type="body" idx="4294967295"/>
          </p:nvPr>
        </p:nvSpPr>
        <p:spPr>
          <a:xfrm>
            <a:off x="0" y="765175"/>
            <a:ext cx="9144000" cy="5905500"/>
          </a:xfrm>
        </p:spPr>
        <p:txBody>
          <a:bodyPr/>
          <a:lstStyle/>
          <a:p>
            <a:pPr eaLnBrk="1" hangingPunct="1">
              <a:lnSpc>
                <a:spcPct val="90000"/>
              </a:lnSpc>
              <a:buFont typeface="Wingdings" panose="05000000000000000000" pitchFamily="2" charset="2"/>
              <a:buNone/>
              <a:defRPr/>
            </a:pPr>
            <a:endParaRPr lang="sr-Latn-CS" sz="2400" i="1" dirty="0"/>
          </a:p>
          <a:p>
            <a:pPr eaLnBrk="1" hangingPunct="1">
              <a:lnSpc>
                <a:spcPct val="90000"/>
              </a:lnSpc>
              <a:buFont typeface="Wingdings" panose="05000000000000000000" pitchFamily="2" charset="2"/>
              <a:buNone/>
              <a:defRPr/>
            </a:pPr>
            <a:r>
              <a:rPr lang="sr-Latn-CS" sz="2400" i="1" dirty="0"/>
              <a:t>    </a:t>
            </a:r>
            <a:r>
              <a:rPr lang="sr-Latn-CS" sz="2400" b="1" dirty="0"/>
              <a:t>- recessus </a:t>
            </a:r>
            <a:r>
              <a:rPr lang="en-GB" sz="2400" b="1" dirty="0" err="1"/>
              <a:t>subphrenicus</a:t>
            </a:r>
            <a:r>
              <a:rPr lang="en-GB" sz="2400" b="1" dirty="0"/>
              <a:t> </a:t>
            </a:r>
            <a:r>
              <a:rPr lang="en-GB" sz="2400" b="1" dirty="0" err="1"/>
              <a:t>dexter</a:t>
            </a:r>
            <a:endParaRPr lang="sr-Latn-CS" sz="2400" b="1" dirty="0"/>
          </a:p>
          <a:p>
            <a:pPr eaLnBrk="1" hangingPunct="1">
              <a:lnSpc>
                <a:spcPct val="90000"/>
              </a:lnSpc>
              <a:buFont typeface="Wingdings" panose="05000000000000000000" pitchFamily="2" charset="2"/>
              <a:buNone/>
              <a:defRPr/>
            </a:pPr>
            <a:r>
              <a:rPr lang="sr-Latn-CS" sz="2400" b="1" dirty="0"/>
              <a:t>    - recessus </a:t>
            </a:r>
            <a:r>
              <a:rPr lang="en-GB" sz="2400" b="1" dirty="0" err="1"/>
              <a:t>subphrenicus</a:t>
            </a:r>
            <a:r>
              <a:rPr lang="en-GB" sz="2400" b="1" dirty="0"/>
              <a:t> sinister</a:t>
            </a:r>
          </a:p>
          <a:p>
            <a:pPr eaLnBrk="1" hangingPunct="1">
              <a:lnSpc>
                <a:spcPct val="90000"/>
              </a:lnSpc>
              <a:buFont typeface="Wingdings" panose="05000000000000000000" pitchFamily="2" charset="2"/>
              <a:buNone/>
              <a:defRPr/>
            </a:pPr>
            <a:r>
              <a:rPr lang="en-GB" sz="2400" b="1" dirty="0"/>
              <a:t>    </a:t>
            </a:r>
            <a:r>
              <a:rPr lang="sr-Latn-CS" sz="2400" b="1" dirty="0"/>
              <a:t>- </a:t>
            </a:r>
            <a:r>
              <a:rPr lang="sr-Latn-CS" sz="2400" b="1" dirty="0" err="1"/>
              <a:t>recessus</a:t>
            </a:r>
            <a:r>
              <a:rPr lang="sr-Latn-CS" sz="2400" b="1" dirty="0"/>
              <a:t> </a:t>
            </a:r>
            <a:r>
              <a:rPr lang="en-GB" sz="2400" b="1" dirty="0" err="1"/>
              <a:t>hepatorenale</a:t>
            </a:r>
            <a:endParaRPr lang="en-GB" sz="2400" b="1" dirty="0"/>
          </a:p>
          <a:p>
            <a:pPr eaLnBrk="1" hangingPunct="1">
              <a:lnSpc>
                <a:spcPct val="90000"/>
              </a:lnSpc>
              <a:buFont typeface="Wingdings" panose="05000000000000000000" pitchFamily="2" charset="2"/>
              <a:buNone/>
              <a:defRPr/>
            </a:pPr>
            <a:endParaRPr lang="en-GB" sz="2400" b="1" dirty="0"/>
          </a:p>
          <a:p>
            <a:pPr algn="l"/>
            <a:endParaRPr lang="sr-Latn-CS" sz="2400" b="1" dirty="0">
              <a:solidFill>
                <a:srgbClr val="A50021"/>
              </a:solidFill>
            </a:endParaRPr>
          </a:p>
        </p:txBody>
      </p:sp>
      <p:pic>
        <p:nvPicPr>
          <p:cNvPr id="137218" name="Picture 2" descr="Subphrenic recess (Recessus subphrenicus); Image: Paul Kim ..."/>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236" b="24156"/>
          <a:stretch/>
        </p:blipFill>
        <p:spPr bwMode="auto">
          <a:xfrm>
            <a:off x="5686267" y="1566886"/>
            <a:ext cx="3089051"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37224" name="Picture 8" descr="extended Focused Abdominal Scan for Trauma (eFAST) Exam - docnesia.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4" y="3116424"/>
            <a:ext cx="4392828" cy="342747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Omentum minu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1172" y="3933056"/>
            <a:ext cx="4392828" cy="255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4819007"/>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rrowheads="1"/>
          </p:cNvSpPr>
          <p:nvPr>
            <p:ph type="title" idx="4294967295"/>
          </p:nvPr>
        </p:nvSpPr>
        <p:spPr>
          <a:xfrm>
            <a:off x="1259632" y="0"/>
            <a:ext cx="5472608" cy="706438"/>
          </a:xfrm>
        </p:spPr>
        <p:txBody>
          <a:bodyPr/>
          <a:lstStyle/>
          <a:p>
            <a:pPr eaLnBrk="1" hangingPunct="1">
              <a:buFont typeface="Wingdings" panose="05000000000000000000" pitchFamily="2" charset="2"/>
              <a:buNone/>
              <a:defRPr/>
            </a:pPr>
            <a:r>
              <a:rPr lang="en-GB" sz="2400" b="1" dirty="0">
                <a:solidFill>
                  <a:srgbClr val="FFFF00"/>
                </a:solidFill>
                <a:latin typeface="+mn-lt"/>
              </a:rPr>
              <a:t>Peritoneal cavity (</a:t>
            </a:r>
            <a:r>
              <a:rPr lang="sr-Latn-CS" sz="2400" b="1" dirty="0" err="1">
                <a:solidFill>
                  <a:srgbClr val="FFFF00"/>
                </a:solidFill>
                <a:latin typeface="+mn-lt"/>
              </a:rPr>
              <a:t>Cavitas</a:t>
            </a:r>
            <a:r>
              <a:rPr lang="sr-Latn-CS" sz="2400" b="1" dirty="0">
                <a:solidFill>
                  <a:srgbClr val="FFFF00"/>
                </a:solidFill>
                <a:latin typeface="+mn-lt"/>
              </a:rPr>
              <a:t> </a:t>
            </a:r>
            <a:r>
              <a:rPr lang="sr-Latn-CS" sz="2400" b="1" dirty="0" err="1">
                <a:solidFill>
                  <a:srgbClr val="FFFF00"/>
                </a:solidFill>
                <a:latin typeface="+mn-lt"/>
              </a:rPr>
              <a:t>peritonealis</a:t>
            </a:r>
            <a:r>
              <a:rPr lang="en-GB" sz="2400" b="1" dirty="0">
                <a:solidFill>
                  <a:srgbClr val="FFFF00"/>
                </a:solidFill>
                <a:latin typeface="+mn-lt"/>
              </a:rPr>
              <a:t>)</a:t>
            </a:r>
            <a:endParaRPr lang="sr-Latn-CS" sz="2400" b="1" dirty="0">
              <a:solidFill>
                <a:srgbClr val="FFFF00"/>
              </a:solidFill>
              <a:latin typeface="+mn-lt"/>
            </a:endParaRPr>
          </a:p>
        </p:txBody>
      </p:sp>
      <p:sp>
        <p:nvSpPr>
          <p:cNvPr id="98307" name="Rectangle 3"/>
          <p:cNvSpPr>
            <a:spLocks noGrp="1" noChangeArrowheads="1"/>
          </p:cNvSpPr>
          <p:nvPr>
            <p:ph type="body" idx="4294967295"/>
          </p:nvPr>
        </p:nvSpPr>
        <p:spPr>
          <a:xfrm>
            <a:off x="0" y="663846"/>
            <a:ext cx="9144000" cy="1197776"/>
          </a:xfrm>
        </p:spPr>
        <p:txBody>
          <a:bodyPr/>
          <a:lstStyle/>
          <a:p>
            <a:pPr algn="l"/>
            <a:r>
              <a:rPr lang="en-GB" sz="1800" b="0" i="0" u="none" strike="noStrike" baseline="0" dirty="0"/>
              <a:t>The peritoneal cavity is completely closed in males.</a:t>
            </a:r>
          </a:p>
          <a:p>
            <a:pPr algn="l"/>
            <a:r>
              <a:rPr lang="en-GB" sz="1800" b="0" i="0" u="none" strike="noStrike" baseline="0" dirty="0"/>
              <a:t>However, there is a communication pathway in females</a:t>
            </a:r>
            <a:r>
              <a:rPr lang="en-GB" sz="1800" dirty="0"/>
              <a:t> </a:t>
            </a:r>
            <a:r>
              <a:rPr lang="en-GB" sz="1800" b="0" i="0" u="none" strike="noStrike" baseline="0" dirty="0"/>
              <a:t> to the exterior of the body through the uterine tubes,</a:t>
            </a:r>
            <a:r>
              <a:rPr lang="en-GB" sz="1800" dirty="0"/>
              <a:t> </a:t>
            </a:r>
            <a:r>
              <a:rPr lang="en-GB" sz="1800" b="0" i="0" u="none" strike="noStrike" baseline="0" dirty="0"/>
              <a:t> uterine cavity, and vagina. This communication constitutes</a:t>
            </a:r>
            <a:r>
              <a:rPr lang="en-GB" sz="1800" dirty="0"/>
              <a:t> </a:t>
            </a:r>
            <a:r>
              <a:rPr lang="en-GB" sz="1800" b="0" i="0" u="none" strike="noStrike" baseline="0" dirty="0"/>
              <a:t>a potential pathway of infection from the exterior.</a:t>
            </a:r>
            <a:endParaRPr lang="sr-Latn-CS" sz="2400" b="1" dirty="0"/>
          </a:p>
          <a:p>
            <a:pPr eaLnBrk="1" hangingPunct="1">
              <a:lnSpc>
                <a:spcPct val="90000"/>
              </a:lnSpc>
              <a:buFont typeface="Wingdings" panose="05000000000000000000" pitchFamily="2" charset="2"/>
              <a:buNone/>
              <a:defRPr/>
            </a:pPr>
            <a:r>
              <a:rPr lang="sr-Latn-CS" sz="2400" b="1" dirty="0">
                <a:solidFill>
                  <a:srgbClr val="A50021"/>
                </a:solidFill>
              </a:rPr>
              <a:t> </a:t>
            </a:r>
          </a:p>
        </p:txBody>
      </p:sp>
      <p:pic>
        <p:nvPicPr>
          <p:cNvPr id="2" name="Picture 2" descr="scan0055">
            <a:extLst>
              <a:ext uri="{FF2B5EF4-FFF2-40B4-BE49-F238E27FC236}">
                <a16:creationId xmlns:a16="http://schemas.microsoft.com/office/drawing/2014/main" id="{6774F0AE-593A-384B-8CA2-390EE998FEC0}"/>
              </a:ext>
            </a:extLst>
          </p:cNvPr>
          <p:cNvPicPr>
            <a:picLocks noChangeAspect="1" noChangeArrowheads="1"/>
          </p:cNvPicPr>
          <p:nvPr/>
        </p:nvPicPr>
        <p:blipFill>
          <a:blip r:embed="rId2">
            <a:lum contrast="6000"/>
          </a:blip>
          <a:srcRect t="10875" r="3368" b="4405"/>
          <a:stretch>
            <a:fillRect/>
          </a:stretch>
        </p:blipFill>
        <p:spPr bwMode="auto">
          <a:xfrm>
            <a:off x="6116358" y="1550551"/>
            <a:ext cx="2736304" cy="3390617"/>
          </a:xfrm>
          <a:prstGeom prst="rect">
            <a:avLst/>
          </a:prstGeom>
          <a:noFill/>
          <a:ln w="38100">
            <a:solidFill>
              <a:schemeClr val="accent2">
                <a:lumMod val="75000"/>
              </a:schemeClr>
            </a:solidFill>
            <a:miter lim="800000"/>
            <a:headEnd/>
            <a:tailEnd/>
          </a:ln>
        </p:spPr>
      </p:pic>
      <p:sp>
        <p:nvSpPr>
          <p:cNvPr id="4" name="TextBox 3">
            <a:extLst>
              <a:ext uri="{FF2B5EF4-FFF2-40B4-BE49-F238E27FC236}">
                <a16:creationId xmlns:a16="http://schemas.microsoft.com/office/drawing/2014/main" id="{D236ED0E-16DB-7028-82D5-CBA100056459}"/>
              </a:ext>
            </a:extLst>
          </p:cNvPr>
          <p:cNvSpPr txBox="1"/>
          <p:nvPr/>
        </p:nvSpPr>
        <p:spPr>
          <a:xfrm>
            <a:off x="215688" y="1861622"/>
            <a:ext cx="5684982" cy="3139321"/>
          </a:xfrm>
          <a:prstGeom prst="rect">
            <a:avLst/>
          </a:prstGeom>
          <a:noFill/>
        </p:spPr>
        <p:txBody>
          <a:bodyPr wrap="square">
            <a:spAutoFit/>
          </a:bodyPr>
          <a:lstStyle/>
          <a:p>
            <a:r>
              <a:rPr lang="en-GB" b="0" i="0" dirty="0">
                <a:effectLst/>
                <a:latin typeface="+mn-lt"/>
              </a:rPr>
              <a:t>*** In males, the </a:t>
            </a:r>
            <a:r>
              <a:rPr lang="en-GB" b="1" i="0" dirty="0">
                <a:solidFill>
                  <a:srgbClr val="FFFF00"/>
                </a:solidFill>
                <a:effectLst/>
                <a:latin typeface="+mn-lt"/>
              </a:rPr>
              <a:t>rectovesical pouch </a:t>
            </a:r>
            <a:r>
              <a:rPr lang="en-GB" b="0" i="0" dirty="0">
                <a:effectLst/>
                <a:latin typeface="+mn-lt"/>
              </a:rPr>
              <a:t>is a double folding of peritoneum located between the </a:t>
            </a:r>
            <a:r>
              <a:rPr lang="en-GB" b="0" i="0" u="none" strike="noStrike" dirty="0">
                <a:effectLst/>
                <a:latin typeface="+mn-lt"/>
              </a:rPr>
              <a:t>rectum </a:t>
            </a:r>
            <a:r>
              <a:rPr lang="en-GB" b="0" i="0" dirty="0">
                <a:effectLst/>
                <a:latin typeface="+mn-lt"/>
              </a:rPr>
              <a:t>and the </a:t>
            </a:r>
            <a:r>
              <a:rPr lang="en-GB" b="0" i="0" u="none" strike="noStrike" dirty="0">
                <a:effectLst/>
                <a:latin typeface="+mn-lt"/>
              </a:rPr>
              <a:t>bladder</a:t>
            </a:r>
            <a:r>
              <a:rPr lang="en-GB" u="none" strike="noStrike" dirty="0">
                <a:latin typeface="+mn-lt"/>
              </a:rPr>
              <a:t> and it is the lowest part of male peritoneal cavity</a:t>
            </a:r>
          </a:p>
          <a:p>
            <a:endParaRPr lang="en-GB" dirty="0">
              <a:latin typeface="+mn-lt"/>
            </a:endParaRPr>
          </a:p>
          <a:p>
            <a:pPr algn="just"/>
            <a:r>
              <a:rPr lang="en-GB" u="none" strike="noStrike" dirty="0">
                <a:latin typeface="+mn-lt"/>
              </a:rPr>
              <a:t>***</a:t>
            </a:r>
            <a:r>
              <a:rPr lang="en-GB" b="0" i="0" dirty="0">
                <a:effectLst/>
                <a:latin typeface="+mn-lt"/>
              </a:rPr>
              <a:t>In females, there are two areas of note:</a:t>
            </a:r>
          </a:p>
          <a:p>
            <a:pPr algn="just">
              <a:buFont typeface="Arial" panose="020B0604020202020204" pitchFamily="34" charset="0"/>
              <a:buChar char="•"/>
            </a:pPr>
            <a:r>
              <a:rPr lang="en-GB" b="1" i="0" dirty="0">
                <a:solidFill>
                  <a:srgbClr val="FFFF00"/>
                </a:solidFill>
                <a:effectLst/>
                <a:latin typeface="+mn-lt"/>
              </a:rPr>
              <a:t>Rectouterine pouch (of Douglas)</a:t>
            </a:r>
            <a:r>
              <a:rPr lang="en-GB" b="0" i="0" dirty="0">
                <a:solidFill>
                  <a:srgbClr val="FFFF00"/>
                </a:solidFill>
                <a:effectLst/>
                <a:latin typeface="+mn-lt"/>
              </a:rPr>
              <a:t> </a:t>
            </a:r>
            <a:r>
              <a:rPr lang="en-GB" b="0" i="0" dirty="0">
                <a:effectLst/>
                <a:latin typeface="+mn-lt"/>
              </a:rPr>
              <a:t>– double folding of the peritoneum between the rectum and the posterior wall of the </a:t>
            </a:r>
            <a:r>
              <a:rPr lang="en-GB" b="0" i="0" u="none" strike="noStrike" dirty="0">
                <a:effectLst/>
                <a:latin typeface="+mn-lt"/>
              </a:rPr>
              <a:t>uterus</a:t>
            </a:r>
            <a:r>
              <a:rPr lang="en-GB" u="none" strike="noStrike" dirty="0">
                <a:latin typeface="+mn-lt"/>
              </a:rPr>
              <a:t> and it is the lowest part of female peritoneal cavity</a:t>
            </a:r>
          </a:p>
          <a:p>
            <a:pPr algn="just">
              <a:buFont typeface="Arial" panose="020B0604020202020204" pitchFamily="34" charset="0"/>
              <a:buChar char="•"/>
            </a:pPr>
            <a:endParaRPr lang="en-GB" b="0" i="0" dirty="0">
              <a:effectLst/>
              <a:latin typeface="+mn-lt"/>
            </a:endParaRPr>
          </a:p>
          <a:p>
            <a:pPr algn="just">
              <a:buFont typeface="Arial" panose="020B0604020202020204" pitchFamily="34" charset="0"/>
              <a:buChar char="•"/>
            </a:pPr>
            <a:r>
              <a:rPr lang="en-GB" b="1" i="0" dirty="0" err="1">
                <a:solidFill>
                  <a:srgbClr val="FFFF00"/>
                </a:solidFill>
                <a:effectLst/>
                <a:latin typeface="+mn-lt"/>
              </a:rPr>
              <a:t>Vesicouterine</a:t>
            </a:r>
            <a:r>
              <a:rPr lang="en-GB" b="1" i="0" dirty="0">
                <a:solidFill>
                  <a:srgbClr val="FFFF00"/>
                </a:solidFill>
                <a:effectLst/>
                <a:latin typeface="+mn-lt"/>
              </a:rPr>
              <a:t> pouch </a:t>
            </a:r>
            <a:r>
              <a:rPr lang="en-GB" b="0" i="0" dirty="0">
                <a:effectLst/>
                <a:latin typeface="+mn-lt"/>
              </a:rPr>
              <a:t>– double folding of peritoneum between the anterior surface of the uterus and the bladder.</a:t>
            </a:r>
          </a:p>
        </p:txBody>
      </p:sp>
      <p:cxnSp>
        <p:nvCxnSpPr>
          <p:cNvPr id="6" name="Straight Arrow Connector 5">
            <a:extLst>
              <a:ext uri="{FF2B5EF4-FFF2-40B4-BE49-F238E27FC236}">
                <a16:creationId xmlns:a16="http://schemas.microsoft.com/office/drawing/2014/main" id="{C9743D1F-8F5A-243E-930A-23398A8E5888}"/>
              </a:ext>
            </a:extLst>
          </p:cNvPr>
          <p:cNvCxnSpPr>
            <a:cxnSpLocks/>
          </p:cNvCxnSpPr>
          <p:nvPr/>
        </p:nvCxnSpPr>
        <p:spPr bwMode="auto">
          <a:xfrm flipH="1">
            <a:off x="7740352" y="3429000"/>
            <a:ext cx="1327998" cy="828000"/>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pic>
        <p:nvPicPr>
          <p:cNvPr id="7174" name="Picture 6" descr="Vesicouterine and Rectouterine Pouches">
            <a:extLst>
              <a:ext uri="{FF2B5EF4-FFF2-40B4-BE49-F238E27FC236}">
                <a16:creationId xmlns:a16="http://schemas.microsoft.com/office/drawing/2014/main" id="{D05BFDBF-8EEA-A921-B9F4-E50CFD460F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216" y="4941168"/>
            <a:ext cx="3481350" cy="185841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A7F8B64E-A701-4138-A00F-0DC4831F6B41}"/>
              </a:ext>
            </a:extLst>
          </p:cNvPr>
          <p:cNvSpPr txBox="1"/>
          <p:nvPr/>
        </p:nvSpPr>
        <p:spPr>
          <a:xfrm>
            <a:off x="7484510" y="5373216"/>
            <a:ext cx="620683" cy="369332"/>
          </a:xfrm>
          <a:prstGeom prst="rect">
            <a:avLst/>
          </a:prstGeom>
          <a:noFill/>
        </p:spPr>
        <p:txBody>
          <a:bodyPr wrap="none" rtlCol="0">
            <a:spAutoFit/>
          </a:bodyPr>
          <a:lstStyle/>
          <a:p>
            <a:r>
              <a:rPr lang="en-GB" dirty="0"/>
              <a:t>Male</a:t>
            </a:r>
          </a:p>
        </p:txBody>
      </p:sp>
      <p:sp>
        <p:nvSpPr>
          <p:cNvPr id="14" name="TextBox 13">
            <a:extLst>
              <a:ext uri="{FF2B5EF4-FFF2-40B4-BE49-F238E27FC236}">
                <a16:creationId xmlns:a16="http://schemas.microsoft.com/office/drawing/2014/main" id="{AD2C220D-7D03-2B2F-E427-7218A443739D}"/>
              </a:ext>
            </a:extLst>
          </p:cNvPr>
          <p:cNvSpPr txBox="1"/>
          <p:nvPr/>
        </p:nvSpPr>
        <p:spPr>
          <a:xfrm>
            <a:off x="4860032" y="5870376"/>
            <a:ext cx="822148" cy="369332"/>
          </a:xfrm>
          <a:prstGeom prst="rect">
            <a:avLst/>
          </a:prstGeom>
          <a:noFill/>
        </p:spPr>
        <p:txBody>
          <a:bodyPr wrap="none" rtlCol="0">
            <a:spAutoFit/>
          </a:bodyPr>
          <a:lstStyle/>
          <a:p>
            <a:r>
              <a:rPr lang="en-GB" dirty="0"/>
              <a:t>Female</a:t>
            </a:r>
          </a:p>
        </p:txBody>
      </p:sp>
    </p:spTree>
    <p:extLst>
      <p:ext uri="{BB962C8B-B14F-4D97-AF65-F5344CB8AC3E}">
        <p14:creationId xmlns:p14="http://schemas.microsoft.com/office/powerpoint/2010/main" val="3680713642"/>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a:xfrm>
            <a:off x="457200" y="274638"/>
            <a:ext cx="8229600" cy="777875"/>
          </a:xfrm>
        </p:spPr>
        <p:txBody>
          <a:bodyPr/>
          <a:lstStyle/>
          <a:p>
            <a:pPr eaLnBrk="1" hangingPunct="1">
              <a:defRPr/>
            </a:pPr>
            <a:r>
              <a:rPr lang="en-GB" sz="3000" dirty="0">
                <a:solidFill>
                  <a:srgbClr val="FFFF00"/>
                </a:solidFill>
              </a:rPr>
              <a:t>ARTERIAL SUPPLY OF ANATEROLATERAL ABDOMINAL WALL</a:t>
            </a:r>
            <a:endParaRPr lang="en-US" sz="3000" dirty="0">
              <a:solidFill>
                <a:srgbClr val="FFFF00"/>
              </a:solidFill>
            </a:endParaRPr>
          </a:p>
        </p:txBody>
      </p:sp>
      <p:sp>
        <p:nvSpPr>
          <p:cNvPr id="60419" name="Rectangle 3"/>
          <p:cNvSpPr>
            <a:spLocks noGrp="1" noChangeArrowheads="1"/>
          </p:cNvSpPr>
          <p:nvPr>
            <p:ph type="body" sz="half" idx="1"/>
          </p:nvPr>
        </p:nvSpPr>
        <p:spPr>
          <a:xfrm>
            <a:off x="0" y="1125538"/>
            <a:ext cx="4859338" cy="5543550"/>
          </a:xfrm>
        </p:spPr>
        <p:txBody>
          <a:bodyPr/>
          <a:lstStyle/>
          <a:p>
            <a:pPr marL="0" indent="0" eaLnBrk="1" hangingPunct="1">
              <a:buNone/>
            </a:pPr>
            <a:r>
              <a:rPr lang="en-GB" sz="2400" b="1" dirty="0">
                <a:solidFill>
                  <a:srgbClr val="FFFF00"/>
                </a:solidFill>
                <a:effectLst/>
              </a:rPr>
              <a:t>A: SUPERFICIAL ARTERIES</a:t>
            </a:r>
            <a:endParaRPr lang="sr-Cyrl-RS" sz="2400" b="1" dirty="0">
              <a:solidFill>
                <a:srgbClr val="FFFF00"/>
              </a:solidFill>
              <a:effectLst/>
            </a:endParaRPr>
          </a:p>
          <a:p>
            <a:pPr marL="0" indent="0" eaLnBrk="1" hangingPunct="1">
              <a:buNone/>
            </a:pPr>
            <a:r>
              <a:rPr lang="en-GB" sz="2400" b="1" dirty="0">
                <a:solidFill>
                  <a:srgbClr val="FFFF00"/>
                </a:solidFill>
                <a:effectLst/>
              </a:rPr>
              <a:t>B</a:t>
            </a:r>
            <a:r>
              <a:rPr lang="sr-Cyrl-RS" sz="2400" b="1" dirty="0">
                <a:solidFill>
                  <a:srgbClr val="FFFF00"/>
                </a:solidFill>
                <a:effectLst/>
              </a:rPr>
              <a:t>: </a:t>
            </a:r>
            <a:r>
              <a:rPr lang="en-GB" sz="2400" b="1" dirty="0">
                <a:solidFill>
                  <a:srgbClr val="FFFF00"/>
                </a:solidFill>
                <a:effectLst/>
              </a:rPr>
              <a:t>DEEP ARTERIES</a:t>
            </a:r>
          </a:p>
          <a:p>
            <a:pPr eaLnBrk="1" hangingPunct="1"/>
            <a:endParaRPr lang="en-GB" sz="2400" b="1" dirty="0">
              <a:solidFill>
                <a:srgbClr val="FFFF00"/>
              </a:solidFill>
              <a:effectLst/>
            </a:endParaRPr>
          </a:p>
          <a:p>
            <a:pPr eaLnBrk="1" hangingPunct="1"/>
            <a:r>
              <a:rPr lang="en-GB" sz="2400" b="1" dirty="0">
                <a:solidFill>
                  <a:srgbClr val="FFFF00"/>
                </a:solidFill>
                <a:effectLst/>
              </a:rPr>
              <a:t>SUPERFICIAL ARTERIES</a:t>
            </a:r>
            <a:endParaRPr lang="sr-Latn-CS" sz="2400" b="1" dirty="0">
              <a:solidFill>
                <a:srgbClr val="FFFF00"/>
              </a:solidFill>
              <a:effectLst/>
            </a:endParaRPr>
          </a:p>
          <a:p>
            <a:pPr eaLnBrk="1" hangingPunct="1">
              <a:buFont typeface="Wingdings" panose="05000000000000000000" pitchFamily="2" charset="2"/>
              <a:buNone/>
            </a:pPr>
            <a:r>
              <a:rPr lang="sr-Latn-CS" sz="2400" b="1" dirty="0">
                <a:effectLst/>
              </a:rPr>
              <a:t>	</a:t>
            </a:r>
            <a:r>
              <a:rPr lang="en-GB" sz="2400" b="1" dirty="0">
                <a:effectLst/>
              </a:rPr>
              <a:t>branches of</a:t>
            </a:r>
            <a:r>
              <a:rPr lang="sr-Latn-CS" sz="2400" b="1" dirty="0">
                <a:effectLst/>
              </a:rPr>
              <a:t> a. femoralis</a:t>
            </a:r>
          </a:p>
          <a:p>
            <a:pPr eaLnBrk="1" hangingPunct="1">
              <a:buFont typeface="Wingdings" panose="05000000000000000000" pitchFamily="2" charset="2"/>
              <a:buNone/>
            </a:pPr>
            <a:r>
              <a:rPr lang="sr-Latn-CS" sz="2400" b="1" dirty="0">
                <a:solidFill>
                  <a:srgbClr val="FFFF00"/>
                </a:solidFill>
                <a:effectLst/>
              </a:rPr>
              <a:t>	</a:t>
            </a:r>
            <a:r>
              <a:rPr lang="sr-Latn-CS" sz="2400" b="1" dirty="0">
                <a:effectLst/>
              </a:rPr>
              <a:t>- a. epigastrica superficialis</a:t>
            </a:r>
          </a:p>
          <a:p>
            <a:pPr eaLnBrk="1" hangingPunct="1">
              <a:buFont typeface="Wingdings" panose="05000000000000000000" pitchFamily="2" charset="2"/>
              <a:buNone/>
            </a:pPr>
            <a:r>
              <a:rPr lang="sr-Latn-CS" sz="2400" b="1" dirty="0">
                <a:effectLst/>
              </a:rPr>
              <a:t>	- a. circumflexa ilium superficialis</a:t>
            </a:r>
          </a:p>
          <a:p>
            <a:pPr eaLnBrk="1" hangingPunct="1">
              <a:buFont typeface="Wingdings" panose="05000000000000000000" pitchFamily="2" charset="2"/>
              <a:buNone/>
            </a:pPr>
            <a:endParaRPr lang="sr-Latn-CS" sz="1800" b="1" dirty="0">
              <a:solidFill>
                <a:srgbClr val="FFFF00"/>
              </a:solidFill>
              <a:effectLst/>
            </a:endParaRPr>
          </a:p>
        </p:txBody>
      </p:sp>
      <p:sp>
        <p:nvSpPr>
          <p:cNvPr id="60420" name="Rectangle 4"/>
          <p:cNvSpPr>
            <a:spLocks noGrp="1" noChangeArrowheads="1"/>
          </p:cNvSpPr>
          <p:nvPr>
            <p:ph type="body" sz="half" idx="2"/>
          </p:nvPr>
        </p:nvSpPr>
        <p:spPr>
          <a:xfrm>
            <a:off x="4572000" y="1125538"/>
            <a:ext cx="4572000" cy="5543550"/>
          </a:xfrm>
        </p:spPr>
        <p:txBody>
          <a:bodyPr/>
          <a:lstStyle/>
          <a:p>
            <a:pPr eaLnBrk="1" hangingPunct="1">
              <a:buFont typeface="Wingdings" panose="05000000000000000000" pitchFamily="2" charset="2"/>
              <a:buNone/>
            </a:pPr>
            <a:endParaRPr lang="en-US" sz="2400" b="1" dirty="0">
              <a:effectLst/>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l="29297" t="11250" r="26756" b="6250"/>
          <a:stretch>
            <a:fillRect/>
          </a:stretch>
        </p:blipFill>
        <p:spPr bwMode="auto">
          <a:xfrm>
            <a:off x="4283968" y="1076596"/>
            <a:ext cx="4822825"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7219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4087" y="3228976"/>
            <a:ext cx="4340225"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04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6013" y="207963"/>
            <a:ext cx="4016375"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84" name="TextBox 4"/>
          <p:cNvSpPr txBox="1">
            <a:spLocks noChangeArrowheads="1"/>
          </p:cNvSpPr>
          <p:nvPr/>
        </p:nvSpPr>
        <p:spPr bwMode="auto">
          <a:xfrm>
            <a:off x="6958122" y="5466754"/>
            <a:ext cx="617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r>
              <a:rPr lang="sr-Latn-CS" altLang="en-US" dirty="0">
                <a:latin typeface="Perpetua" panose="02020502060401020303" pitchFamily="18" charset="0"/>
              </a:rPr>
              <a:t>L 2</a:t>
            </a:r>
          </a:p>
        </p:txBody>
      </p:sp>
      <p:sp>
        <p:nvSpPr>
          <p:cNvPr id="20485" name="Text Box 6"/>
          <p:cNvSpPr txBox="1">
            <a:spLocks noChangeArrowheads="1"/>
          </p:cNvSpPr>
          <p:nvPr/>
        </p:nvSpPr>
        <p:spPr bwMode="auto">
          <a:xfrm>
            <a:off x="0" y="142875"/>
            <a:ext cx="4929188"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spcBef>
                <a:spcPct val="50000"/>
              </a:spcBef>
            </a:pPr>
            <a:r>
              <a:rPr lang="en-US" altLang="en-US" sz="3200" i="0">
                <a:solidFill>
                  <a:srgbClr val="800000"/>
                </a:solidFill>
                <a:effectLst>
                  <a:outerShdw blurRad="38100" dist="38100" dir="2700000" algn="tl">
                    <a:srgbClr val="C0C0C0"/>
                  </a:outerShdw>
                </a:effectLst>
                <a:latin typeface="Comic Sans MS" panose="030F0702030302020204" pitchFamily="66" charset="0"/>
              </a:rPr>
              <a:t>Vertebrae</a:t>
            </a:r>
            <a:r>
              <a:rPr lang="sr-Latn-CS" altLang="en-US" sz="3200" i="0">
                <a:solidFill>
                  <a:srgbClr val="800000"/>
                </a:solidFill>
                <a:effectLst>
                  <a:outerShdw blurRad="38100" dist="38100" dir="2700000" algn="tl">
                    <a:srgbClr val="C0C0C0"/>
                  </a:outerShdw>
                </a:effectLst>
                <a:latin typeface="Comic Sans MS" panose="030F0702030302020204" pitchFamily="66" charset="0"/>
              </a:rPr>
              <a:t> lumbales</a:t>
            </a:r>
            <a:r>
              <a:rPr lang="en-US" altLang="en-US" sz="3200" i="0">
                <a:solidFill>
                  <a:srgbClr val="800000"/>
                </a:solidFill>
                <a:effectLst>
                  <a:outerShdw blurRad="38100" dist="38100" dir="2700000" algn="tl">
                    <a:srgbClr val="C0C0C0"/>
                  </a:outerShdw>
                </a:effectLst>
                <a:latin typeface="Comic Sans MS" panose="030F0702030302020204" pitchFamily="66" charset="0"/>
              </a:rPr>
              <a:t> </a:t>
            </a:r>
            <a:endParaRPr lang="sr-Latn-CS" altLang="en-US" sz="3200" i="0">
              <a:solidFill>
                <a:srgbClr val="800000"/>
              </a:solidFill>
              <a:effectLst>
                <a:outerShdw blurRad="38100" dist="38100" dir="2700000" algn="tl">
                  <a:srgbClr val="C0C0C0"/>
                </a:outerShdw>
              </a:effectLst>
              <a:latin typeface="Comic Sans MS" panose="030F0702030302020204" pitchFamily="66" charset="0"/>
            </a:endParaRPr>
          </a:p>
          <a:p>
            <a:pPr algn="ctr" eaLnBrk="1" hangingPunct="1">
              <a:spcBef>
                <a:spcPct val="50000"/>
              </a:spcBef>
            </a:pPr>
            <a:r>
              <a:rPr lang="en-US" altLang="en-US" i="0">
                <a:solidFill>
                  <a:srgbClr val="800000"/>
                </a:solidFill>
                <a:effectLst>
                  <a:outerShdw blurRad="38100" dist="38100" dir="2700000" algn="tl">
                    <a:srgbClr val="C0C0C0"/>
                  </a:outerShdw>
                </a:effectLst>
                <a:latin typeface="Comic Sans MS" panose="030F0702030302020204" pitchFamily="66" charset="0"/>
              </a:rPr>
              <a:t>(</a:t>
            </a:r>
            <a:r>
              <a:rPr lang="sr-Latn-CS" altLang="en-US" i="0">
                <a:solidFill>
                  <a:srgbClr val="800000"/>
                </a:solidFill>
                <a:effectLst>
                  <a:outerShdw blurRad="38100" dist="38100" dir="2700000" algn="tl">
                    <a:srgbClr val="C0C0C0"/>
                  </a:outerShdw>
                </a:effectLst>
                <a:latin typeface="Comic Sans MS" panose="030F0702030302020204" pitchFamily="66" charset="0"/>
              </a:rPr>
              <a:t>L</a:t>
            </a:r>
            <a:r>
              <a:rPr lang="en-US" altLang="en-US" i="0">
                <a:solidFill>
                  <a:srgbClr val="800000"/>
                </a:solidFill>
                <a:effectLst>
                  <a:outerShdw blurRad="38100" dist="38100" dir="2700000" algn="tl">
                    <a:srgbClr val="C0C0C0"/>
                  </a:outerShdw>
                </a:effectLst>
                <a:latin typeface="Comic Sans MS" panose="030F0702030302020204" pitchFamily="66" charset="0"/>
              </a:rPr>
              <a:t>1-</a:t>
            </a:r>
            <a:r>
              <a:rPr lang="sr-Latn-CS" altLang="en-US" i="0">
                <a:solidFill>
                  <a:srgbClr val="800000"/>
                </a:solidFill>
                <a:effectLst>
                  <a:outerShdw blurRad="38100" dist="38100" dir="2700000" algn="tl">
                    <a:srgbClr val="C0C0C0"/>
                  </a:outerShdw>
                </a:effectLst>
                <a:latin typeface="Comic Sans MS" panose="030F0702030302020204" pitchFamily="66" charset="0"/>
              </a:rPr>
              <a:t>L5</a:t>
            </a:r>
            <a:r>
              <a:rPr lang="en-US" altLang="en-US" i="0">
                <a:solidFill>
                  <a:srgbClr val="800000"/>
                </a:solidFill>
                <a:effectLst>
                  <a:outerShdw blurRad="38100" dist="38100" dir="2700000" algn="tl">
                    <a:srgbClr val="C0C0C0"/>
                  </a:outerShdw>
                </a:effectLst>
                <a:latin typeface="Comic Sans MS" panose="030F0702030302020204" pitchFamily="66" charset="0"/>
              </a:rPr>
              <a:t>)</a:t>
            </a:r>
          </a:p>
        </p:txBody>
      </p:sp>
      <p:sp>
        <p:nvSpPr>
          <p:cNvPr id="20486" name="TextBox 6"/>
          <p:cNvSpPr txBox="1">
            <a:spLocks noChangeArrowheads="1"/>
          </p:cNvSpPr>
          <p:nvPr/>
        </p:nvSpPr>
        <p:spPr bwMode="auto">
          <a:xfrm>
            <a:off x="39688" y="2204864"/>
            <a:ext cx="5719899"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buFontTx/>
              <a:buChar char="-"/>
            </a:pPr>
            <a:r>
              <a:rPr lang="sr-Latn-CS" altLang="en-US" dirty="0" err="1">
                <a:latin typeface="Perpetua" panose="02020502060401020303" pitchFamily="18" charset="0"/>
              </a:rPr>
              <a:t>Corpus</a:t>
            </a:r>
            <a:br>
              <a:rPr lang="en-GB" altLang="en-US" dirty="0">
                <a:latin typeface="Perpetua" panose="02020502060401020303" pitchFamily="18" charset="0"/>
              </a:rPr>
            </a:br>
            <a:r>
              <a:rPr lang="en-GB" sz="1400" dirty="0"/>
              <a:t>Because the weight they support increases toward the</a:t>
            </a:r>
            <a:br>
              <a:rPr lang="en-GB" sz="1400" dirty="0"/>
            </a:br>
            <a:r>
              <a:rPr lang="en-GB" sz="1400" dirty="0"/>
              <a:t>inferior end of the vertebral column, lumbar vertebrae</a:t>
            </a:r>
            <a:br>
              <a:rPr lang="en-GB" sz="1400" dirty="0"/>
            </a:br>
            <a:r>
              <a:rPr lang="en-GB" sz="1400" dirty="0"/>
              <a:t> have massive bodies.</a:t>
            </a:r>
            <a:endParaRPr lang="sr-Latn-CS" altLang="en-US" sz="2000" dirty="0">
              <a:latin typeface="Perpetua" panose="02020502060401020303" pitchFamily="18" charset="0"/>
            </a:endParaRPr>
          </a:p>
          <a:p>
            <a:pPr eaLnBrk="1" hangingPunct="1">
              <a:buFontTx/>
              <a:buChar char="-"/>
            </a:pPr>
            <a:r>
              <a:rPr lang="sr-Latn-CS" altLang="en-US" dirty="0">
                <a:latin typeface="Perpetua" panose="02020502060401020303" pitchFamily="18" charset="0"/>
              </a:rPr>
              <a:t>Arcus vertebrae</a:t>
            </a:r>
            <a:endParaRPr lang="sr-Latn-CS" altLang="en-US" sz="2000" dirty="0">
              <a:latin typeface="Perpetua" panose="02020502060401020303" pitchFamily="18" charset="0"/>
            </a:endParaRPr>
          </a:p>
          <a:p>
            <a:pPr eaLnBrk="1" hangingPunct="1">
              <a:buFontTx/>
              <a:buChar char="-"/>
            </a:pPr>
            <a:r>
              <a:rPr lang="sr-Latn-CS" altLang="en-US" dirty="0">
                <a:latin typeface="Perpetua" panose="02020502060401020303" pitchFamily="18" charset="0"/>
              </a:rPr>
              <a:t>Foramen vertebrale</a:t>
            </a:r>
            <a:endParaRPr lang="sr-Latn-CS" altLang="en-US" sz="2000" dirty="0">
              <a:latin typeface="Perpetua" panose="02020502060401020303" pitchFamily="18" charset="0"/>
            </a:endParaRPr>
          </a:p>
          <a:p>
            <a:pPr eaLnBrk="1" hangingPunct="1">
              <a:buFontTx/>
              <a:buChar char="-"/>
            </a:pPr>
            <a:r>
              <a:rPr lang="en-GB" altLang="en-US" sz="2200" dirty="0">
                <a:latin typeface="Cambria" panose="02040503050406030204" pitchFamily="18" charset="0"/>
              </a:rPr>
              <a:t>Processes</a:t>
            </a:r>
            <a:r>
              <a:rPr lang="sr-Latn-CS" altLang="en-US" dirty="0">
                <a:latin typeface="Perpetua" panose="02020502060401020303" pitchFamily="18" charset="0"/>
              </a:rPr>
              <a:t>:</a:t>
            </a:r>
            <a:br>
              <a:rPr lang="sr-Latn-CS" altLang="en-US" dirty="0">
                <a:latin typeface="Perpetua" panose="02020502060401020303" pitchFamily="18" charset="0"/>
              </a:rPr>
            </a:br>
            <a:r>
              <a:rPr lang="sr-Latn-CS" altLang="en-US" dirty="0">
                <a:latin typeface="Perpetua" panose="02020502060401020303" pitchFamily="18" charset="0"/>
              </a:rPr>
              <a:t>  </a:t>
            </a:r>
            <a:r>
              <a:rPr lang="sr-Latn-CS" altLang="en-US" sz="2400" dirty="0">
                <a:latin typeface="Perpetua" panose="02020502060401020303" pitchFamily="18" charset="0"/>
              </a:rPr>
              <a:t>1) processus spinosus</a:t>
            </a:r>
            <a:br>
              <a:rPr lang="sr-Latn-CS" altLang="en-US" dirty="0">
                <a:latin typeface="Perpetua" panose="02020502060401020303" pitchFamily="18" charset="0"/>
              </a:rPr>
            </a:br>
            <a:r>
              <a:rPr lang="sr-Latn-CS" altLang="en-US" dirty="0">
                <a:latin typeface="Perpetua" panose="02020502060401020303" pitchFamily="18" charset="0"/>
              </a:rPr>
              <a:t>  </a:t>
            </a:r>
            <a:r>
              <a:rPr lang="sr-Latn-CS" altLang="en-US" sz="2400" dirty="0">
                <a:latin typeface="Perpetua" panose="02020502060401020303" pitchFamily="18" charset="0"/>
              </a:rPr>
              <a:t>2) processus costarius</a:t>
            </a:r>
            <a:br>
              <a:rPr lang="sr-Latn-CS" altLang="en-US" sz="2400" dirty="0">
                <a:latin typeface="Perpetua" panose="02020502060401020303" pitchFamily="18" charset="0"/>
              </a:rPr>
            </a:br>
            <a:r>
              <a:rPr lang="sr-Latn-CS" altLang="en-US" sz="2400" dirty="0">
                <a:latin typeface="Perpetua" panose="02020502060401020303" pitchFamily="18" charset="0"/>
              </a:rPr>
              <a:t>  3) processus accesssorius</a:t>
            </a:r>
            <a:endParaRPr lang="sr-Latn-CS" altLang="en-US" sz="2000" dirty="0">
              <a:latin typeface="Perpetua" panose="02020502060401020303" pitchFamily="18" charset="0"/>
            </a:endParaRPr>
          </a:p>
          <a:p>
            <a:pPr eaLnBrk="1" hangingPunct="1"/>
            <a:r>
              <a:rPr lang="sr-Latn-CS" altLang="en-US" dirty="0">
                <a:latin typeface="Perpetua" panose="02020502060401020303" pitchFamily="18" charset="0"/>
              </a:rPr>
              <a:t>  </a:t>
            </a:r>
            <a:r>
              <a:rPr lang="sr-Latn-CS" altLang="en-US" sz="2400" dirty="0">
                <a:latin typeface="Perpetua" panose="02020502060401020303" pitchFamily="18" charset="0"/>
              </a:rPr>
              <a:t>4) processus articularis (superior et inferior)</a:t>
            </a:r>
          </a:p>
          <a:p>
            <a:pPr eaLnBrk="1" hangingPunct="1"/>
            <a:r>
              <a:rPr lang="sr-Latn-CS" altLang="en-US" sz="2400" dirty="0">
                <a:latin typeface="Perpetua" panose="02020502060401020303" pitchFamily="18" charset="0"/>
              </a:rPr>
              <a:t>  5) processus mammillaris </a:t>
            </a:r>
          </a:p>
          <a:p>
            <a:pPr eaLnBrk="1" hangingPunct="1">
              <a:buFontTx/>
              <a:buChar char="-"/>
            </a:pPr>
            <a:endParaRPr lang="sr-Latn-CS" altLang="en-US" sz="2000" dirty="0">
              <a:latin typeface="Perpetua" panose="02020502060401020303" pitchFamily="18" charset="0"/>
            </a:endParaRPr>
          </a:p>
        </p:txBody>
      </p:sp>
      <p:sp>
        <p:nvSpPr>
          <p:cNvPr id="20487" name="Right Brace 7"/>
          <p:cNvSpPr>
            <a:spLocks/>
          </p:cNvSpPr>
          <p:nvPr/>
        </p:nvSpPr>
        <p:spPr bwMode="auto">
          <a:xfrm>
            <a:off x="3235569" y="5157192"/>
            <a:ext cx="214312" cy="571500"/>
          </a:xfrm>
          <a:prstGeom prst="rightBrace">
            <a:avLst>
              <a:gd name="adj1" fmla="val 8333"/>
              <a:gd name="adj2" fmla="val 50000"/>
            </a:avLst>
          </a:prstGeom>
          <a:solidFill>
            <a:srgbClr val="F2E6CC"/>
          </a:solidFill>
          <a:ln w="19050" cmpd="sng">
            <a:solidFill>
              <a:schemeClr val="tx1"/>
            </a:solidFill>
            <a:round/>
            <a:headEnd/>
            <a:tailEnd/>
          </a:ln>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endParaRPr lang="sr-Latn-CS" altLang="en-US">
              <a:latin typeface="Perpetua" panose="02020502060401020303" pitchFamily="18" charset="0"/>
            </a:endParaRPr>
          </a:p>
        </p:txBody>
      </p:sp>
      <p:sp>
        <p:nvSpPr>
          <p:cNvPr id="20488" name="TextBox 8"/>
          <p:cNvSpPr txBox="1">
            <a:spLocks noChangeArrowheads="1"/>
          </p:cNvSpPr>
          <p:nvPr/>
        </p:nvSpPr>
        <p:spPr bwMode="auto">
          <a:xfrm>
            <a:off x="3549078" y="5266729"/>
            <a:ext cx="1633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r>
              <a:rPr lang="sr-Latn-CS" altLang="en-US" sz="2400" dirty="0">
                <a:latin typeface="Perpetua" panose="02020502060401020303" pitchFamily="18" charset="0"/>
              </a:rPr>
              <a:t>proc. transv.</a:t>
            </a:r>
          </a:p>
        </p:txBody>
      </p:sp>
    </p:spTree>
    <p:extLst>
      <p:ext uri="{BB962C8B-B14F-4D97-AF65-F5344CB8AC3E}">
        <p14:creationId xmlns:p14="http://schemas.microsoft.com/office/powerpoint/2010/main" val="11586366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a:xfrm>
            <a:off x="457200" y="61608"/>
            <a:ext cx="8229600" cy="777875"/>
          </a:xfrm>
        </p:spPr>
        <p:txBody>
          <a:bodyPr/>
          <a:lstStyle/>
          <a:p>
            <a:pPr eaLnBrk="1" hangingPunct="1">
              <a:defRPr/>
            </a:pPr>
            <a:r>
              <a:rPr lang="en-GB" sz="3000" dirty="0">
                <a:solidFill>
                  <a:srgbClr val="FFFF00"/>
                </a:solidFill>
              </a:rPr>
              <a:t>ARTERIAL SUPPLY OF ABDOMINAL WALL</a:t>
            </a:r>
            <a:endParaRPr lang="en-US" sz="3000" dirty="0">
              <a:solidFill>
                <a:srgbClr val="FFFF00"/>
              </a:solidFill>
            </a:endParaRPr>
          </a:p>
        </p:txBody>
      </p:sp>
      <p:sp>
        <p:nvSpPr>
          <p:cNvPr id="60419" name="Rectangle 3"/>
          <p:cNvSpPr>
            <a:spLocks noGrp="1" noChangeArrowheads="1"/>
          </p:cNvSpPr>
          <p:nvPr>
            <p:ph type="body" sz="half" idx="1"/>
          </p:nvPr>
        </p:nvSpPr>
        <p:spPr>
          <a:xfrm>
            <a:off x="22980" y="980728"/>
            <a:ext cx="4859338" cy="5543550"/>
          </a:xfrm>
        </p:spPr>
        <p:txBody>
          <a:bodyPr/>
          <a:lstStyle/>
          <a:p>
            <a:pPr eaLnBrk="1" hangingPunct="1"/>
            <a:r>
              <a:rPr lang="en-GB" sz="2400" b="1" dirty="0">
                <a:solidFill>
                  <a:srgbClr val="FFFF00"/>
                </a:solidFill>
                <a:effectLst/>
              </a:rPr>
              <a:t>DEEP</a:t>
            </a:r>
            <a:endParaRPr lang="sr-Latn-CS" sz="2400" b="1" dirty="0">
              <a:solidFill>
                <a:srgbClr val="FFFF00"/>
              </a:solidFill>
              <a:effectLst/>
            </a:endParaRPr>
          </a:p>
          <a:p>
            <a:pPr eaLnBrk="1" hangingPunct="1">
              <a:buFont typeface="Wingdings" panose="05000000000000000000" pitchFamily="2" charset="2"/>
              <a:buNone/>
            </a:pPr>
            <a:r>
              <a:rPr lang="sr-Latn-CS" sz="2400" b="1" dirty="0">
                <a:effectLst/>
              </a:rPr>
              <a:t>1) </a:t>
            </a:r>
            <a:r>
              <a:rPr lang="en-GB" sz="2400" b="1" dirty="0">
                <a:effectLst/>
              </a:rPr>
              <a:t>branches of</a:t>
            </a:r>
            <a:r>
              <a:rPr lang="sr-Latn-CS" sz="2400" b="1" dirty="0">
                <a:effectLst/>
              </a:rPr>
              <a:t> a. thoracicae internae</a:t>
            </a:r>
          </a:p>
          <a:p>
            <a:pPr eaLnBrk="1" hangingPunct="1">
              <a:buFont typeface="Wingdings" panose="05000000000000000000" pitchFamily="2" charset="2"/>
              <a:buNone/>
            </a:pPr>
            <a:r>
              <a:rPr lang="sr-Latn-CS" sz="2400" b="1" dirty="0">
                <a:effectLst/>
              </a:rPr>
              <a:t>	- a. epigastrica superior</a:t>
            </a:r>
          </a:p>
          <a:p>
            <a:pPr eaLnBrk="1" hangingPunct="1">
              <a:buFont typeface="Wingdings" panose="05000000000000000000" pitchFamily="2" charset="2"/>
              <a:buNone/>
            </a:pPr>
            <a:r>
              <a:rPr lang="sr-Latn-CS" sz="2400" b="1" dirty="0">
                <a:effectLst/>
              </a:rPr>
              <a:t>	- a. musculophrenica</a:t>
            </a:r>
            <a:endParaRPr lang="sr-Latn-CS" sz="2400" b="1" dirty="0">
              <a:solidFill>
                <a:srgbClr val="FFFF00"/>
              </a:solidFill>
              <a:effectLst/>
            </a:endParaRPr>
          </a:p>
          <a:p>
            <a:pPr eaLnBrk="1" hangingPunct="1">
              <a:buFont typeface="Wingdings" panose="05000000000000000000" pitchFamily="2" charset="2"/>
              <a:buNone/>
            </a:pPr>
            <a:r>
              <a:rPr lang="sr-Latn-CS" sz="2400" b="1" dirty="0">
                <a:effectLst/>
              </a:rPr>
              <a:t>2) </a:t>
            </a:r>
            <a:r>
              <a:rPr lang="en-GB" sz="2400" b="1" dirty="0">
                <a:effectLst/>
              </a:rPr>
              <a:t>branches of</a:t>
            </a:r>
            <a:r>
              <a:rPr lang="sr-Latn-CS" sz="2400" b="1" dirty="0">
                <a:effectLst/>
              </a:rPr>
              <a:t> </a:t>
            </a:r>
            <a:r>
              <a:rPr lang="sr-Latn-CS" sz="2400" b="1" dirty="0" err="1">
                <a:effectLst/>
              </a:rPr>
              <a:t>thoracic</a:t>
            </a:r>
            <a:r>
              <a:rPr lang="en-GB" sz="2400" b="1" dirty="0">
                <a:effectLst/>
              </a:rPr>
              <a:t> aorta</a:t>
            </a:r>
            <a:endParaRPr lang="sr-Latn-CS" sz="2400" b="1" dirty="0">
              <a:effectLst/>
            </a:endParaRPr>
          </a:p>
          <a:p>
            <a:pPr eaLnBrk="1" hangingPunct="1">
              <a:buNone/>
            </a:pPr>
            <a:r>
              <a:rPr lang="sr-Latn-CS" sz="2400" b="1" dirty="0">
                <a:effectLst/>
              </a:rPr>
              <a:t>	- aa. intercostales posteriores 	  XI et XII</a:t>
            </a:r>
            <a:endParaRPr lang="en-GB" sz="2400" b="1" dirty="0">
              <a:effectLst/>
            </a:endParaRPr>
          </a:p>
          <a:p>
            <a:pPr eaLnBrk="1" hangingPunct="1">
              <a:buNone/>
            </a:pPr>
            <a:r>
              <a:rPr lang="sr-Latn-CS" sz="2400" b="1" dirty="0">
                <a:effectLst/>
              </a:rPr>
              <a:t>3) </a:t>
            </a:r>
            <a:r>
              <a:rPr lang="en-GB" sz="2400" b="1" dirty="0">
                <a:effectLst/>
              </a:rPr>
              <a:t>branches of</a:t>
            </a:r>
            <a:r>
              <a:rPr lang="sr-Latn-CS" sz="2400" b="1" dirty="0">
                <a:effectLst/>
              </a:rPr>
              <a:t> </a:t>
            </a:r>
            <a:r>
              <a:rPr lang="en-GB" sz="2400" b="1" dirty="0">
                <a:effectLst/>
              </a:rPr>
              <a:t>abdominal </a:t>
            </a:r>
            <a:r>
              <a:rPr lang="sr-Latn-CS" sz="2400" b="1" dirty="0">
                <a:effectLst/>
              </a:rPr>
              <a:t>aorta</a:t>
            </a:r>
            <a:endParaRPr lang="en-GB" sz="2400" b="1" dirty="0">
              <a:effectLst/>
            </a:endParaRPr>
          </a:p>
          <a:p>
            <a:pPr eaLnBrk="1" hangingPunct="1">
              <a:buNone/>
            </a:pPr>
            <a:r>
              <a:rPr lang="sr-Latn-CS" sz="2400" b="1" dirty="0">
                <a:effectLst/>
              </a:rPr>
              <a:t>	- aa. lumbales</a:t>
            </a:r>
          </a:p>
          <a:p>
            <a:pPr eaLnBrk="1" hangingPunct="1">
              <a:buNone/>
            </a:pPr>
            <a:r>
              <a:rPr lang="sr-Latn-CS" sz="2400" b="1" dirty="0">
                <a:effectLst/>
              </a:rPr>
              <a:t>	- aa. phrenicae inferiores</a:t>
            </a:r>
            <a:endParaRPr lang="en-GB" sz="2400" b="1" dirty="0">
              <a:effectLst/>
            </a:endParaRPr>
          </a:p>
          <a:p>
            <a:pPr eaLnBrk="1" hangingPunct="1">
              <a:buNone/>
            </a:pPr>
            <a:r>
              <a:rPr lang="sr-Latn-CS" sz="2400" b="1" dirty="0">
                <a:effectLst/>
              </a:rPr>
              <a:t>4) </a:t>
            </a:r>
            <a:r>
              <a:rPr lang="en-GB" sz="2400" b="1" dirty="0">
                <a:effectLst/>
              </a:rPr>
              <a:t>branches of</a:t>
            </a:r>
            <a:r>
              <a:rPr lang="sr-Latn-CS" sz="2400" b="1" dirty="0">
                <a:effectLst/>
              </a:rPr>
              <a:t> a. </a:t>
            </a:r>
            <a:r>
              <a:rPr lang="sr-Latn-CS" sz="2400" b="1" dirty="0" err="1">
                <a:effectLst/>
              </a:rPr>
              <a:t>iliaca</a:t>
            </a:r>
            <a:r>
              <a:rPr lang="sr-Latn-CS" sz="2400" b="1" dirty="0">
                <a:effectLst/>
              </a:rPr>
              <a:t> </a:t>
            </a:r>
            <a:r>
              <a:rPr lang="sr-Latn-CS" sz="2400" b="1" dirty="0" err="1">
                <a:effectLst/>
              </a:rPr>
              <a:t>externa</a:t>
            </a:r>
            <a:endParaRPr lang="sr-Latn-CS" sz="2400" b="1" dirty="0">
              <a:effectLst/>
            </a:endParaRPr>
          </a:p>
          <a:p>
            <a:pPr eaLnBrk="1" hangingPunct="1">
              <a:buNone/>
            </a:pPr>
            <a:r>
              <a:rPr lang="sr-Latn-CS" sz="2400" b="1" dirty="0">
                <a:effectLst/>
              </a:rPr>
              <a:t>	- a. epigastrica inferior</a:t>
            </a:r>
          </a:p>
          <a:p>
            <a:pPr eaLnBrk="1" hangingPunct="1">
              <a:buNone/>
            </a:pPr>
            <a:r>
              <a:rPr lang="sr-Latn-CS" sz="2400" b="1" dirty="0">
                <a:effectLst/>
              </a:rPr>
              <a:t>	- a. circumflexa ilium profunda</a:t>
            </a:r>
          </a:p>
          <a:p>
            <a:pPr eaLnBrk="1" hangingPunct="1">
              <a:buNone/>
            </a:pPr>
            <a:r>
              <a:rPr lang="sr-Latn-CS" sz="2400" b="1" dirty="0">
                <a:effectLst/>
              </a:rPr>
              <a:t>	</a:t>
            </a:r>
          </a:p>
          <a:p>
            <a:pPr eaLnBrk="1" hangingPunct="1">
              <a:buNone/>
            </a:pPr>
            <a:endParaRPr lang="sr-Latn-CS" sz="2400" b="1" dirty="0">
              <a:effectLst/>
            </a:endParaRPr>
          </a:p>
          <a:p>
            <a:pPr eaLnBrk="1" hangingPunct="1">
              <a:buFont typeface="Wingdings" panose="05000000000000000000" pitchFamily="2" charset="2"/>
              <a:buNone/>
            </a:pPr>
            <a:endParaRPr lang="en-US" sz="2400" b="1" dirty="0">
              <a:effectLst/>
            </a:endParaRPr>
          </a:p>
        </p:txBody>
      </p:sp>
      <p:sp>
        <p:nvSpPr>
          <p:cNvPr id="60420" name="Rectangle 4"/>
          <p:cNvSpPr>
            <a:spLocks noGrp="1" noChangeArrowheads="1"/>
          </p:cNvSpPr>
          <p:nvPr>
            <p:ph type="body" sz="half" idx="2"/>
          </p:nvPr>
        </p:nvSpPr>
        <p:spPr>
          <a:xfrm>
            <a:off x="4572000" y="1125538"/>
            <a:ext cx="4572000" cy="5543550"/>
          </a:xfrm>
        </p:spPr>
        <p:txBody>
          <a:bodyPr/>
          <a:lstStyle/>
          <a:p>
            <a:pPr eaLnBrk="1" hangingPunct="1">
              <a:buFont typeface="Wingdings" panose="05000000000000000000" pitchFamily="2" charset="2"/>
              <a:buNone/>
            </a:pPr>
            <a:r>
              <a:rPr lang="sr-Latn-CS" sz="2400" b="1" dirty="0">
                <a:effectLst/>
              </a:rPr>
              <a:t>5) </a:t>
            </a:r>
            <a:r>
              <a:rPr lang="en-GB" sz="2400" b="1" dirty="0">
                <a:effectLst/>
              </a:rPr>
              <a:t>branch of</a:t>
            </a:r>
            <a:r>
              <a:rPr lang="sr-Latn-CS" sz="2400" b="1" dirty="0">
                <a:effectLst/>
              </a:rPr>
              <a:t> a. </a:t>
            </a:r>
            <a:r>
              <a:rPr lang="sr-Latn-CS" sz="2400" b="1" dirty="0" err="1">
                <a:effectLst/>
              </a:rPr>
              <a:t>iliaca</a:t>
            </a:r>
            <a:r>
              <a:rPr lang="sr-Latn-CS" sz="2400" b="1" dirty="0">
                <a:effectLst/>
              </a:rPr>
              <a:t> interna</a:t>
            </a:r>
          </a:p>
          <a:p>
            <a:pPr eaLnBrk="1" hangingPunct="1">
              <a:buFont typeface="Wingdings" panose="05000000000000000000" pitchFamily="2" charset="2"/>
              <a:buNone/>
            </a:pPr>
            <a:r>
              <a:rPr lang="sr-Latn-CS" sz="2400" b="1" dirty="0">
                <a:effectLst/>
              </a:rPr>
              <a:t>	- a. iliolumbalis</a:t>
            </a:r>
            <a:endParaRPr lang="en-US" sz="2400" b="1" dirty="0">
              <a:effectLst/>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l="29297" t="11250" r="26756" b="6250"/>
          <a:stretch>
            <a:fillRect/>
          </a:stretch>
        </p:blipFill>
        <p:spPr bwMode="auto">
          <a:xfrm>
            <a:off x="4990542" y="2014307"/>
            <a:ext cx="4030043" cy="472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92D689-503E-FB27-B193-1226ACD35E87}"/>
              </a:ext>
            </a:extLst>
          </p:cNvPr>
          <p:cNvPicPr>
            <a:picLocks noChangeAspect="1"/>
          </p:cNvPicPr>
          <p:nvPr/>
        </p:nvPicPr>
        <p:blipFill>
          <a:blip r:embed="rId2"/>
          <a:stretch>
            <a:fillRect/>
          </a:stretch>
        </p:blipFill>
        <p:spPr>
          <a:xfrm>
            <a:off x="107504" y="1283765"/>
            <a:ext cx="8867847" cy="4472037"/>
          </a:xfrm>
          <a:prstGeom prst="rect">
            <a:avLst/>
          </a:prstGeom>
        </p:spPr>
      </p:pic>
    </p:spTree>
    <p:extLst>
      <p:ext uri="{BB962C8B-B14F-4D97-AF65-F5344CB8AC3E}">
        <p14:creationId xmlns:p14="http://schemas.microsoft.com/office/powerpoint/2010/main" val="30105317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title"/>
          </p:nvPr>
        </p:nvSpPr>
        <p:spPr>
          <a:xfrm>
            <a:off x="457200" y="0"/>
            <a:ext cx="8229600" cy="777875"/>
          </a:xfrm>
        </p:spPr>
        <p:txBody>
          <a:bodyPr/>
          <a:lstStyle/>
          <a:p>
            <a:pPr eaLnBrk="1" hangingPunct="1">
              <a:defRPr/>
            </a:pPr>
            <a:r>
              <a:rPr lang="en-GB" sz="3000" dirty="0">
                <a:solidFill>
                  <a:srgbClr val="FFFF00"/>
                </a:solidFill>
              </a:rPr>
              <a:t>VEINS OF ABDOMINAL WALL</a:t>
            </a:r>
            <a:endParaRPr lang="en-US" sz="3000" dirty="0">
              <a:solidFill>
                <a:srgbClr val="FFFF00"/>
              </a:solidFill>
            </a:endParaRPr>
          </a:p>
        </p:txBody>
      </p:sp>
      <p:sp>
        <p:nvSpPr>
          <p:cNvPr id="39939" name="Rectangle 3"/>
          <p:cNvSpPr>
            <a:spLocks noGrp="1" noChangeArrowheads="1"/>
          </p:cNvSpPr>
          <p:nvPr>
            <p:ph type="body" sz="half" idx="1"/>
          </p:nvPr>
        </p:nvSpPr>
        <p:spPr>
          <a:xfrm>
            <a:off x="30748" y="781923"/>
            <a:ext cx="9082503" cy="5732462"/>
          </a:xfrm>
        </p:spPr>
        <p:txBody>
          <a:bodyPr/>
          <a:lstStyle/>
          <a:p>
            <a:pPr eaLnBrk="1" hangingPunct="1">
              <a:lnSpc>
                <a:spcPct val="80000"/>
              </a:lnSpc>
              <a:defRPr/>
            </a:pPr>
            <a:r>
              <a:rPr lang="en-GB" sz="2000" b="1" dirty="0">
                <a:solidFill>
                  <a:srgbClr val="FFFF00"/>
                </a:solidFill>
              </a:rPr>
              <a:t>SUPERFICIAL</a:t>
            </a:r>
          </a:p>
          <a:p>
            <a:pPr marL="0" indent="0" eaLnBrk="1" hangingPunct="1">
              <a:lnSpc>
                <a:spcPct val="80000"/>
              </a:lnSpc>
              <a:buNone/>
              <a:defRPr/>
            </a:pPr>
            <a:br>
              <a:rPr lang="en-GB" sz="1800" b="1" dirty="0">
                <a:effectLst/>
                <a:ea typeface="Calibri" panose="020F0502020204030204" pitchFamily="34" charset="0"/>
                <a:cs typeface="Times New Roman" panose="02020603050405020304" pitchFamily="18" charset="0"/>
              </a:rPr>
            </a:br>
            <a:r>
              <a:rPr lang="en-GB" sz="1800" b="1" dirty="0">
                <a:effectLst/>
                <a:ea typeface="Calibri" panose="020F0502020204030204" pitchFamily="34" charset="0"/>
                <a:cs typeface="Times New Roman" panose="02020603050405020304" pitchFamily="18" charset="0"/>
              </a:rPr>
              <a:t>Subcutaneous venous plexus, drains:</a:t>
            </a:r>
          </a:p>
          <a:p>
            <a:pPr marL="0" indent="0" eaLnBrk="1" hangingPunct="1">
              <a:lnSpc>
                <a:spcPct val="80000"/>
              </a:lnSpc>
              <a:buNone/>
              <a:defRPr/>
            </a:pPr>
            <a:br>
              <a:rPr lang="en-GB" sz="1800" b="1" dirty="0">
                <a:effectLst/>
                <a:ea typeface="Calibri" panose="020F0502020204030204" pitchFamily="34" charset="0"/>
                <a:cs typeface="Times New Roman" panose="02020603050405020304" pitchFamily="18" charset="0"/>
              </a:rPr>
            </a:br>
            <a:r>
              <a:rPr lang="en-GB" sz="1800" b="1" dirty="0">
                <a:effectLst/>
                <a:ea typeface="Calibri" panose="020F0502020204030204" pitchFamily="34" charset="0"/>
                <a:cs typeface="Times New Roman" panose="02020603050405020304" pitchFamily="18" charset="0"/>
              </a:rPr>
              <a:t> a) superiorly to:</a:t>
            </a:r>
            <a:br>
              <a:rPr lang="en-GB" sz="1800" b="1" dirty="0">
                <a:effectLst/>
                <a:ea typeface="Calibri" panose="020F0502020204030204" pitchFamily="34" charset="0"/>
                <a:cs typeface="Times New Roman" panose="02020603050405020304" pitchFamily="18" charset="0"/>
              </a:rPr>
            </a:br>
            <a:r>
              <a:rPr lang="en-GB" sz="1800" b="1" dirty="0">
                <a:effectLst/>
                <a:ea typeface="Calibri" panose="020F0502020204030204" pitchFamily="34" charset="0"/>
                <a:cs typeface="Times New Roman" panose="02020603050405020304" pitchFamily="18" charset="0"/>
              </a:rPr>
              <a:t>     -  internal thoracic vein medially (drains into subclavian vein)</a:t>
            </a:r>
            <a:br>
              <a:rPr lang="en-GB" sz="1800" b="1" dirty="0">
                <a:effectLst/>
                <a:ea typeface="Calibri" panose="020F0502020204030204" pitchFamily="34" charset="0"/>
                <a:cs typeface="Times New Roman" panose="02020603050405020304" pitchFamily="18" charset="0"/>
              </a:rPr>
            </a:br>
            <a:r>
              <a:rPr lang="en-GB" sz="1800" b="1" dirty="0">
                <a:effectLst/>
                <a:ea typeface="Calibri" panose="020F0502020204030204" pitchFamily="34" charset="0"/>
                <a:cs typeface="Times New Roman" panose="02020603050405020304" pitchFamily="18" charset="0"/>
              </a:rPr>
              <a:t>     - lateral thoracic vein laterally (drains into axillar vein)</a:t>
            </a:r>
            <a:br>
              <a:rPr lang="en-GB" sz="1800" b="1" dirty="0">
                <a:effectLst/>
                <a:ea typeface="Calibri" panose="020F0502020204030204" pitchFamily="34" charset="0"/>
                <a:cs typeface="Times New Roman" panose="02020603050405020304" pitchFamily="18" charset="0"/>
              </a:rPr>
            </a:br>
            <a:br>
              <a:rPr lang="en-GB" sz="1800" b="1" dirty="0">
                <a:effectLst/>
                <a:ea typeface="Calibri" panose="020F0502020204030204" pitchFamily="34" charset="0"/>
                <a:cs typeface="Times New Roman" panose="02020603050405020304" pitchFamily="18" charset="0"/>
              </a:rPr>
            </a:br>
            <a:r>
              <a:rPr lang="en-GB" sz="1800" b="1" dirty="0">
                <a:effectLst/>
                <a:ea typeface="Calibri" panose="020F0502020204030204" pitchFamily="34" charset="0"/>
                <a:cs typeface="Times New Roman" panose="02020603050405020304" pitchFamily="18" charset="0"/>
              </a:rPr>
              <a:t> b) inferiorly to:</a:t>
            </a:r>
            <a:endParaRPr lang="sr-Latn-CS" sz="2000" b="1" dirty="0">
              <a:solidFill>
                <a:srgbClr val="FFFF00"/>
              </a:solidFill>
            </a:endParaRPr>
          </a:p>
          <a:p>
            <a:pPr eaLnBrk="1" hangingPunct="1">
              <a:lnSpc>
                <a:spcPct val="80000"/>
              </a:lnSpc>
              <a:buFont typeface="Wingdings" panose="05000000000000000000" pitchFamily="2" charset="2"/>
              <a:buNone/>
              <a:defRPr/>
            </a:pPr>
            <a:r>
              <a:rPr lang="sr-Latn-CS" sz="2000" b="1" dirty="0">
                <a:solidFill>
                  <a:srgbClr val="FFFF00"/>
                </a:solidFill>
                <a:effectLst/>
              </a:rPr>
              <a:t>	</a:t>
            </a:r>
            <a:r>
              <a:rPr lang="sr-Latn-CS" sz="2000" b="1" dirty="0">
                <a:effectLst/>
              </a:rPr>
              <a:t>- v. epigastrica superficialis</a:t>
            </a:r>
          </a:p>
          <a:p>
            <a:pPr eaLnBrk="1" hangingPunct="1">
              <a:lnSpc>
                <a:spcPct val="80000"/>
              </a:lnSpc>
              <a:buFont typeface="Wingdings" panose="05000000000000000000" pitchFamily="2" charset="2"/>
              <a:buNone/>
              <a:defRPr/>
            </a:pPr>
            <a:r>
              <a:rPr lang="sr-Latn-CS" sz="2000" b="1" dirty="0">
                <a:effectLst/>
              </a:rPr>
              <a:t>		(</a:t>
            </a:r>
            <a:r>
              <a:rPr lang="en-GB" sz="2000" b="1" dirty="0">
                <a:effectLst/>
              </a:rPr>
              <a:t>drains into </a:t>
            </a:r>
            <a:r>
              <a:rPr lang="sr-Latn-CS" sz="2000" b="1" dirty="0">
                <a:effectLst/>
              </a:rPr>
              <a:t>v. saphena magna)</a:t>
            </a:r>
          </a:p>
          <a:p>
            <a:pPr eaLnBrk="1" hangingPunct="1">
              <a:lnSpc>
                <a:spcPct val="80000"/>
              </a:lnSpc>
              <a:buFont typeface="Wingdings" panose="05000000000000000000" pitchFamily="2" charset="2"/>
              <a:buNone/>
              <a:defRPr/>
            </a:pPr>
            <a:r>
              <a:rPr lang="sr-Latn-CS" sz="2000" b="1" dirty="0">
                <a:effectLst/>
              </a:rPr>
              <a:t>	- v. </a:t>
            </a:r>
            <a:r>
              <a:rPr lang="en-GB" sz="2000" b="1" dirty="0" err="1">
                <a:effectLst/>
              </a:rPr>
              <a:t>epigastrica</a:t>
            </a:r>
            <a:r>
              <a:rPr lang="en-GB" sz="2000" b="1" dirty="0">
                <a:effectLst/>
              </a:rPr>
              <a:t> inferior</a:t>
            </a:r>
            <a:endParaRPr lang="sr-Latn-CS" sz="2000" b="1" dirty="0">
              <a:effectLst/>
            </a:endParaRPr>
          </a:p>
          <a:p>
            <a:pPr eaLnBrk="1" hangingPunct="1">
              <a:lnSpc>
                <a:spcPct val="80000"/>
              </a:lnSpc>
              <a:buFont typeface="Wingdings" panose="05000000000000000000" pitchFamily="2" charset="2"/>
              <a:buNone/>
              <a:defRPr/>
            </a:pPr>
            <a:r>
              <a:rPr lang="sr-Latn-CS" sz="2000" b="1" dirty="0">
                <a:effectLst/>
              </a:rPr>
              <a:t>		 (</a:t>
            </a:r>
            <a:r>
              <a:rPr lang="en-GB" sz="2000" b="1" dirty="0">
                <a:effectLst/>
              </a:rPr>
              <a:t>drains into </a:t>
            </a:r>
            <a:r>
              <a:rPr lang="sr-Latn-CS" sz="2000" b="1" dirty="0">
                <a:effectLst/>
              </a:rPr>
              <a:t>v. </a:t>
            </a:r>
            <a:r>
              <a:rPr lang="en-GB" sz="2000" b="1" dirty="0" err="1">
                <a:effectLst/>
              </a:rPr>
              <a:t>iliaca</a:t>
            </a:r>
            <a:r>
              <a:rPr lang="en-GB" sz="2000" b="1" dirty="0">
                <a:effectLst/>
              </a:rPr>
              <a:t> externa</a:t>
            </a:r>
            <a:r>
              <a:rPr lang="sr-Latn-CS" sz="2000" b="1" dirty="0">
                <a:effectLst/>
              </a:rPr>
              <a:t>)</a:t>
            </a:r>
          </a:p>
          <a:p>
            <a:pPr eaLnBrk="1" hangingPunct="1">
              <a:lnSpc>
                <a:spcPct val="80000"/>
              </a:lnSpc>
              <a:buFont typeface="Wingdings" panose="05000000000000000000" pitchFamily="2" charset="2"/>
              <a:buNone/>
              <a:defRPr/>
            </a:pPr>
            <a:r>
              <a:rPr lang="en-GB" sz="1800" dirty="0"/>
              <a:t> - A relatively direct lateral superficial anastomotic</a:t>
            </a:r>
          </a:p>
          <a:p>
            <a:pPr eaLnBrk="1" hangingPunct="1">
              <a:lnSpc>
                <a:spcPct val="80000"/>
              </a:lnSpc>
              <a:buFont typeface="Wingdings" panose="05000000000000000000" pitchFamily="2" charset="2"/>
              <a:buNone/>
              <a:defRPr/>
            </a:pPr>
            <a:r>
              <a:rPr lang="en-GB" sz="1800" dirty="0"/>
              <a:t>   channel, the </a:t>
            </a:r>
            <a:r>
              <a:rPr lang="en-GB" sz="1800" b="1" dirty="0"/>
              <a:t>thoraco-epigastric vein</a:t>
            </a:r>
            <a:r>
              <a:rPr lang="en-GB" sz="1800" dirty="0"/>
              <a:t>, may exist or</a:t>
            </a:r>
          </a:p>
          <a:p>
            <a:pPr eaLnBrk="1" hangingPunct="1">
              <a:lnSpc>
                <a:spcPct val="80000"/>
              </a:lnSpc>
              <a:buFont typeface="Wingdings" panose="05000000000000000000" pitchFamily="2" charset="2"/>
              <a:buNone/>
              <a:defRPr/>
            </a:pPr>
            <a:r>
              <a:rPr lang="en-GB" sz="1800" dirty="0"/>
              <a:t>   develop (as a result of altered venous flow) between</a:t>
            </a:r>
          </a:p>
          <a:p>
            <a:pPr eaLnBrk="1" hangingPunct="1">
              <a:lnSpc>
                <a:spcPct val="80000"/>
              </a:lnSpc>
              <a:buFont typeface="Wingdings" panose="05000000000000000000" pitchFamily="2" charset="2"/>
              <a:buNone/>
              <a:defRPr/>
            </a:pPr>
            <a:r>
              <a:rPr lang="en-GB" sz="1800" dirty="0"/>
              <a:t>   the superficial epigastric vein (a femoral vein tributary)</a:t>
            </a:r>
          </a:p>
          <a:p>
            <a:pPr eaLnBrk="1" hangingPunct="1">
              <a:lnSpc>
                <a:spcPct val="80000"/>
              </a:lnSpc>
              <a:buFont typeface="Wingdings" panose="05000000000000000000" pitchFamily="2" charset="2"/>
              <a:buNone/>
              <a:defRPr/>
            </a:pPr>
            <a:r>
              <a:rPr lang="en-GB" sz="1800" dirty="0"/>
              <a:t>   and the lateral thoracic vein (an axillary vein tributary). </a:t>
            </a:r>
          </a:p>
          <a:p>
            <a:pPr eaLnBrk="1" hangingPunct="1">
              <a:lnSpc>
                <a:spcPct val="80000"/>
              </a:lnSpc>
              <a:buFont typeface="Wingdings" panose="05000000000000000000" pitchFamily="2" charset="2"/>
              <a:buNone/>
              <a:defRPr/>
            </a:pPr>
            <a:r>
              <a:rPr lang="en-GB" sz="1800" b="1" dirty="0">
                <a:solidFill>
                  <a:srgbClr val="FFFF00"/>
                </a:solidFill>
                <a:effectLst/>
              </a:rPr>
              <a:t>- </a:t>
            </a:r>
            <a:r>
              <a:rPr lang="en-GB" sz="1800" dirty="0"/>
              <a:t>Cutaneous veins surrounding the umbilicus anastomose</a:t>
            </a:r>
          </a:p>
          <a:p>
            <a:pPr eaLnBrk="1" hangingPunct="1">
              <a:lnSpc>
                <a:spcPct val="80000"/>
              </a:lnSpc>
              <a:buFont typeface="Wingdings" panose="05000000000000000000" pitchFamily="2" charset="2"/>
              <a:buNone/>
              <a:defRPr/>
            </a:pPr>
            <a:r>
              <a:rPr lang="en-GB" sz="1800" dirty="0"/>
              <a:t>   with para-umbilical veins, small tributaries of the </a:t>
            </a:r>
          </a:p>
          <a:p>
            <a:pPr eaLnBrk="1" hangingPunct="1">
              <a:lnSpc>
                <a:spcPct val="80000"/>
              </a:lnSpc>
              <a:buFont typeface="Wingdings" panose="05000000000000000000" pitchFamily="2" charset="2"/>
              <a:buNone/>
              <a:defRPr/>
            </a:pPr>
            <a:r>
              <a:rPr lang="en-GB" sz="1800" dirty="0"/>
              <a:t>   hepatic portal vein that parallel the obliterated umbilical</a:t>
            </a:r>
          </a:p>
          <a:p>
            <a:pPr eaLnBrk="1" hangingPunct="1">
              <a:lnSpc>
                <a:spcPct val="80000"/>
              </a:lnSpc>
              <a:buFont typeface="Wingdings" panose="05000000000000000000" pitchFamily="2" charset="2"/>
              <a:buNone/>
              <a:defRPr/>
            </a:pPr>
            <a:r>
              <a:rPr lang="en-GB" sz="1800" dirty="0"/>
              <a:t>   vein (round ligament of the liver).</a:t>
            </a:r>
            <a:endParaRPr lang="sr-Latn-CS" sz="1800" b="1" dirty="0">
              <a:solidFill>
                <a:srgbClr val="FFFF00"/>
              </a:solidFill>
              <a:effectLst/>
            </a:endParaRPr>
          </a:p>
          <a:p>
            <a:pPr eaLnBrk="1" hangingPunct="1">
              <a:lnSpc>
                <a:spcPct val="80000"/>
              </a:lnSpc>
              <a:defRPr/>
            </a:pPr>
            <a:endParaRPr lang="sr-Latn-CS" sz="2000" b="1" dirty="0">
              <a:solidFill>
                <a:srgbClr val="FFFF00"/>
              </a:solidFill>
              <a:effectLst/>
            </a:endParaRPr>
          </a:p>
          <a:p>
            <a:pPr eaLnBrk="1" hangingPunct="1">
              <a:lnSpc>
                <a:spcPct val="80000"/>
              </a:lnSpc>
              <a:buFont typeface="Wingdings" panose="05000000000000000000" pitchFamily="2" charset="2"/>
              <a:buNone/>
              <a:defRPr/>
            </a:pPr>
            <a:r>
              <a:rPr lang="sr-Latn-CS" sz="2000" b="1" dirty="0">
                <a:solidFill>
                  <a:srgbClr val="FFFF00"/>
                </a:solidFill>
                <a:effectLst/>
              </a:rPr>
              <a:t>	</a:t>
            </a:r>
            <a:endParaRPr lang="en-US" sz="2000" b="1" dirty="0">
              <a:effectLst/>
            </a:endParaRPr>
          </a:p>
        </p:txBody>
      </p:sp>
      <p:pic>
        <p:nvPicPr>
          <p:cNvPr id="6" name="Picture 5">
            <a:extLst>
              <a:ext uri="{FF2B5EF4-FFF2-40B4-BE49-F238E27FC236}">
                <a16:creationId xmlns:a16="http://schemas.microsoft.com/office/drawing/2014/main" id="{074126C5-325D-9925-2806-70EB2D4E9F7E}"/>
              </a:ext>
            </a:extLst>
          </p:cNvPr>
          <p:cNvPicPr>
            <a:picLocks noChangeAspect="1"/>
          </p:cNvPicPr>
          <p:nvPr/>
        </p:nvPicPr>
        <p:blipFill>
          <a:blip r:embed="rId2"/>
          <a:stretch>
            <a:fillRect/>
          </a:stretch>
        </p:blipFill>
        <p:spPr>
          <a:xfrm>
            <a:off x="5293583" y="2632970"/>
            <a:ext cx="3850417" cy="4210322"/>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title"/>
          </p:nvPr>
        </p:nvSpPr>
        <p:spPr>
          <a:xfrm>
            <a:off x="457200" y="0"/>
            <a:ext cx="8229600" cy="777875"/>
          </a:xfrm>
        </p:spPr>
        <p:txBody>
          <a:bodyPr/>
          <a:lstStyle/>
          <a:p>
            <a:pPr eaLnBrk="1" hangingPunct="1">
              <a:defRPr/>
            </a:pPr>
            <a:r>
              <a:rPr lang="en-GB" sz="3000" dirty="0">
                <a:solidFill>
                  <a:srgbClr val="FFFF00"/>
                </a:solidFill>
              </a:rPr>
              <a:t>VEINS OF ABDOMINAL WALL</a:t>
            </a:r>
            <a:endParaRPr lang="en-US" sz="3000" dirty="0">
              <a:solidFill>
                <a:srgbClr val="FFFF00"/>
              </a:solidFill>
            </a:endParaRPr>
          </a:p>
        </p:txBody>
      </p:sp>
      <p:sp>
        <p:nvSpPr>
          <p:cNvPr id="39939" name="Rectangle 3"/>
          <p:cNvSpPr>
            <a:spLocks noGrp="1" noChangeArrowheads="1"/>
          </p:cNvSpPr>
          <p:nvPr>
            <p:ph type="body" sz="half" idx="1"/>
          </p:nvPr>
        </p:nvSpPr>
        <p:spPr>
          <a:xfrm>
            <a:off x="18523" y="908559"/>
            <a:ext cx="5364088" cy="5732462"/>
          </a:xfrm>
        </p:spPr>
        <p:txBody>
          <a:bodyPr/>
          <a:lstStyle/>
          <a:p>
            <a:pPr eaLnBrk="1" hangingPunct="1">
              <a:lnSpc>
                <a:spcPct val="80000"/>
              </a:lnSpc>
              <a:defRPr/>
            </a:pPr>
            <a:endParaRPr lang="sr-Latn-CS" sz="2000" b="1" dirty="0">
              <a:solidFill>
                <a:srgbClr val="FFFF00"/>
              </a:solidFill>
              <a:effectLst/>
            </a:endParaRPr>
          </a:p>
          <a:p>
            <a:pPr eaLnBrk="1" hangingPunct="1">
              <a:lnSpc>
                <a:spcPct val="80000"/>
              </a:lnSpc>
              <a:buFont typeface="Wingdings" panose="05000000000000000000" pitchFamily="2" charset="2"/>
              <a:buNone/>
              <a:defRPr/>
            </a:pPr>
            <a:r>
              <a:rPr lang="sr-Latn-CS" sz="2000" b="1" dirty="0">
                <a:solidFill>
                  <a:srgbClr val="FFFF00"/>
                </a:solidFill>
                <a:effectLst/>
              </a:rPr>
              <a:t>	 </a:t>
            </a:r>
            <a:r>
              <a:rPr lang="en-GB" sz="2000" b="1" dirty="0">
                <a:solidFill>
                  <a:srgbClr val="FFFF00"/>
                </a:solidFill>
              </a:rPr>
              <a:t>DEEP VEINS</a:t>
            </a:r>
          </a:p>
          <a:p>
            <a:pPr eaLnBrk="1" hangingPunct="1">
              <a:lnSpc>
                <a:spcPct val="80000"/>
              </a:lnSpc>
              <a:buFont typeface="Wingdings" panose="05000000000000000000" pitchFamily="2" charset="2"/>
              <a:buNone/>
              <a:defRPr/>
            </a:pPr>
            <a:r>
              <a:rPr lang="en-GB" sz="2000" b="1" dirty="0">
                <a:solidFill>
                  <a:srgbClr val="FFFF00"/>
                </a:solidFill>
              </a:rPr>
              <a:t>- accompany the deep arteries bearing</a:t>
            </a:r>
          </a:p>
          <a:p>
            <a:pPr eaLnBrk="1" hangingPunct="1">
              <a:lnSpc>
                <a:spcPct val="80000"/>
              </a:lnSpc>
              <a:buFont typeface="Wingdings" panose="05000000000000000000" pitchFamily="2" charset="2"/>
              <a:buNone/>
              <a:defRPr/>
            </a:pPr>
            <a:r>
              <a:rPr lang="en-GB" sz="2000" b="1" dirty="0">
                <a:solidFill>
                  <a:srgbClr val="FFFF00"/>
                </a:solidFill>
              </a:rPr>
              <a:t>  the same name</a:t>
            </a:r>
            <a:endParaRPr lang="sr-Latn-CS" sz="2000" b="1" dirty="0">
              <a:solidFill>
                <a:srgbClr val="FFFF00"/>
              </a:solidFill>
            </a:endParaRPr>
          </a:p>
          <a:p>
            <a:pPr eaLnBrk="1" hangingPunct="1">
              <a:lnSpc>
                <a:spcPct val="80000"/>
              </a:lnSpc>
              <a:buFont typeface="Wingdings" panose="05000000000000000000" pitchFamily="2" charset="2"/>
              <a:buNone/>
              <a:defRPr/>
            </a:pPr>
            <a:endParaRPr lang="sr-Latn-CS" sz="2000" b="1" dirty="0">
              <a:solidFill>
                <a:srgbClr val="FFFF00"/>
              </a:solidFill>
              <a:effectLst/>
            </a:endParaRPr>
          </a:p>
          <a:p>
            <a:pPr eaLnBrk="1" hangingPunct="1">
              <a:lnSpc>
                <a:spcPct val="80000"/>
              </a:lnSpc>
              <a:buFont typeface="Wingdings" panose="05000000000000000000" pitchFamily="2" charset="2"/>
              <a:buNone/>
              <a:defRPr/>
            </a:pPr>
            <a:r>
              <a:rPr lang="sr-Latn-CS" sz="2000" b="1" dirty="0">
                <a:effectLst/>
              </a:rPr>
              <a:t>1) </a:t>
            </a:r>
            <a:r>
              <a:rPr lang="en-GB" sz="2000" b="1" u="sng" dirty="0">
                <a:effectLst/>
              </a:rPr>
              <a:t>SYSTEM</a:t>
            </a:r>
            <a:r>
              <a:rPr lang="sr-Cyrl-CS" sz="2000" b="1" u="sng" dirty="0">
                <a:effectLst/>
              </a:rPr>
              <a:t> </a:t>
            </a:r>
            <a:r>
              <a:rPr lang="sr-Latn-CS" sz="2000" b="1" u="sng" dirty="0">
                <a:effectLst/>
              </a:rPr>
              <a:t> </a:t>
            </a:r>
            <a:r>
              <a:rPr lang="en-GB" sz="2000" b="1" u="sng" dirty="0">
                <a:effectLst/>
              </a:rPr>
              <a:t>OF </a:t>
            </a:r>
            <a:r>
              <a:rPr lang="sr-Latn-CS" sz="2000" b="1" u="sng" dirty="0">
                <a:effectLst/>
              </a:rPr>
              <a:t>V. CAVA</a:t>
            </a:r>
            <a:r>
              <a:rPr lang="en-GB" sz="2000" b="1" u="sng" dirty="0">
                <a:effectLst/>
              </a:rPr>
              <a:t> </a:t>
            </a:r>
            <a:r>
              <a:rPr lang="sr-Latn-CS" sz="2000" b="1" u="sng" dirty="0">
                <a:effectLst/>
              </a:rPr>
              <a:t>SUPERIOR</a:t>
            </a:r>
          </a:p>
          <a:p>
            <a:pPr eaLnBrk="1" hangingPunct="1">
              <a:lnSpc>
                <a:spcPct val="80000"/>
              </a:lnSpc>
              <a:buFont typeface="Wingdings" panose="05000000000000000000" pitchFamily="2" charset="2"/>
              <a:buNone/>
              <a:defRPr/>
            </a:pPr>
            <a:r>
              <a:rPr lang="sr-Latn-CS" sz="2000" b="1" dirty="0">
                <a:effectLst/>
              </a:rPr>
              <a:t>	- v. epigastrica superior</a:t>
            </a:r>
          </a:p>
          <a:p>
            <a:pPr eaLnBrk="1" hangingPunct="1">
              <a:lnSpc>
                <a:spcPct val="80000"/>
              </a:lnSpc>
              <a:buFont typeface="Wingdings" panose="05000000000000000000" pitchFamily="2" charset="2"/>
              <a:buNone/>
              <a:defRPr/>
            </a:pPr>
            <a:r>
              <a:rPr lang="sr-Latn-CS" sz="2000" b="1" dirty="0">
                <a:effectLst/>
              </a:rPr>
              <a:t>		(</a:t>
            </a:r>
            <a:r>
              <a:rPr lang="en-GB" sz="2000" b="1" dirty="0">
                <a:effectLst/>
              </a:rPr>
              <a:t>tributary of</a:t>
            </a:r>
            <a:r>
              <a:rPr lang="sr-Latn-CS" sz="2000" b="1" dirty="0">
                <a:effectLst/>
              </a:rPr>
              <a:t> v. </a:t>
            </a:r>
            <a:r>
              <a:rPr lang="sr-Latn-CS" sz="2000" b="1" dirty="0" err="1">
                <a:effectLst/>
              </a:rPr>
              <a:t>thoracica</a:t>
            </a:r>
            <a:r>
              <a:rPr lang="sr-Latn-CS" sz="2000" b="1" dirty="0">
                <a:effectLst/>
              </a:rPr>
              <a:t> interna)</a:t>
            </a:r>
          </a:p>
          <a:p>
            <a:pPr eaLnBrk="1" hangingPunct="1">
              <a:lnSpc>
                <a:spcPct val="80000"/>
              </a:lnSpc>
              <a:buFont typeface="Wingdings" panose="05000000000000000000" pitchFamily="2" charset="2"/>
              <a:buNone/>
              <a:defRPr/>
            </a:pPr>
            <a:r>
              <a:rPr lang="sr-Latn-CS" sz="2000" b="1" dirty="0">
                <a:effectLst/>
              </a:rPr>
              <a:t>	- v. musculophrenica</a:t>
            </a:r>
          </a:p>
          <a:p>
            <a:pPr eaLnBrk="1" hangingPunct="1">
              <a:lnSpc>
                <a:spcPct val="80000"/>
              </a:lnSpc>
              <a:buFont typeface="Wingdings" panose="05000000000000000000" pitchFamily="2" charset="2"/>
              <a:buNone/>
              <a:defRPr/>
            </a:pPr>
            <a:r>
              <a:rPr lang="sr-Latn-CS" sz="2000" b="1" dirty="0">
                <a:effectLst/>
              </a:rPr>
              <a:t>		(</a:t>
            </a:r>
            <a:r>
              <a:rPr lang="en-GB" sz="2000" b="1" dirty="0">
                <a:effectLst/>
              </a:rPr>
              <a:t>tributary of</a:t>
            </a:r>
            <a:r>
              <a:rPr lang="sr-Latn-CS" sz="2000" b="1" dirty="0">
                <a:effectLst/>
              </a:rPr>
              <a:t> v. </a:t>
            </a:r>
            <a:r>
              <a:rPr lang="sr-Latn-CS" sz="2000" b="1" dirty="0" err="1">
                <a:effectLst/>
              </a:rPr>
              <a:t>thoracica</a:t>
            </a:r>
            <a:r>
              <a:rPr lang="sr-Latn-CS" sz="2000" b="1" dirty="0">
                <a:effectLst/>
              </a:rPr>
              <a:t> interna)</a:t>
            </a:r>
          </a:p>
          <a:p>
            <a:pPr eaLnBrk="1" hangingPunct="1">
              <a:lnSpc>
                <a:spcPct val="80000"/>
              </a:lnSpc>
              <a:buFont typeface="Wingdings" panose="05000000000000000000" pitchFamily="2" charset="2"/>
              <a:buNone/>
              <a:defRPr/>
            </a:pPr>
            <a:r>
              <a:rPr lang="sr-Latn-CS" sz="2000" b="1" dirty="0">
                <a:effectLst/>
              </a:rPr>
              <a:t>	- vv. intercostales posteriores XI </a:t>
            </a:r>
            <a:r>
              <a:rPr lang="en-GB" sz="2000" b="1" dirty="0">
                <a:effectLst/>
              </a:rPr>
              <a:t>and </a:t>
            </a:r>
          </a:p>
          <a:p>
            <a:pPr eaLnBrk="1" hangingPunct="1">
              <a:lnSpc>
                <a:spcPct val="80000"/>
              </a:lnSpc>
              <a:buFont typeface="Wingdings" panose="05000000000000000000" pitchFamily="2" charset="2"/>
              <a:buNone/>
              <a:defRPr/>
            </a:pPr>
            <a:r>
              <a:rPr lang="en-GB" sz="2000" b="1" dirty="0">
                <a:effectLst/>
              </a:rPr>
              <a:t>        vv. </a:t>
            </a:r>
            <a:r>
              <a:rPr lang="en-GB" sz="2000" b="1" dirty="0" err="1">
                <a:effectLst/>
              </a:rPr>
              <a:t>subcostales</a:t>
            </a:r>
            <a:br>
              <a:rPr lang="sr-Cyrl-CS" sz="2000" b="1" dirty="0">
                <a:effectLst/>
              </a:rPr>
            </a:br>
            <a:r>
              <a:rPr lang="sr-Cyrl-CS" sz="2000" b="1" dirty="0">
                <a:effectLst/>
              </a:rPr>
              <a:t>         </a:t>
            </a:r>
            <a:r>
              <a:rPr lang="sr-Latn-CS" sz="2000" b="1" dirty="0">
                <a:effectLst/>
              </a:rPr>
              <a:t>(</a:t>
            </a:r>
            <a:r>
              <a:rPr lang="en-GB" sz="2000" b="1" dirty="0">
                <a:effectLst/>
              </a:rPr>
              <a:t>tributary of </a:t>
            </a:r>
            <a:r>
              <a:rPr lang="sr-Latn-CS" sz="2000" b="1" dirty="0">
                <a:effectLst/>
              </a:rPr>
              <a:t>v. azygos)</a:t>
            </a:r>
            <a:endParaRPr lang="en-US" sz="2000" b="1" dirty="0">
              <a:effectLst/>
            </a:endParaRPr>
          </a:p>
        </p:txBody>
      </p:sp>
      <p:sp>
        <p:nvSpPr>
          <p:cNvPr id="63492" name="Rectangle 4"/>
          <p:cNvSpPr>
            <a:spLocks noGrp="1" noChangeArrowheads="1"/>
          </p:cNvSpPr>
          <p:nvPr>
            <p:ph type="body" sz="half" idx="2"/>
          </p:nvPr>
        </p:nvSpPr>
        <p:spPr>
          <a:xfrm>
            <a:off x="4788024" y="1112940"/>
            <a:ext cx="4346598" cy="5543550"/>
          </a:xfrm>
        </p:spPr>
        <p:txBody>
          <a:bodyPr/>
          <a:lstStyle/>
          <a:p>
            <a:pPr marL="457200" indent="-457200" eaLnBrk="1" hangingPunct="1">
              <a:lnSpc>
                <a:spcPct val="80000"/>
              </a:lnSpc>
              <a:buFont typeface="Wingdings" panose="05000000000000000000" pitchFamily="2" charset="2"/>
              <a:buNone/>
            </a:pPr>
            <a:endParaRPr lang="sr-Latn-CS" sz="2000" b="1" dirty="0">
              <a:solidFill>
                <a:srgbClr val="FFFF00"/>
              </a:solidFill>
              <a:effectLst/>
            </a:endParaRPr>
          </a:p>
          <a:p>
            <a:pPr marL="457200" indent="-457200" eaLnBrk="1" hangingPunct="1">
              <a:lnSpc>
                <a:spcPct val="80000"/>
              </a:lnSpc>
              <a:buFont typeface="Wingdings" panose="05000000000000000000" pitchFamily="2" charset="2"/>
              <a:buNone/>
            </a:pPr>
            <a:r>
              <a:rPr lang="en-GB" sz="2000" b="1" dirty="0">
                <a:effectLst/>
              </a:rPr>
              <a:t>2</a:t>
            </a:r>
            <a:r>
              <a:rPr lang="sr-Latn-CS" sz="2000" b="1" dirty="0">
                <a:effectLst/>
              </a:rPr>
              <a:t>) </a:t>
            </a:r>
            <a:r>
              <a:rPr lang="en-GB" sz="2000" b="1" u="sng" dirty="0">
                <a:effectLst/>
              </a:rPr>
              <a:t>SYSTEM</a:t>
            </a:r>
            <a:r>
              <a:rPr lang="sr-Cyrl-CS" sz="2000" b="1" u="sng" dirty="0">
                <a:effectLst/>
              </a:rPr>
              <a:t> </a:t>
            </a:r>
            <a:r>
              <a:rPr lang="en-GB" sz="2000" b="1" u="sng" dirty="0">
                <a:effectLst/>
              </a:rPr>
              <a:t>OF</a:t>
            </a:r>
            <a:r>
              <a:rPr lang="sr-Latn-CS" sz="2000" b="1" u="sng" dirty="0">
                <a:effectLst/>
              </a:rPr>
              <a:t> V. CAVA INFERIOR</a:t>
            </a:r>
          </a:p>
          <a:p>
            <a:pPr marL="457200" indent="-457200" eaLnBrk="1" hangingPunct="1">
              <a:lnSpc>
                <a:spcPct val="80000"/>
              </a:lnSpc>
              <a:buFont typeface="Wingdings" panose="05000000000000000000" pitchFamily="2" charset="2"/>
              <a:buNone/>
            </a:pPr>
            <a:r>
              <a:rPr lang="sr-Latn-CS" sz="2000" b="1" dirty="0">
                <a:effectLst/>
              </a:rPr>
              <a:t>	- </a:t>
            </a:r>
            <a:r>
              <a:rPr lang="sr-Latn-CS" sz="2000" b="1" dirty="0" err="1">
                <a:effectLst/>
              </a:rPr>
              <a:t>vv</a:t>
            </a:r>
            <a:r>
              <a:rPr lang="sr-Latn-CS" sz="2000" b="1" dirty="0">
                <a:effectLst/>
              </a:rPr>
              <a:t>. </a:t>
            </a:r>
            <a:r>
              <a:rPr lang="sr-Latn-CS" sz="2000" b="1" dirty="0" err="1">
                <a:effectLst/>
              </a:rPr>
              <a:t>lumbales</a:t>
            </a:r>
            <a:r>
              <a:rPr lang="sr-Latn-CS" sz="2000" b="1" dirty="0">
                <a:effectLst/>
              </a:rPr>
              <a:t> </a:t>
            </a:r>
          </a:p>
          <a:p>
            <a:pPr marL="457200" indent="-457200" eaLnBrk="1" hangingPunct="1">
              <a:lnSpc>
                <a:spcPct val="80000"/>
              </a:lnSpc>
              <a:buFont typeface="Wingdings" panose="05000000000000000000" pitchFamily="2" charset="2"/>
              <a:buNone/>
            </a:pPr>
            <a:r>
              <a:rPr lang="sr-Latn-CS" sz="2000" b="1" dirty="0">
                <a:effectLst/>
              </a:rPr>
              <a:t>		(</a:t>
            </a:r>
            <a:r>
              <a:rPr lang="en-GB" sz="2000" b="1" dirty="0">
                <a:effectLst/>
              </a:rPr>
              <a:t>tributaries</a:t>
            </a:r>
            <a:r>
              <a:rPr lang="sr-Latn-CS" sz="2000" b="1" dirty="0">
                <a:effectLst/>
              </a:rPr>
              <a:t> </a:t>
            </a:r>
            <a:r>
              <a:rPr lang="en-GB" sz="2000" b="1" dirty="0">
                <a:effectLst/>
              </a:rPr>
              <a:t>of </a:t>
            </a:r>
            <a:r>
              <a:rPr lang="sr-Latn-CS" sz="2000" b="1" dirty="0">
                <a:effectLst/>
              </a:rPr>
              <a:t>v. </a:t>
            </a:r>
            <a:r>
              <a:rPr lang="sr-Latn-CS" sz="2000" b="1" dirty="0" err="1">
                <a:effectLst/>
              </a:rPr>
              <a:t>cavae</a:t>
            </a:r>
            <a:r>
              <a:rPr lang="sr-Latn-CS" sz="2000" b="1" dirty="0">
                <a:effectLst/>
              </a:rPr>
              <a:t> </a:t>
            </a:r>
            <a:r>
              <a:rPr lang="sr-Latn-CS" sz="2000" b="1" dirty="0" err="1">
                <a:effectLst/>
              </a:rPr>
              <a:t>inf</a:t>
            </a:r>
            <a:r>
              <a:rPr lang="sr-Latn-CS" sz="2000" b="1" dirty="0">
                <a:effectLst/>
              </a:rPr>
              <a:t>.)</a:t>
            </a:r>
          </a:p>
          <a:p>
            <a:pPr marL="457200" indent="-457200" eaLnBrk="1" hangingPunct="1">
              <a:lnSpc>
                <a:spcPct val="80000"/>
              </a:lnSpc>
              <a:buFont typeface="Wingdings" panose="05000000000000000000" pitchFamily="2" charset="2"/>
              <a:buNone/>
            </a:pPr>
            <a:r>
              <a:rPr lang="sr-Latn-CS" sz="2000" b="1" dirty="0">
                <a:effectLst/>
              </a:rPr>
              <a:t>	- v. </a:t>
            </a:r>
            <a:r>
              <a:rPr lang="en-GB" sz="2000" b="1" dirty="0">
                <a:effectLst/>
              </a:rPr>
              <a:t>p</a:t>
            </a:r>
            <a:r>
              <a:rPr lang="sr-Latn-CS" sz="2000" b="1" dirty="0" err="1">
                <a:effectLst/>
              </a:rPr>
              <a:t>hrenic</a:t>
            </a:r>
            <a:r>
              <a:rPr lang="en-GB" sz="2000" b="1" dirty="0">
                <a:effectLst/>
              </a:rPr>
              <a:t>a </a:t>
            </a:r>
            <a:r>
              <a:rPr lang="sr-Latn-CS" sz="2000" b="1" dirty="0" err="1">
                <a:effectLst/>
              </a:rPr>
              <a:t>inferior</a:t>
            </a:r>
            <a:endParaRPr lang="sr-Latn-CS" sz="2000" b="1" dirty="0">
              <a:effectLst/>
            </a:endParaRPr>
          </a:p>
          <a:p>
            <a:pPr marL="457200" indent="-457200" eaLnBrk="1" hangingPunct="1">
              <a:lnSpc>
                <a:spcPct val="80000"/>
              </a:lnSpc>
              <a:buFont typeface="Wingdings" panose="05000000000000000000" pitchFamily="2" charset="2"/>
              <a:buNone/>
            </a:pPr>
            <a:r>
              <a:rPr lang="sr-Latn-CS" sz="2000" b="1" dirty="0">
                <a:effectLst/>
              </a:rPr>
              <a:t>		(</a:t>
            </a:r>
            <a:r>
              <a:rPr lang="en-GB" sz="2000" b="1" dirty="0">
                <a:effectLst/>
              </a:rPr>
              <a:t>tributary of</a:t>
            </a:r>
            <a:r>
              <a:rPr lang="sr-Latn-CS" sz="2000" b="1" dirty="0">
                <a:effectLst/>
              </a:rPr>
              <a:t> v. </a:t>
            </a:r>
            <a:r>
              <a:rPr lang="sr-Latn-CS" sz="2000" b="1" dirty="0" err="1">
                <a:effectLst/>
              </a:rPr>
              <a:t>cavae</a:t>
            </a:r>
            <a:r>
              <a:rPr lang="sr-Latn-CS" sz="2000" b="1" dirty="0">
                <a:effectLst/>
              </a:rPr>
              <a:t> </a:t>
            </a:r>
            <a:r>
              <a:rPr lang="sr-Latn-CS" sz="2000" b="1" dirty="0" err="1">
                <a:effectLst/>
              </a:rPr>
              <a:t>inferior</a:t>
            </a:r>
            <a:r>
              <a:rPr lang="sr-Latn-CS" sz="2000" b="1" dirty="0">
                <a:effectLst/>
              </a:rPr>
              <a:t>)</a:t>
            </a:r>
          </a:p>
          <a:p>
            <a:pPr marL="457200" indent="-457200" eaLnBrk="1" hangingPunct="1">
              <a:lnSpc>
                <a:spcPct val="80000"/>
              </a:lnSpc>
              <a:buFont typeface="Wingdings" panose="05000000000000000000" pitchFamily="2" charset="2"/>
              <a:buNone/>
            </a:pPr>
            <a:r>
              <a:rPr lang="sr-Latn-CS" sz="2000" b="1" dirty="0">
                <a:effectLst/>
              </a:rPr>
              <a:t>	- v. </a:t>
            </a:r>
            <a:r>
              <a:rPr lang="sr-Latn-CS" sz="2000" b="1" dirty="0" err="1">
                <a:effectLst/>
              </a:rPr>
              <a:t>epigastrica</a:t>
            </a:r>
            <a:r>
              <a:rPr lang="sr-Latn-CS" sz="2000" b="1" dirty="0">
                <a:effectLst/>
              </a:rPr>
              <a:t> </a:t>
            </a:r>
            <a:r>
              <a:rPr lang="sr-Latn-CS" sz="2000" b="1" dirty="0" err="1">
                <a:effectLst/>
              </a:rPr>
              <a:t>inferior</a:t>
            </a:r>
            <a:endParaRPr lang="sr-Latn-CS" sz="2000" b="1" dirty="0">
              <a:effectLst/>
            </a:endParaRPr>
          </a:p>
          <a:p>
            <a:pPr marL="457200" indent="-457200" eaLnBrk="1" hangingPunct="1">
              <a:lnSpc>
                <a:spcPct val="80000"/>
              </a:lnSpc>
              <a:buFont typeface="Wingdings" panose="05000000000000000000" pitchFamily="2" charset="2"/>
              <a:buNone/>
            </a:pPr>
            <a:r>
              <a:rPr lang="sr-Latn-CS" sz="2000" b="1" dirty="0">
                <a:effectLst/>
              </a:rPr>
              <a:t>	 	(</a:t>
            </a:r>
            <a:r>
              <a:rPr lang="en-GB" sz="2000" b="1" dirty="0">
                <a:effectLst/>
              </a:rPr>
              <a:t>tributary of</a:t>
            </a:r>
            <a:r>
              <a:rPr lang="sr-Latn-CS" sz="2000" b="1" dirty="0">
                <a:effectLst/>
              </a:rPr>
              <a:t> v. </a:t>
            </a:r>
            <a:r>
              <a:rPr lang="sr-Latn-CS" sz="2000" b="1" dirty="0" err="1">
                <a:effectLst/>
              </a:rPr>
              <a:t>iliaca</a:t>
            </a:r>
            <a:r>
              <a:rPr lang="sr-Latn-CS" sz="2000" b="1" dirty="0">
                <a:effectLst/>
              </a:rPr>
              <a:t> </a:t>
            </a:r>
            <a:r>
              <a:rPr lang="sr-Latn-CS" sz="2000" b="1" dirty="0" err="1">
                <a:effectLst/>
              </a:rPr>
              <a:t>externa</a:t>
            </a:r>
            <a:r>
              <a:rPr lang="sr-Latn-CS" sz="2000" b="1" dirty="0">
                <a:effectLst/>
              </a:rPr>
              <a:t>)</a:t>
            </a:r>
          </a:p>
          <a:p>
            <a:pPr marL="457200" indent="-457200" eaLnBrk="1" hangingPunct="1">
              <a:lnSpc>
                <a:spcPct val="80000"/>
              </a:lnSpc>
              <a:buFont typeface="Wingdings" panose="05000000000000000000" pitchFamily="2" charset="2"/>
              <a:buNone/>
            </a:pPr>
            <a:r>
              <a:rPr lang="sr-Latn-CS" sz="2000" b="1" dirty="0">
                <a:effectLst/>
              </a:rPr>
              <a:t>	- v. </a:t>
            </a:r>
            <a:r>
              <a:rPr lang="sr-Latn-CS" sz="2000" b="1" dirty="0" err="1">
                <a:effectLst/>
              </a:rPr>
              <a:t>circumflexa</a:t>
            </a:r>
            <a:r>
              <a:rPr lang="sr-Latn-CS" sz="2000" b="1" dirty="0">
                <a:effectLst/>
              </a:rPr>
              <a:t> </a:t>
            </a:r>
            <a:r>
              <a:rPr lang="sr-Latn-CS" sz="2000" b="1" dirty="0" err="1">
                <a:effectLst/>
              </a:rPr>
              <a:t>ilium</a:t>
            </a:r>
            <a:r>
              <a:rPr lang="sr-Latn-CS" sz="2000" b="1" dirty="0">
                <a:effectLst/>
              </a:rPr>
              <a:t> </a:t>
            </a:r>
            <a:r>
              <a:rPr lang="sr-Latn-CS" sz="2000" b="1" dirty="0" err="1">
                <a:effectLst/>
              </a:rPr>
              <a:t>profunda</a:t>
            </a:r>
            <a:endParaRPr lang="sr-Latn-CS" sz="2000" b="1" dirty="0">
              <a:effectLst/>
            </a:endParaRPr>
          </a:p>
          <a:p>
            <a:pPr marL="457200" indent="-457200" eaLnBrk="1" hangingPunct="1">
              <a:lnSpc>
                <a:spcPct val="80000"/>
              </a:lnSpc>
              <a:buFont typeface="Wingdings" panose="05000000000000000000" pitchFamily="2" charset="2"/>
              <a:buNone/>
            </a:pPr>
            <a:r>
              <a:rPr lang="sr-Latn-CS" sz="2000" b="1" dirty="0">
                <a:effectLst/>
              </a:rPr>
              <a:t>		 (</a:t>
            </a:r>
            <a:r>
              <a:rPr lang="en-GB" sz="2000" b="1" dirty="0">
                <a:effectLst/>
              </a:rPr>
              <a:t>tributary of </a:t>
            </a:r>
            <a:r>
              <a:rPr lang="sr-Latn-CS" sz="2000" b="1" dirty="0">
                <a:effectLst/>
              </a:rPr>
              <a:t>v. </a:t>
            </a:r>
            <a:r>
              <a:rPr lang="sr-Latn-CS" sz="2000" b="1" dirty="0" err="1">
                <a:effectLst/>
              </a:rPr>
              <a:t>iliaca</a:t>
            </a:r>
            <a:r>
              <a:rPr lang="sr-Latn-CS" sz="2000" b="1" dirty="0">
                <a:effectLst/>
              </a:rPr>
              <a:t> </a:t>
            </a:r>
            <a:r>
              <a:rPr lang="sr-Latn-CS" sz="2000" b="1" dirty="0" err="1">
                <a:effectLst/>
              </a:rPr>
              <a:t>externa</a:t>
            </a:r>
            <a:r>
              <a:rPr lang="sr-Latn-CS" sz="2000" b="1" dirty="0">
                <a:effectLst/>
              </a:rPr>
              <a:t>)</a:t>
            </a:r>
          </a:p>
          <a:p>
            <a:pPr marL="457200" indent="-457200" eaLnBrk="1" hangingPunct="1">
              <a:lnSpc>
                <a:spcPct val="80000"/>
              </a:lnSpc>
              <a:buFont typeface="Wingdings" panose="05000000000000000000" pitchFamily="2" charset="2"/>
              <a:buNone/>
            </a:pPr>
            <a:r>
              <a:rPr lang="sr-Latn-CS" sz="2000" b="1" dirty="0">
                <a:effectLst/>
              </a:rPr>
              <a:t>	- v. </a:t>
            </a:r>
            <a:r>
              <a:rPr lang="sr-Latn-CS" sz="2000" b="1" dirty="0" err="1">
                <a:effectLst/>
              </a:rPr>
              <a:t>iliolumbalis</a:t>
            </a:r>
            <a:endParaRPr lang="sr-Latn-CS" sz="2000" b="1" dirty="0">
              <a:effectLst/>
            </a:endParaRPr>
          </a:p>
          <a:p>
            <a:pPr marL="457200" indent="-457200" eaLnBrk="1" hangingPunct="1">
              <a:lnSpc>
                <a:spcPct val="80000"/>
              </a:lnSpc>
              <a:buFont typeface="Wingdings" panose="05000000000000000000" pitchFamily="2" charset="2"/>
              <a:buNone/>
            </a:pPr>
            <a:r>
              <a:rPr lang="sr-Latn-CS" sz="2000" b="1" dirty="0">
                <a:effectLst/>
              </a:rPr>
              <a:t>		 (</a:t>
            </a:r>
            <a:r>
              <a:rPr lang="en-GB" sz="2000" b="1" dirty="0">
                <a:effectLst/>
              </a:rPr>
              <a:t>tributary of</a:t>
            </a:r>
            <a:r>
              <a:rPr lang="sr-Latn-CS" sz="2000" b="1" dirty="0">
                <a:effectLst/>
              </a:rPr>
              <a:t> v. </a:t>
            </a:r>
            <a:r>
              <a:rPr lang="sr-Latn-CS" sz="2000" b="1" dirty="0" err="1">
                <a:effectLst/>
              </a:rPr>
              <a:t>iliaca</a:t>
            </a:r>
            <a:r>
              <a:rPr lang="sr-Latn-CS" sz="2000" b="1" dirty="0">
                <a:effectLst/>
              </a:rPr>
              <a:t> interna)</a:t>
            </a:r>
            <a:endParaRPr lang="en-US" sz="2000" b="1" dirty="0">
              <a:effectLst/>
            </a:endParaRPr>
          </a:p>
        </p:txBody>
      </p:sp>
    </p:spTree>
    <p:extLst>
      <p:ext uri="{BB962C8B-B14F-4D97-AF65-F5344CB8AC3E}">
        <p14:creationId xmlns:p14="http://schemas.microsoft.com/office/powerpoint/2010/main" val="29231648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scan0003"/>
          <p:cNvPicPr>
            <a:picLocks noGrp="1" noChangeAspect="1" noChangeArrowheads="1"/>
          </p:cNvPicPr>
          <p:nvPr>
            <p:ph sz="half" idx="4294967295"/>
          </p:nvPr>
        </p:nvPicPr>
        <p:blipFill>
          <a:blip r:embed="rId2">
            <a:lum contrast="6000"/>
            <a:extLst>
              <a:ext uri="{28A0092B-C50C-407E-A947-70E740481C1C}">
                <a14:useLocalDpi xmlns:a14="http://schemas.microsoft.com/office/drawing/2010/main" val="0"/>
              </a:ext>
            </a:extLst>
          </a:blip>
          <a:srcRect/>
          <a:stretch>
            <a:fillRect/>
          </a:stretch>
        </p:blipFill>
        <p:spPr>
          <a:xfrm>
            <a:off x="0" y="908050"/>
            <a:ext cx="4716463" cy="5400675"/>
          </a:xfrm>
          <a:noFill/>
          <a:extLst>
            <a:ext uri="{909E8E84-426E-40DD-AFC4-6F175D3DCCD1}">
              <a14:hiddenFill xmlns:a14="http://schemas.microsoft.com/office/drawing/2010/main">
                <a:solidFill>
                  <a:srgbClr val="FFFFFF"/>
                </a:solidFill>
              </a14:hiddenFill>
            </a:ext>
          </a:extLst>
        </p:spPr>
      </p:pic>
      <p:pic>
        <p:nvPicPr>
          <p:cNvPr id="64515" name="Picture 3" descr="scan0004"/>
          <p:cNvPicPr>
            <a:picLocks noGrp="1" noChangeAspect="1" noChangeArrowheads="1"/>
          </p:cNvPicPr>
          <p:nvPr>
            <p:ph sz="half" idx="4294967295"/>
          </p:nvPr>
        </p:nvPicPr>
        <p:blipFill>
          <a:blip r:embed="rId3">
            <a:lum contrast="6000"/>
            <a:extLst>
              <a:ext uri="{28A0092B-C50C-407E-A947-70E740481C1C}">
                <a14:useLocalDpi xmlns:a14="http://schemas.microsoft.com/office/drawing/2010/main" val="0"/>
              </a:ext>
            </a:extLst>
          </a:blip>
          <a:srcRect/>
          <a:stretch>
            <a:fillRect/>
          </a:stretch>
        </p:blipFill>
        <p:spPr>
          <a:xfrm>
            <a:off x="4572000" y="981075"/>
            <a:ext cx="4572000" cy="540067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idx="4294967295"/>
          </p:nvPr>
        </p:nvSpPr>
        <p:spPr>
          <a:xfrm>
            <a:off x="611560" y="260648"/>
            <a:ext cx="8229600" cy="490537"/>
          </a:xfrm>
        </p:spPr>
        <p:txBody>
          <a:bodyPr/>
          <a:lstStyle/>
          <a:p>
            <a:pPr eaLnBrk="1" hangingPunct="1">
              <a:defRPr/>
            </a:pPr>
            <a:r>
              <a:rPr lang="en-GB" sz="3000" dirty="0">
                <a:solidFill>
                  <a:srgbClr val="FFFF00"/>
                </a:solidFill>
              </a:rPr>
              <a:t>LYMPH DRAINAGE OF ABDOMINAL WALL</a:t>
            </a:r>
            <a:endParaRPr lang="en-US" sz="3000" dirty="0">
              <a:solidFill>
                <a:srgbClr val="FFFF00"/>
              </a:solidFill>
            </a:endParaRPr>
          </a:p>
        </p:txBody>
      </p:sp>
      <p:sp>
        <p:nvSpPr>
          <p:cNvPr id="65539" name="Rectangle 3"/>
          <p:cNvSpPr>
            <a:spLocks noGrp="1" noChangeArrowheads="1"/>
          </p:cNvSpPr>
          <p:nvPr>
            <p:ph type="body" sz="half" idx="4294967295"/>
          </p:nvPr>
        </p:nvSpPr>
        <p:spPr>
          <a:xfrm>
            <a:off x="0" y="836613"/>
            <a:ext cx="9144000" cy="6021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GB" sz="2400" b="1" dirty="0">
                <a:solidFill>
                  <a:srgbClr val="FFFF00"/>
                </a:solidFill>
                <a:effectLst/>
              </a:rPr>
              <a:t>SUPERFICIAL</a:t>
            </a:r>
            <a:endParaRPr lang="sr-Latn-CS" sz="2400" b="1" dirty="0">
              <a:solidFill>
                <a:srgbClr val="FFFF00"/>
              </a:solidFill>
              <a:effectLst/>
            </a:endParaRPr>
          </a:p>
          <a:p>
            <a:pPr eaLnBrk="1" hangingPunct="1">
              <a:lnSpc>
                <a:spcPct val="90000"/>
              </a:lnSpc>
            </a:pPr>
            <a:endParaRPr lang="sr-Latn-CS" sz="1800" b="1" dirty="0">
              <a:solidFill>
                <a:srgbClr val="FFFF00"/>
              </a:solidFill>
              <a:effectLst/>
            </a:endParaRPr>
          </a:p>
          <a:p>
            <a:pPr eaLnBrk="1" hangingPunct="1">
              <a:lnSpc>
                <a:spcPct val="90000"/>
              </a:lnSpc>
              <a:buFont typeface="Wingdings" panose="05000000000000000000" pitchFamily="2" charset="2"/>
              <a:buNone/>
            </a:pPr>
            <a:r>
              <a:rPr lang="sr-Latn-CS" sz="1800" b="1" dirty="0">
                <a:solidFill>
                  <a:srgbClr val="FFFF00"/>
                </a:solidFill>
                <a:effectLst/>
              </a:rPr>
              <a:t>	</a:t>
            </a:r>
            <a:r>
              <a:rPr lang="sr-Latn-CS" sz="2000" b="1" dirty="0">
                <a:solidFill>
                  <a:srgbClr val="FFFF00"/>
                </a:solidFill>
                <a:effectLst/>
              </a:rPr>
              <a:t>- </a:t>
            </a:r>
            <a:r>
              <a:rPr lang="en-GB" sz="2000" b="1" dirty="0">
                <a:solidFill>
                  <a:srgbClr val="FFFF00"/>
                </a:solidFill>
                <a:effectLst/>
              </a:rPr>
              <a:t>lymph vessels from the upper half of abdominal wall </a:t>
            </a:r>
            <a:r>
              <a:rPr lang="en-GB" sz="1800" b="1" dirty="0">
                <a:solidFill>
                  <a:srgbClr val="FFFF00"/>
                </a:solidFill>
                <a:effectLst/>
              </a:rPr>
              <a:t>(</a:t>
            </a:r>
            <a:r>
              <a:rPr lang="en-GB" sz="1800" b="1" dirty="0">
                <a:solidFill>
                  <a:srgbClr val="FFFF00"/>
                </a:solidFill>
              </a:rPr>
              <a:t>superior to the</a:t>
            </a:r>
          </a:p>
          <a:p>
            <a:pPr eaLnBrk="1" hangingPunct="1">
              <a:lnSpc>
                <a:spcPct val="90000"/>
              </a:lnSpc>
              <a:buFont typeface="Wingdings" panose="05000000000000000000" pitchFamily="2" charset="2"/>
              <a:buNone/>
            </a:pPr>
            <a:r>
              <a:rPr lang="en-GB" sz="1800" b="1" dirty="0">
                <a:solidFill>
                  <a:srgbClr val="FFFF00"/>
                </a:solidFill>
              </a:rPr>
              <a:t>        </a:t>
            </a:r>
            <a:r>
              <a:rPr lang="en-GB" sz="1800" b="1" dirty="0" err="1">
                <a:solidFill>
                  <a:srgbClr val="FFFF00"/>
                </a:solidFill>
              </a:rPr>
              <a:t>transumbilical</a:t>
            </a:r>
            <a:r>
              <a:rPr lang="en-GB" sz="1800" b="1" dirty="0">
                <a:solidFill>
                  <a:srgbClr val="FFFF00"/>
                </a:solidFill>
              </a:rPr>
              <a:t> plane) </a:t>
            </a:r>
            <a:r>
              <a:rPr lang="en-GB" sz="2000" b="1" dirty="0">
                <a:solidFill>
                  <a:srgbClr val="FFFF00"/>
                </a:solidFill>
                <a:effectLst/>
              </a:rPr>
              <a:t>drain into </a:t>
            </a:r>
            <a:r>
              <a:rPr lang="en-GB" sz="2000" b="1" dirty="0">
                <a:effectLst/>
              </a:rPr>
              <a:t>axillary lymph nodes and few </a:t>
            </a:r>
            <a:r>
              <a:rPr lang="en-GB" sz="2000" b="1" dirty="0" err="1">
                <a:effectLst/>
              </a:rPr>
              <a:t>drsin</a:t>
            </a:r>
            <a:r>
              <a:rPr lang="en-GB" sz="2000" b="1" dirty="0">
                <a:effectLst/>
              </a:rPr>
              <a:t> to parasternal </a:t>
            </a:r>
          </a:p>
          <a:p>
            <a:pPr eaLnBrk="1" hangingPunct="1">
              <a:lnSpc>
                <a:spcPct val="90000"/>
              </a:lnSpc>
              <a:buFont typeface="Wingdings" panose="05000000000000000000" pitchFamily="2" charset="2"/>
              <a:buNone/>
            </a:pPr>
            <a:r>
              <a:rPr lang="en-GB" sz="2000" b="1" dirty="0">
                <a:effectLst/>
              </a:rPr>
              <a:t>       lymph nodes</a:t>
            </a:r>
            <a:endParaRPr lang="sr-Latn-CS" sz="2000" b="1" dirty="0">
              <a:effectLst/>
            </a:endParaRPr>
          </a:p>
          <a:p>
            <a:pPr eaLnBrk="1" hangingPunct="1">
              <a:lnSpc>
                <a:spcPct val="90000"/>
              </a:lnSpc>
              <a:buFont typeface="Wingdings" panose="05000000000000000000" pitchFamily="2" charset="2"/>
              <a:buNone/>
            </a:pPr>
            <a:endParaRPr lang="sr-Latn-CS" sz="2000" b="1" dirty="0">
              <a:effectLst/>
            </a:endParaRPr>
          </a:p>
          <a:p>
            <a:pPr eaLnBrk="1" hangingPunct="1">
              <a:lnSpc>
                <a:spcPct val="90000"/>
              </a:lnSpc>
              <a:buFont typeface="Wingdings" panose="05000000000000000000" pitchFamily="2" charset="2"/>
              <a:buNone/>
            </a:pPr>
            <a:r>
              <a:rPr lang="sr-Latn-CS" sz="2000" b="1" dirty="0">
                <a:solidFill>
                  <a:srgbClr val="FFFF00"/>
                </a:solidFill>
                <a:effectLst/>
              </a:rPr>
              <a:t>	- </a:t>
            </a:r>
            <a:r>
              <a:rPr lang="en-GB" sz="2000" b="1" dirty="0">
                <a:solidFill>
                  <a:srgbClr val="FFFF00"/>
                </a:solidFill>
                <a:effectLst/>
              </a:rPr>
              <a:t>from axillary lymph nodes lymph flow through </a:t>
            </a:r>
            <a:r>
              <a:rPr lang="sr-Latn-CS" sz="2000" b="1" dirty="0" err="1">
                <a:effectLst/>
              </a:rPr>
              <a:t>truncus</a:t>
            </a:r>
            <a:r>
              <a:rPr lang="sr-Latn-CS" sz="2000" b="1" dirty="0">
                <a:effectLst/>
              </a:rPr>
              <a:t> </a:t>
            </a:r>
            <a:r>
              <a:rPr lang="sr-Latn-CS" sz="2000" b="1" dirty="0" err="1">
                <a:effectLst/>
              </a:rPr>
              <a:t>subclavius</a:t>
            </a:r>
            <a:r>
              <a:rPr lang="sr-Latn-CS" sz="2000" b="1" dirty="0">
                <a:effectLst/>
              </a:rPr>
              <a:t> </a:t>
            </a:r>
            <a:r>
              <a:rPr lang="en-GB" sz="2000" b="1" dirty="0">
                <a:solidFill>
                  <a:srgbClr val="FFFF00"/>
                </a:solidFill>
                <a:effectLst/>
              </a:rPr>
              <a:t>to </a:t>
            </a:r>
            <a:r>
              <a:rPr lang="en-GB" sz="2000" b="1" dirty="0">
                <a:effectLst/>
              </a:rPr>
              <a:t>thoracic</a:t>
            </a:r>
            <a:br>
              <a:rPr lang="en-GB" sz="2000" b="1" dirty="0">
                <a:effectLst/>
              </a:rPr>
            </a:br>
            <a:r>
              <a:rPr lang="en-GB" sz="2000" b="1" dirty="0">
                <a:effectLst/>
              </a:rPr>
              <a:t>   duct (on the left side) and to right lymphatic duct (on the right side)</a:t>
            </a:r>
            <a:endParaRPr lang="sr-Latn-CS" sz="2000" b="1" dirty="0">
              <a:effectLst/>
            </a:endParaRPr>
          </a:p>
          <a:p>
            <a:pPr eaLnBrk="1" hangingPunct="1">
              <a:lnSpc>
                <a:spcPct val="90000"/>
              </a:lnSpc>
              <a:buFont typeface="Wingdings" panose="05000000000000000000" pitchFamily="2" charset="2"/>
              <a:buNone/>
            </a:pPr>
            <a:endParaRPr lang="sr-Latn-CS" sz="2000" b="1" dirty="0">
              <a:solidFill>
                <a:srgbClr val="FFFF00"/>
              </a:solidFill>
              <a:effectLst/>
            </a:endParaRPr>
          </a:p>
          <a:p>
            <a:pPr eaLnBrk="1" hangingPunct="1">
              <a:lnSpc>
                <a:spcPct val="90000"/>
              </a:lnSpc>
              <a:buFont typeface="Wingdings" panose="05000000000000000000" pitchFamily="2" charset="2"/>
              <a:buNone/>
            </a:pPr>
            <a:r>
              <a:rPr lang="sr-Latn-CS" sz="2000" b="1" dirty="0">
                <a:solidFill>
                  <a:srgbClr val="FFFF00"/>
                </a:solidFill>
                <a:effectLst/>
              </a:rPr>
              <a:t>	- </a:t>
            </a:r>
            <a:r>
              <a:rPr lang="en-GB" sz="2000" b="1" dirty="0">
                <a:solidFill>
                  <a:srgbClr val="FFFF00"/>
                </a:solidFill>
                <a:effectLst/>
              </a:rPr>
              <a:t>lymph vessels from the lower half of abdominal wall </a:t>
            </a:r>
            <a:r>
              <a:rPr lang="en-GB" sz="1800" b="1" dirty="0">
                <a:solidFill>
                  <a:srgbClr val="FFFF00"/>
                </a:solidFill>
                <a:effectLst/>
              </a:rPr>
              <a:t>(</a:t>
            </a:r>
            <a:r>
              <a:rPr lang="en-GB" sz="1800" b="1" dirty="0">
                <a:solidFill>
                  <a:srgbClr val="FFFF00"/>
                </a:solidFill>
              </a:rPr>
              <a:t>inferior to the</a:t>
            </a:r>
          </a:p>
          <a:p>
            <a:pPr eaLnBrk="1" hangingPunct="1">
              <a:lnSpc>
                <a:spcPct val="90000"/>
              </a:lnSpc>
              <a:buFont typeface="Wingdings" panose="05000000000000000000" pitchFamily="2" charset="2"/>
              <a:buNone/>
            </a:pPr>
            <a:r>
              <a:rPr lang="en-GB" sz="1800" b="1" dirty="0">
                <a:solidFill>
                  <a:srgbClr val="FFFF00"/>
                </a:solidFill>
              </a:rPr>
              <a:t>        </a:t>
            </a:r>
            <a:r>
              <a:rPr lang="en-GB" sz="1800" b="1" dirty="0" err="1">
                <a:solidFill>
                  <a:srgbClr val="FFFF00"/>
                </a:solidFill>
              </a:rPr>
              <a:t>transumbilical</a:t>
            </a:r>
            <a:r>
              <a:rPr lang="en-GB" sz="1800" b="1" dirty="0">
                <a:solidFill>
                  <a:srgbClr val="FFFF00"/>
                </a:solidFill>
              </a:rPr>
              <a:t> plane) </a:t>
            </a:r>
            <a:r>
              <a:rPr lang="en-GB" sz="2000" b="1" dirty="0">
                <a:solidFill>
                  <a:srgbClr val="FFFF00"/>
                </a:solidFill>
                <a:effectLst/>
              </a:rPr>
              <a:t>drain into</a:t>
            </a:r>
            <a:r>
              <a:rPr lang="sr-Latn-CS" sz="2000" b="1" dirty="0">
                <a:effectLst/>
              </a:rPr>
              <a:t> </a:t>
            </a:r>
            <a:r>
              <a:rPr lang="sr-Latn-CS" sz="2000" b="1" dirty="0" err="1">
                <a:effectLst/>
              </a:rPr>
              <a:t>superficial</a:t>
            </a:r>
            <a:r>
              <a:rPr lang="en-GB" sz="2000" b="1" dirty="0">
                <a:effectLst/>
              </a:rPr>
              <a:t> inguinal lymph nodes</a:t>
            </a:r>
            <a:r>
              <a:rPr lang="sr-Latn-CS" sz="2000" b="1" dirty="0">
                <a:effectLst/>
              </a:rPr>
              <a:t> → </a:t>
            </a:r>
            <a:r>
              <a:rPr lang="en-GB" sz="2000" b="1" dirty="0">
                <a:effectLst/>
              </a:rPr>
              <a:t>deep</a:t>
            </a:r>
          </a:p>
          <a:p>
            <a:pPr eaLnBrk="1" hangingPunct="1">
              <a:lnSpc>
                <a:spcPct val="90000"/>
              </a:lnSpc>
              <a:buFont typeface="Wingdings" panose="05000000000000000000" pitchFamily="2" charset="2"/>
              <a:buNone/>
            </a:pPr>
            <a:r>
              <a:rPr lang="en-GB" sz="2000" b="1" dirty="0">
                <a:effectLst/>
              </a:rPr>
              <a:t>       inguinal lymph nodes </a:t>
            </a:r>
            <a:r>
              <a:rPr lang="sr-Latn-CS" sz="2000" b="1" dirty="0">
                <a:effectLst/>
              </a:rPr>
              <a:t> → </a:t>
            </a:r>
            <a:r>
              <a:rPr lang="en-GB" sz="2000" b="1" dirty="0">
                <a:effectLst/>
              </a:rPr>
              <a:t>iliac lymph nodes </a:t>
            </a:r>
            <a:r>
              <a:rPr lang="sr-Latn-CS" sz="2000" b="1" dirty="0">
                <a:effectLst/>
              </a:rPr>
              <a:t>→ </a:t>
            </a:r>
            <a:r>
              <a:rPr lang="en-GB" sz="2000" b="1" dirty="0">
                <a:effectLst/>
              </a:rPr>
              <a:t>lumbar lymph nodes (</a:t>
            </a:r>
            <a:r>
              <a:rPr lang="en-GB" sz="2000" b="1" dirty="0" err="1">
                <a:effectLst/>
              </a:rPr>
              <a:t>caval</a:t>
            </a:r>
            <a:r>
              <a:rPr lang="en-GB" sz="2000" b="1" dirty="0">
                <a:effectLst/>
              </a:rPr>
              <a:t> and</a:t>
            </a:r>
          </a:p>
          <a:p>
            <a:pPr eaLnBrk="1" hangingPunct="1">
              <a:lnSpc>
                <a:spcPct val="90000"/>
              </a:lnSpc>
              <a:buFont typeface="Wingdings" panose="05000000000000000000" pitchFamily="2" charset="2"/>
              <a:buNone/>
            </a:pPr>
            <a:r>
              <a:rPr lang="en-GB" sz="2000" b="1" dirty="0">
                <a:effectLst/>
              </a:rPr>
              <a:t>       aortic)</a:t>
            </a:r>
            <a:endParaRPr lang="sr-Latn-CS" sz="2000" b="1" dirty="0">
              <a:effectLst/>
            </a:endParaRPr>
          </a:p>
          <a:p>
            <a:pPr eaLnBrk="1" hangingPunct="1">
              <a:lnSpc>
                <a:spcPct val="90000"/>
              </a:lnSpc>
              <a:buFont typeface="Wingdings" panose="05000000000000000000" pitchFamily="2" charset="2"/>
              <a:buNone/>
            </a:pPr>
            <a:endParaRPr lang="sr-Latn-CS" sz="2000" b="1" dirty="0">
              <a:effectLst/>
            </a:endParaRPr>
          </a:p>
          <a:p>
            <a:pPr eaLnBrk="1" hangingPunct="1">
              <a:lnSpc>
                <a:spcPct val="90000"/>
              </a:lnSpc>
              <a:buFont typeface="Wingdings" panose="05000000000000000000" pitchFamily="2" charset="2"/>
              <a:buNone/>
            </a:pPr>
            <a:r>
              <a:rPr lang="sr-Latn-CS" sz="2000" b="1" dirty="0">
                <a:solidFill>
                  <a:srgbClr val="FFFF00"/>
                </a:solidFill>
                <a:effectLst/>
              </a:rPr>
              <a:t>	- </a:t>
            </a:r>
            <a:r>
              <a:rPr lang="en-GB" sz="2000" b="1" dirty="0">
                <a:solidFill>
                  <a:srgbClr val="FFFF00"/>
                </a:solidFill>
                <a:effectLst/>
              </a:rPr>
              <a:t>from lumbar lymph nodes lymph flow through </a:t>
            </a:r>
            <a:r>
              <a:rPr lang="sr-Latn-CS" sz="2000" b="1" dirty="0" err="1">
                <a:effectLst/>
              </a:rPr>
              <a:t>truncus</a:t>
            </a:r>
            <a:r>
              <a:rPr lang="sr-Latn-CS" sz="2000" b="1" dirty="0">
                <a:effectLst/>
              </a:rPr>
              <a:t> </a:t>
            </a:r>
            <a:r>
              <a:rPr lang="sr-Latn-CS" sz="2000" b="1" dirty="0" err="1">
                <a:effectLst/>
              </a:rPr>
              <a:t>lumbalis</a:t>
            </a:r>
            <a:r>
              <a:rPr lang="en-GB" sz="2000" b="1" dirty="0">
                <a:effectLst/>
              </a:rPr>
              <a:t> to</a:t>
            </a:r>
          </a:p>
          <a:p>
            <a:pPr eaLnBrk="1" hangingPunct="1">
              <a:lnSpc>
                <a:spcPct val="90000"/>
              </a:lnSpc>
              <a:buFont typeface="Wingdings" panose="05000000000000000000" pitchFamily="2" charset="2"/>
              <a:buNone/>
            </a:pPr>
            <a:r>
              <a:rPr lang="en-GB" sz="2000" b="1" dirty="0">
                <a:effectLst/>
              </a:rPr>
              <a:t>       thoracic duct</a:t>
            </a:r>
            <a:endParaRPr lang="sr-Latn-CS" sz="2000" b="1" dirty="0">
              <a:effectLst/>
            </a:endParaRPr>
          </a:p>
          <a:p>
            <a:pPr eaLnBrk="1" hangingPunct="1">
              <a:lnSpc>
                <a:spcPct val="90000"/>
              </a:lnSpc>
              <a:buFont typeface="Wingdings" panose="05000000000000000000" pitchFamily="2" charset="2"/>
              <a:buNone/>
            </a:pPr>
            <a:endParaRPr lang="sr-Latn-CS" sz="2000" b="1" dirty="0">
              <a:solidFill>
                <a:srgbClr val="FFFF00"/>
              </a:solidFill>
              <a:effectLst/>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6"/>
          <p:cNvPicPr>
            <a:picLocks noChangeAspect="1" noChangeArrowheads="1"/>
          </p:cNvPicPr>
          <p:nvPr/>
        </p:nvPicPr>
        <p:blipFill>
          <a:blip r:embed="rId2">
            <a:extLst>
              <a:ext uri="{28A0092B-C50C-407E-A947-70E740481C1C}">
                <a14:useLocalDpi xmlns:a14="http://schemas.microsoft.com/office/drawing/2010/main" val="0"/>
              </a:ext>
            </a:extLst>
          </a:blip>
          <a:srcRect l="44550" t="18898" r="3580" b="8711"/>
          <a:stretch>
            <a:fillRect/>
          </a:stretch>
        </p:blipFill>
        <p:spPr bwMode="auto">
          <a:xfrm>
            <a:off x="2987824" y="443979"/>
            <a:ext cx="6006347" cy="629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7E36CB78-F140-A516-B886-479267D51C8D}"/>
              </a:ext>
            </a:extLst>
          </p:cNvPr>
          <p:cNvPicPr>
            <a:picLocks noChangeAspect="1"/>
          </p:cNvPicPr>
          <p:nvPr/>
        </p:nvPicPr>
        <p:blipFill rotWithShape="1">
          <a:blip r:embed="rId3"/>
          <a:srcRect r="46970"/>
          <a:stretch/>
        </p:blipFill>
        <p:spPr>
          <a:xfrm>
            <a:off x="107504" y="443979"/>
            <a:ext cx="2952328" cy="6087627"/>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idx="4294967295"/>
          </p:nvPr>
        </p:nvSpPr>
        <p:spPr>
          <a:xfrm>
            <a:off x="683568" y="188640"/>
            <a:ext cx="8229600" cy="490537"/>
          </a:xfrm>
        </p:spPr>
        <p:txBody>
          <a:bodyPr/>
          <a:lstStyle/>
          <a:p>
            <a:pPr eaLnBrk="1" hangingPunct="1">
              <a:defRPr/>
            </a:pPr>
            <a:r>
              <a:rPr lang="en-GB" sz="3000" dirty="0">
                <a:solidFill>
                  <a:srgbClr val="FFFF00"/>
                </a:solidFill>
              </a:rPr>
              <a:t>LYMPH DRAINAGE OF ABDOMINAL WALL</a:t>
            </a:r>
            <a:endParaRPr lang="en-US" sz="3000" dirty="0">
              <a:solidFill>
                <a:srgbClr val="FFFF00"/>
              </a:solidFill>
            </a:endParaRPr>
          </a:p>
        </p:txBody>
      </p:sp>
      <p:sp>
        <p:nvSpPr>
          <p:cNvPr id="66563" name="Rectangle 3"/>
          <p:cNvSpPr>
            <a:spLocks noGrp="1" noChangeArrowheads="1"/>
          </p:cNvSpPr>
          <p:nvPr>
            <p:ph type="body" sz="half" idx="4294967295"/>
          </p:nvPr>
        </p:nvSpPr>
        <p:spPr>
          <a:xfrm>
            <a:off x="0" y="571500"/>
            <a:ext cx="9144000" cy="5929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buFont typeface="Wingdings" panose="05000000000000000000" pitchFamily="2" charset="2"/>
              <a:buNone/>
            </a:pPr>
            <a:endParaRPr lang="sr-Latn-CS" sz="1800" b="1" dirty="0">
              <a:effectLst/>
            </a:endParaRPr>
          </a:p>
          <a:p>
            <a:pPr eaLnBrk="1" hangingPunct="1">
              <a:lnSpc>
                <a:spcPct val="90000"/>
              </a:lnSpc>
              <a:buFont typeface="Wingdings" panose="05000000000000000000" pitchFamily="2" charset="2"/>
              <a:buNone/>
            </a:pPr>
            <a:endParaRPr lang="sr-Latn-CS" sz="1400" b="1" dirty="0">
              <a:solidFill>
                <a:srgbClr val="FFFF00"/>
              </a:solidFill>
              <a:effectLst/>
            </a:endParaRPr>
          </a:p>
          <a:p>
            <a:pPr eaLnBrk="1" hangingPunct="1">
              <a:lnSpc>
                <a:spcPct val="90000"/>
              </a:lnSpc>
            </a:pPr>
            <a:r>
              <a:rPr lang="en-GB" sz="2400" b="1" dirty="0">
                <a:solidFill>
                  <a:srgbClr val="FFFF00"/>
                </a:solidFill>
                <a:effectLst/>
              </a:rPr>
              <a:t>DEEP</a:t>
            </a:r>
            <a:endParaRPr lang="sr-Latn-CS" sz="2400" b="1" dirty="0">
              <a:solidFill>
                <a:srgbClr val="FFFF00"/>
              </a:solidFill>
              <a:effectLst/>
            </a:endParaRPr>
          </a:p>
          <a:p>
            <a:pPr eaLnBrk="1" hangingPunct="1">
              <a:lnSpc>
                <a:spcPct val="90000"/>
              </a:lnSpc>
            </a:pPr>
            <a:endParaRPr lang="sr-Latn-CS" sz="1800" b="1" dirty="0">
              <a:solidFill>
                <a:srgbClr val="FFFF00"/>
              </a:solidFill>
              <a:effectLst/>
            </a:endParaRPr>
          </a:p>
          <a:p>
            <a:pPr eaLnBrk="1" hangingPunct="1">
              <a:lnSpc>
                <a:spcPct val="90000"/>
              </a:lnSpc>
              <a:buFont typeface="Wingdings" panose="05000000000000000000" pitchFamily="2" charset="2"/>
              <a:buNone/>
            </a:pPr>
            <a:r>
              <a:rPr lang="sr-Latn-CS" sz="2000" b="1" dirty="0">
                <a:solidFill>
                  <a:srgbClr val="FFFF00"/>
                </a:solidFill>
                <a:effectLst/>
              </a:rPr>
              <a:t>	- </a:t>
            </a:r>
            <a:r>
              <a:rPr lang="en-GB" sz="2000" b="1" dirty="0">
                <a:solidFill>
                  <a:srgbClr val="FFFF00"/>
                </a:solidFill>
                <a:effectLst/>
              </a:rPr>
              <a:t>from the upper half of  anterolateral abdominal wall lymph goes to</a:t>
            </a:r>
            <a:r>
              <a:rPr lang="sr-Latn-CS" sz="2000" b="1" dirty="0">
                <a:solidFill>
                  <a:srgbClr val="FFFF00"/>
                </a:solidFill>
                <a:effectLst/>
              </a:rPr>
              <a:t> </a:t>
            </a:r>
            <a:r>
              <a:rPr lang="sr-Latn-CS" sz="2000" b="1" dirty="0" err="1">
                <a:effectLst/>
              </a:rPr>
              <a:t>parasternal</a:t>
            </a:r>
            <a:endParaRPr lang="en-GB" sz="2000" b="1" dirty="0">
              <a:effectLst/>
            </a:endParaRPr>
          </a:p>
          <a:p>
            <a:pPr eaLnBrk="1" hangingPunct="1">
              <a:lnSpc>
                <a:spcPct val="90000"/>
              </a:lnSpc>
              <a:buFont typeface="Wingdings" panose="05000000000000000000" pitchFamily="2" charset="2"/>
              <a:buNone/>
            </a:pPr>
            <a:r>
              <a:rPr lang="en-GB" sz="2000" b="1" dirty="0">
                <a:effectLst/>
              </a:rPr>
              <a:t>        lymph nodes</a:t>
            </a:r>
            <a:endParaRPr lang="sr-Latn-CS" sz="2000" b="1" dirty="0">
              <a:effectLst/>
            </a:endParaRPr>
          </a:p>
          <a:p>
            <a:pPr eaLnBrk="1" hangingPunct="1">
              <a:lnSpc>
                <a:spcPct val="90000"/>
              </a:lnSpc>
              <a:buFont typeface="Wingdings" panose="05000000000000000000" pitchFamily="2" charset="2"/>
              <a:buNone/>
            </a:pPr>
            <a:r>
              <a:rPr lang="sr-Latn-CS" sz="2000" b="1" dirty="0">
                <a:solidFill>
                  <a:srgbClr val="FFFF00"/>
                </a:solidFill>
                <a:effectLst/>
              </a:rPr>
              <a:t>	- </a:t>
            </a:r>
            <a:r>
              <a:rPr lang="en-GB" sz="2000" b="1" dirty="0">
                <a:solidFill>
                  <a:srgbClr val="FFFF00"/>
                </a:solidFill>
                <a:effectLst/>
              </a:rPr>
              <a:t>from the lower half of anterolateral abdominal wall lymph goes to</a:t>
            </a:r>
            <a:r>
              <a:rPr lang="sr-Latn-CS" sz="2000" b="1" dirty="0">
                <a:solidFill>
                  <a:srgbClr val="FFFF00"/>
                </a:solidFill>
                <a:effectLst/>
              </a:rPr>
              <a:t> </a:t>
            </a:r>
            <a:r>
              <a:rPr lang="en-GB" sz="2000" b="1" dirty="0">
                <a:effectLst/>
              </a:rPr>
              <a:t>lymph nodes</a:t>
            </a:r>
          </a:p>
          <a:p>
            <a:pPr eaLnBrk="1" hangingPunct="1">
              <a:lnSpc>
                <a:spcPct val="90000"/>
              </a:lnSpc>
              <a:buFont typeface="Wingdings" panose="05000000000000000000" pitchFamily="2" charset="2"/>
              <a:buNone/>
            </a:pPr>
            <a:r>
              <a:rPr lang="en-GB" sz="2000" b="1" dirty="0">
                <a:effectLst/>
              </a:rPr>
              <a:t>        surrounding inferior epigastric artery and deep inguinal circumflex artery </a:t>
            </a:r>
            <a:r>
              <a:rPr lang="sr-Latn-CS" sz="2000" b="1" dirty="0">
                <a:effectLst/>
              </a:rPr>
              <a:t>→</a:t>
            </a:r>
            <a:endParaRPr lang="en-GB" sz="2000" b="1" dirty="0">
              <a:effectLst/>
            </a:endParaRPr>
          </a:p>
          <a:p>
            <a:pPr eaLnBrk="1" hangingPunct="1">
              <a:lnSpc>
                <a:spcPct val="90000"/>
              </a:lnSpc>
              <a:buFont typeface="Wingdings" panose="05000000000000000000" pitchFamily="2" charset="2"/>
              <a:buNone/>
            </a:pPr>
            <a:r>
              <a:rPr lang="en-GB" sz="2000" b="1" dirty="0">
                <a:effectLst/>
              </a:rPr>
              <a:t>        external iliac lymph nodes </a:t>
            </a:r>
            <a:r>
              <a:rPr lang="sr-Latn-CS" sz="2000" b="1" dirty="0">
                <a:effectLst/>
              </a:rPr>
              <a:t>→ </a:t>
            </a:r>
            <a:r>
              <a:rPr lang="en-GB" sz="2000" b="1" dirty="0">
                <a:effectLst/>
              </a:rPr>
              <a:t>common iliac lymph nodes </a:t>
            </a:r>
            <a:r>
              <a:rPr lang="sr-Latn-CS" sz="2000" b="1" dirty="0">
                <a:effectLst/>
              </a:rPr>
              <a:t>→</a:t>
            </a:r>
            <a:r>
              <a:rPr lang="en-GB" sz="2000" b="1" dirty="0">
                <a:effectLst/>
              </a:rPr>
              <a:t> </a:t>
            </a:r>
            <a:r>
              <a:rPr lang="en-GB" sz="2000" b="1" dirty="0" err="1">
                <a:effectLst/>
              </a:rPr>
              <a:t>lumabar</a:t>
            </a:r>
            <a:r>
              <a:rPr lang="en-GB" sz="2000" b="1" dirty="0">
                <a:effectLst/>
              </a:rPr>
              <a:t> lymph</a:t>
            </a:r>
          </a:p>
          <a:p>
            <a:pPr eaLnBrk="1" hangingPunct="1">
              <a:lnSpc>
                <a:spcPct val="90000"/>
              </a:lnSpc>
              <a:buFont typeface="Wingdings" panose="05000000000000000000" pitchFamily="2" charset="2"/>
              <a:buNone/>
            </a:pPr>
            <a:r>
              <a:rPr lang="en-GB" sz="2000" b="1" dirty="0">
                <a:effectLst/>
              </a:rPr>
              <a:t>        nodes (</a:t>
            </a:r>
            <a:r>
              <a:rPr lang="en-GB" sz="2000" b="1" dirty="0" err="1">
                <a:effectLst/>
              </a:rPr>
              <a:t>caval</a:t>
            </a:r>
            <a:r>
              <a:rPr lang="en-GB" sz="2000" b="1" dirty="0">
                <a:effectLst/>
              </a:rPr>
              <a:t> and aortic)</a:t>
            </a:r>
            <a:endParaRPr lang="sr-Latn-CS" sz="2000" b="1" dirty="0">
              <a:effectLst/>
            </a:endParaRPr>
          </a:p>
          <a:p>
            <a:pPr eaLnBrk="1" hangingPunct="1">
              <a:lnSpc>
                <a:spcPct val="90000"/>
              </a:lnSpc>
              <a:buFont typeface="Wingdings" panose="05000000000000000000" pitchFamily="2" charset="2"/>
              <a:buNone/>
            </a:pPr>
            <a:r>
              <a:rPr lang="sr-Latn-CS" sz="2000" b="1" dirty="0">
                <a:solidFill>
                  <a:srgbClr val="FFFF00"/>
                </a:solidFill>
                <a:effectLst/>
              </a:rPr>
              <a:t>	- </a:t>
            </a:r>
            <a:r>
              <a:rPr lang="en-GB" sz="2000" b="1" dirty="0">
                <a:solidFill>
                  <a:srgbClr val="FFFF00"/>
                </a:solidFill>
                <a:effectLst/>
              </a:rPr>
              <a:t>from lumbar lymph nodes lymph flow through </a:t>
            </a:r>
            <a:r>
              <a:rPr lang="sr-Latn-CS" sz="2000" b="1" dirty="0" err="1">
                <a:effectLst/>
              </a:rPr>
              <a:t>truncus</a:t>
            </a:r>
            <a:r>
              <a:rPr lang="sr-Latn-CS" sz="2000" b="1" dirty="0">
                <a:effectLst/>
              </a:rPr>
              <a:t> </a:t>
            </a:r>
            <a:r>
              <a:rPr lang="sr-Latn-CS" sz="2000" b="1" dirty="0" err="1">
                <a:effectLst/>
              </a:rPr>
              <a:t>lumbalis</a:t>
            </a:r>
            <a:r>
              <a:rPr lang="en-GB" sz="2000" b="1" dirty="0">
                <a:effectLst/>
              </a:rPr>
              <a:t> to thoracic</a:t>
            </a:r>
          </a:p>
          <a:p>
            <a:pPr eaLnBrk="1" hangingPunct="1">
              <a:lnSpc>
                <a:spcPct val="90000"/>
              </a:lnSpc>
              <a:buFont typeface="Wingdings" panose="05000000000000000000" pitchFamily="2" charset="2"/>
              <a:buNone/>
            </a:pPr>
            <a:r>
              <a:rPr lang="en-GB" sz="2000" b="1" dirty="0">
                <a:effectLst/>
              </a:rPr>
              <a:t>       duct</a:t>
            </a:r>
            <a:endParaRPr lang="sr-Latn-CS" sz="2000" b="1" dirty="0">
              <a:effectLst/>
            </a:endParaRPr>
          </a:p>
          <a:p>
            <a:pPr eaLnBrk="1" hangingPunct="1">
              <a:lnSpc>
                <a:spcPct val="90000"/>
              </a:lnSpc>
              <a:buFont typeface="Wingdings" panose="05000000000000000000" pitchFamily="2" charset="2"/>
              <a:buNone/>
            </a:pPr>
            <a:r>
              <a:rPr lang="en-GB" sz="2000" b="1" dirty="0">
                <a:effectLst/>
              </a:rPr>
              <a:t>     - </a:t>
            </a:r>
            <a:r>
              <a:rPr lang="en-GB" sz="2000" b="1" dirty="0">
                <a:solidFill>
                  <a:srgbClr val="FFFF00"/>
                </a:solidFill>
                <a:effectLst/>
              </a:rPr>
              <a:t>from the posterior abdominal wall lymph </a:t>
            </a:r>
            <a:r>
              <a:rPr lang="en-GB" sz="2000" b="1" dirty="0" err="1">
                <a:solidFill>
                  <a:srgbClr val="FFFF00"/>
                </a:solidFill>
                <a:effectLst/>
              </a:rPr>
              <a:t>lymph</a:t>
            </a:r>
            <a:r>
              <a:rPr lang="en-GB" sz="2000" b="1" dirty="0">
                <a:solidFill>
                  <a:srgbClr val="FFFF00"/>
                </a:solidFill>
                <a:effectLst/>
              </a:rPr>
              <a:t> flow through </a:t>
            </a:r>
            <a:r>
              <a:rPr lang="sr-Latn-CS" sz="2000" b="1" dirty="0" err="1">
                <a:effectLst/>
              </a:rPr>
              <a:t>truncus</a:t>
            </a:r>
            <a:r>
              <a:rPr lang="sr-Latn-CS" sz="2000" b="1" dirty="0">
                <a:effectLst/>
              </a:rPr>
              <a:t> </a:t>
            </a:r>
            <a:r>
              <a:rPr lang="sr-Latn-CS" sz="2000" b="1" dirty="0" err="1">
                <a:effectLst/>
              </a:rPr>
              <a:t>lumbalis</a:t>
            </a:r>
            <a:endParaRPr lang="en-GB" sz="2000" b="1" dirty="0">
              <a:effectLst/>
            </a:endParaRPr>
          </a:p>
          <a:p>
            <a:pPr eaLnBrk="1" hangingPunct="1">
              <a:lnSpc>
                <a:spcPct val="90000"/>
              </a:lnSpc>
              <a:buFont typeface="Wingdings" panose="05000000000000000000" pitchFamily="2" charset="2"/>
              <a:buNone/>
            </a:pPr>
            <a:r>
              <a:rPr lang="en-GB" sz="2000" b="1" dirty="0">
                <a:effectLst/>
              </a:rPr>
              <a:t>       to thoracic duct</a:t>
            </a:r>
            <a:endParaRPr lang="sr-Latn-CS" sz="2000" b="1" dirty="0">
              <a:effectLst/>
            </a:endParaRPr>
          </a:p>
          <a:p>
            <a:pPr eaLnBrk="1" hangingPunct="1">
              <a:lnSpc>
                <a:spcPct val="90000"/>
              </a:lnSpc>
              <a:buNone/>
            </a:pPr>
            <a:endParaRPr lang="sr-Latn-CS" sz="2000" b="1" dirty="0">
              <a:effectLst/>
            </a:endParaRPr>
          </a:p>
          <a:p>
            <a:pPr eaLnBrk="1" hangingPunct="1">
              <a:lnSpc>
                <a:spcPct val="90000"/>
              </a:lnSpc>
              <a:buFont typeface="Wingdings" panose="05000000000000000000" pitchFamily="2" charset="2"/>
              <a:buNone/>
            </a:pPr>
            <a:endParaRPr lang="en-US" sz="2000" b="1" dirty="0">
              <a:effectLst/>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rrowheads="1"/>
          </p:cNvSpPr>
          <p:nvPr>
            <p:ph type="title" idx="4294967295"/>
          </p:nvPr>
        </p:nvSpPr>
        <p:spPr>
          <a:xfrm>
            <a:off x="0" y="274638"/>
            <a:ext cx="8229600" cy="490537"/>
          </a:xfrm>
        </p:spPr>
        <p:txBody>
          <a:bodyPr/>
          <a:lstStyle/>
          <a:p>
            <a:pPr eaLnBrk="1" hangingPunct="1">
              <a:defRPr/>
            </a:pPr>
            <a:r>
              <a:rPr lang="en-GB" sz="3000" dirty="0">
                <a:solidFill>
                  <a:srgbClr val="FFFF00"/>
                </a:solidFill>
              </a:rPr>
              <a:t>NERVE SUPPLY OF ABDOMINAL WALL</a:t>
            </a:r>
            <a:endParaRPr lang="en-US" sz="3000" dirty="0">
              <a:solidFill>
                <a:srgbClr val="FFFF00"/>
              </a:solidFill>
            </a:endParaRPr>
          </a:p>
        </p:txBody>
      </p:sp>
      <p:sp>
        <p:nvSpPr>
          <p:cNvPr id="68611" name="Rectangle 3"/>
          <p:cNvSpPr>
            <a:spLocks noGrp="1" noChangeArrowheads="1"/>
          </p:cNvSpPr>
          <p:nvPr>
            <p:ph type="body" sz="half" idx="4294967295"/>
          </p:nvPr>
        </p:nvSpPr>
        <p:spPr>
          <a:xfrm>
            <a:off x="0" y="1571625"/>
            <a:ext cx="9144000" cy="4878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GB" sz="2400" b="1" dirty="0">
                <a:solidFill>
                  <a:srgbClr val="FFFF00"/>
                </a:solidFill>
                <a:effectLst/>
              </a:rPr>
              <a:t>THORACIC SPINAL NERVES</a:t>
            </a:r>
            <a:endParaRPr lang="sr-Latn-CS" sz="2400" b="1" dirty="0">
              <a:solidFill>
                <a:srgbClr val="FFFF00"/>
              </a:solidFill>
              <a:effectLst/>
            </a:endParaRPr>
          </a:p>
          <a:p>
            <a:pPr eaLnBrk="1" hangingPunct="1">
              <a:lnSpc>
                <a:spcPct val="90000"/>
              </a:lnSpc>
              <a:buFont typeface="Wingdings" panose="05000000000000000000" pitchFamily="2" charset="2"/>
              <a:buNone/>
            </a:pPr>
            <a:r>
              <a:rPr lang="sr-Latn-CS" sz="1800" b="1" dirty="0">
                <a:solidFill>
                  <a:srgbClr val="FFFF00"/>
                </a:solidFill>
                <a:effectLst/>
              </a:rPr>
              <a:t>	</a:t>
            </a:r>
            <a:r>
              <a:rPr lang="sr-Latn-CS" sz="2400" b="1" dirty="0">
                <a:effectLst/>
              </a:rPr>
              <a:t>- </a:t>
            </a:r>
            <a:r>
              <a:rPr lang="sr-Latn-CS" sz="2400" b="1" dirty="0" err="1">
                <a:effectLst/>
              </a:rPr>
              <a:t>nn</a:t>
            </a:r>
            <a:r>
              <a:rPr lang="sr-Latn-CS" sz="2400" b="1" dirty="0">
                <a:effectLst/>
              </a:rPr>
              <a:t>. </a:t>
            </a:r>
            <a:r>
              <a:rPr lang="sr-Latn-CS" sz="2400" b="1" dirty="0" err="1">
                <a:effectLst/>
              </a:rPr>
              <a:t>intercostales</a:t>
            </a:r>
            <a:r>
              <a:rPr lang="sr-Latn-CS" sz="2400" b="1" dirty="0">
                <a:effectLst/>
              </a:rPr>
              <a:t> VII – XI</a:t>
            </a:r>
            <a:br>
              <a:rPr lang="en-GB" sz="2400" b="1" dirty="0">
                <a:effectLst/>
              </a:rPr>
            </a:br>
            <a:r>
              <a:rPr lang="en-GB" sz="2400" b="1" dirty="0">
                <a:effectLst/>
              </a:rPr>
              <a:t>- n. </a:t>
            </a:r>
            <a:r>
              <a:rPr lang="en-GB" sz="2400" b="1" dirty="0" err="1">
                <a:effectLst/>
              </a:rPr>
              <a:t>subcostalis</a:t>
            </a:r>
            <a:endParaRPr lang="sr-Latn-CS" sz="2400" b="1" dirty="0">
              <a:effectLst/>
            </a:endParaRPr>
          </a:p>
          <a:p>
            <a:pPr eaLnBrk="1" hangingPunct="1">
              <a:lnSpc>
                <a:spcPct val="90000"/>
              </a:lnSpc>
              <a:buFont typeface="Wingdings" panose="05000000000000000000" pitchFamily="2" charset="2"/>
              <a:buNone/>
            </a:pPr>
            <a:endParaRPr lang="sr-Latn-CS" sz="2400" b="1" dirty="0">
              <a:effectLst/>
            </a:endParaRPr>
          </a:p>
          <a:p>
            <a:pPr eaLnBrk="1" hangingPunct="1">
              <a:lnSpc>
                <a:spcPct val="90000"/>
              </a:lnSpc>
            </a:pPr>
            <a:r>
              <a:rPr lang="en-GB" sz="2400" b="1" dirty="0">
                <a:solidFill>
                  <a:srgbClr val="FFFF00"/>
                </a:solidFill>
                <a:effectLst/>
              </a:rPr>
              <a:t>LUMBAR SPINAL NERVES </a:t>
            </a:r>
            <a:r>
              <a:rPr lang="sr-Latn-CS" sz="2400" b="1" dirty="0">
                <a:solidFill>
                  <a:srgbClr val="FFFF00"/>
                </a:solidFill>
                <a:effectLst/>
              </a:rPr>
              <a:t>(</a:t>
            </a:r>
            <a:r>
              <a:rPr lang="sr-Latn-CS" sz="2400" b="1" dirty="0" err="1">
                <a:solidFill>
                  <a:srgbClr val="FFFF00"/>
                </a:solidFill>
                <a:effectLst/>
              </a:rPr>
              <a:t>nn</a:t>
            </a:r>
            <a:r>
              <a:rPr lang="sr-Latn-CS" sz="2400" b="1" dirty="0">
                <a:solidFill>
                  <a:srgbClr val="FFFF00"/>
                </a:solidFill>
                <a:effectLst/>
              </a:rPr>
              <a:t>. </a:t>
            </a:r>
            <a:r>
              <a:rPr lang="sr-Latn-CS" sz="2400" b="1" dirty="0" err="1">
                <a:solidFill>
                  <a:srgbClr val="FFFF00"/>
                </a:solidFill>
                <a:effectLst/>
              </a:rPr>
              <a:t>lumbales</a:t>
            </a:r>
            <a:r>
              <a:rPr lang="sr-Latn-CS" sz="2400" b="1" dirty="0">
                <a:solidFill>
                  <a:srgbClr val="FFFF00"/>
                </a:solidFill>
                <a:effectLst/>
              </a:rPr>
              <a:t>)</a:t>
            </a:r>
          </a:p>
          <a:p>
            <a:pPr eaLnBrk="1" hangingPunct="1">
              <a:lnSpc>
                <a:spcPct val="90000"/>
              </a:lnSpc>
              <a:buFont typeface="Wingdings" panose="05000000000000000000" pitchFamily="2" charset="2"/>
              <a:buNone/>
            </a:pPr>
            <a:r>
              <a:rPr lang="sr-Latn-CS" sz="2400" b="1" dirty="0">
                <a:solidFill>
                  <a:schemeClr val="hlink"/>
                </a:solidFill>
                <a:effectLst/>
              </a:rPr>
              <a:t>	</a:t>
            </a:r>
            <a:r>
              <a:rPr lang="sr-Latn-CS" sz="2400" b="1" dirty="0">
                <a:effectLst/>
              </a:rPr>
              <a:t>- </a:t>
            </a:r>
            <a:r>
              <a:rPr lang="en-GB" sz="2400" b="1" dirty="0">
                <a:effectLst/>
              </a:rPr>
              <a:t>posterior branches </a:t>
            </a:r>
            <a:r>
              <a:rPr lang="sr-Latn-CS" sz="2400" b="1" dirty="0">
                <a:effectLst/>
              </a:rPr>
              <a:t>– </a:t>
            </a:r>
            <a:r>
              <a:rPr lang="en-GB" sz="2400" b="1" dirty="0">
                <a:effectLst/>
              </a:rPr>
              <a:t>for</a:t>
            </a:r>
            <a:r>
              <a:rPr lang="sr-Latn-CS" sz="2400" b="1" dirty="0">
                <a:effectLst/>
              </a:rPr>
              <a:t> </a:t>
            </a:r>
            <a:r>
              <a:rPr lang="sr-Latn-CS" sz="2400" b="1" dirty="0" err="1">
                <a:effectLst/>
              </a:rPr>
              <a:t>m.erector</a:t>
            </a:r>
            <a:r>
              <a:rPr lang="sr-Latn-CS" sz="2400" b="1" dirty="0">
                <a:effectLst/>
              </a:rPr>
              <a:t> </a:t>
            </a:r>
            <a:r>
              <a:rPr lang="sr-Latn-CS" sz="2400" b="1" dirty="0" err="1">
                <a:effectLst/>
              </a:rPr>
              <a:t>spinae</a:t>
            </a:r>
            <a:r>
              <a:rPr lang="sr-Latn-CS" sz="2400" b="1" dirty="0">
                <a:effectLst/>
              </a:rPr>
              <a:t> </a:t>
            </a:r>
            <a:r>
              <a:rPr lang="en-GB" sz="2400" b="1" dirty="0">
                <a:effectLst/>
              </a:rPr>
              <a:t>and the skin of</a:t>
            </a:r>
            <a:br>
              <a:rPr lang="en-GB" sz="2400" b="1" dirty="0">
                <a:effectLst/>
              </a:rPr>
            </a:br>
            <a:r>
              <a:rPr lang="en-GB" sz="2400" b="1" dirty="0">
                <a:effectLst/>
              </a:rPr>
              <a:t>  posterior wall</a:t>
            </a:r>
            <a:endParaRPr lang="sr-Latn-CS" sz="2400" b="1" dirty="0">
              <a:effectLst/>
            </a:endParaRPr>
          </a:p>
          <a:p>
            <a:pPr eaLnBrk="1" hangingPunct="1">
              <a:lnSpc>
                <a:spcPct val="90000"/>
              </a:lnSpc>
              <a:buNone/>
            </a:pPr>
            <a:r>
              <a:rPr lang="sr-Latn-CS" sz="2400" b="1" dirty="0">
                <a:effectLst/>
              </a:rPr>
              <a:t>	- </a:t>
            </a:r>
            <a:r>
              <a:rPr lang="en-GB" sz="2400" b="1" dirty="0">
                <a:effectLst/>
              </a:rPr>
              <a:t>anterior branches </a:t>
            </a:r>
            <a:r>
              <a:rPr lang="sr-Latn-CS" sz="2400" b="1" dirty="0">
                <a:effectLst/>
              </a:rPr>
              <a:t>(L1 – L4)</a:t>
            </a:r>
            <a:r>
              <a:rPr lang="en-GB" sz="2400" b="1" dirty="0">
                <a:effectLst/>
              </a:rPr>
              <a:t> </a:t>
            </a:r>
            <a:r>
              <a:rPr lang="sr-Latn-CS" sz="2400" b="1" dirty="0">
                <a:effectLst/>
              </a:rPr>
              <a:t>– </a:t>
            </a:r>
            <a:r>
              <a:rPr lang="en-GB" sz="2400" b="1" dirty="0">
                <a:effectLst/>
              </a:rPr>
              <a:t>lumbar plexus </a:t>
            </a:r>
            <a:r>
              <a:rPr lang="sr-Latn-CS" sz="2400" b="1" dirty="0">
                <a:effectLst/>
              </a:rPr>
              <a:t>		</a:t>
            </a:r>
            <a:endParaRPr lang="en-GB" sz="2400" b="1" dirty="0">
              <a:effectLst/>
            </a:endParaRPr>
          </a:p>
          <a:p>
            <a:pPr eaLnBrk="1" hangingPunct="1">
              <a:lnSpc>
                <a:spcPct val="90000"/>
              </a:lnSpc>
              <a:buNone/>
            </a:pPr>
            <a:r>
              <a:rPr lang="en-GB" sz="2400" b="1" dirty="0">
                <a:effectLst/>
              </a:rPr>
              <a:t>		</a:t>
            </a:r>
            <a:r>
              <a:rPr lang="en-GB" sz="2400" b="1" u="sng" dirty="0">
                <a:effectLst/>
              </a:rPr>
              <a:t>side branches</a:t>
            </a:r>
            <a:r>
              <a:rPr lang="sr-Latn-CS" sz="2400" b="1" dirty="0">
                <a:effectLst/>
              </a:rPr>
              <a:t>: - </a:t>
            </a:r>
            <a:r>
              <a:rPr lang="en-GB" sz="2400" b="1" dirty="0">
                <a:effectLst/>
              </a:rPr>
              <a:t>for innervation of </a:t>
            </a:r>
            <a:r>
              <a:rPr lang="sr-Latn-CS" sz="2400" b="1" dirty="0">
                <a:effectLst/>
              </a:rPr>
              <a:t>: - m. </a:t>
            </a:r>
            <a:r>
              <a:rPr lang="sr-Latn-CS" sz="2400" b="1" dirty="0" err="1">
                <a:effectLst/>
              </a:rPr>
              <a:t>psoas</a:t>
            </a:r>
            <a:r>
              <a:rPr lang="sr-Latn-CS" sz="2400" b="1" dirty="0">
                <a:effectLst/>
              </a:rPr>
              <a:t> major</a:t>
            </a:r>
          </a:p>
          <a:p>
            <a:pPr eaLnBrk="1" hangingPunct="1">
              <a:lnSpc>
                <a:spcPct val="90000"/>
              </a:lnSpc>
              <a:buFont typeface="Wingdings" panose="05000000000000000000" pitchFamily="2" charset="2"/>
              <a:buNone/>
            </a:pPr>
            <a:r>
              <a:rPr lang="sr-Latn-CS" sz="2400" b="1" dirty="0">
                <a:effectLst/>
              </a:rPr>
              <a:t>					        </a:t>
            </a:r>
            <a:r>
              <a:rPr lang="sr-Cyrl-CS" sz="2400" b="1" dirty="0">
                <a:effectLst/>
              </a:rPr>
              <a:t>  </a:t>
            </a:r>
            <a:r>
              <a:rPr lang="en-GB" sz="2400" b="1" dirty="0">
                <a:effectLst/>
              </a:rPr>
              <a:t>           </a:t>
            </a:r>
            <a:r>
              <a:rPr lang="sr-Cyrl-CS" sz="2400" b="1" dirty="0">
                <a:effectLst/>
              </a:rPr>
              <a:t>  </a:t>
            </a:r>
            <a:r>
              <a:rPr lang="sr-Latn-CS" sz="2400" b="1" dirty="0">
                <a:effectLst/>
              </a:rPr>
              <a:t>- m. </a:t>
            </a:r>
            <a:r>
              <a:rPr lang="sr-Latn-CS" sz="2400" b="1" dirty="0" err="1">
                <a:effectLst/>
              </a:rPr>
              <a:t>quadratus</a:t>
            </a:r>
            <a:r>
              <a:rPr lang="sr-Latn-CS" sz="2400" b="1" dirty="0">
                <a:effectLst/>
              </a:rPr>
              <a:t> </a:t>
            </a:r>
            <a:r>
              <a:rPr lang="sr-Latn-CS" sz="2400" b="1" dirty="0" err="1">
                <a:effectLst/>
              </a:rPr>
              <a:t>lumborum</a:t>
            </a:r>
            <a:endParaRPr lang="sr-Latn-CS" sz="2400" b="1" dirty="0">
              <a:effectLst/>
            </a:endParaRPr>
          </a:p>
          <a:p>
            <a:pPr eaLnBrk="1" hangingPunct="1">
              <a:lnSpc>
                <a:spcPct val="90000"/>
              </a:lnSpc>
              <a:buFont typeface="Wingdings" panose="05000000000000000000" pitchFamily="2" charset="2"/>
              <a:buNone/>
            </a:pPr>
            <a:r>
              <a:rPr lang="sr-Latn-CS" sz="2400" b="1" dirty="0">
                <a:effectLst/>
              </a:rPr>
              <a:t>					       </a:t>
            </a:r>
            <a:r>
              <a:rPr lang="sr-Cyrl-CS" sz="2400" b="1" dirty="0">
                <a:effectLst/>
              </a:rPr>
              <a:t>   </a:t>
            </a:r>
            <a:r>
              <a:rPr lang="sr-Latn-CS" sz="2400" b="1" dirty="0">
                <a:effectLst/>
              </a:rPr>
              <a:t> - mm. </a:t>
            </a:r>
            <a:r>
              <a:rPr lang="sr-Latn-CS" sz="2400" b="1" dirty="0" err="1">
                <a:effectLst/>
              </a:rPr>
              <a:t>intertransversarii</a:t>
            </a:r>
            <a:r>
              <a:rPr lang="sr-Latn-CS" sz="2400" b="1" dirty="0">
                <a:effectLst/>
              </a:rPr>
              <a:t> </a:t>
            </a:r>
            <a:r>
              <a:rPr lang="sr-Latn-CS" sz="2400" b="1" dirty="0" err="1">
                <a:effectLst/>
              </a:rPr>
              <a:t>lumborum</a:t>
            </a:r>
            <a:endParaRPr lang="sr-Latn-CS" sz="2400" b="1" dirty="0">
              <a:effectLst/>
            </a:endParaRPr>
          </a:p>
          <a:p>
            <a:pPr eaLnBrk="1" hangingPunct="1">
              <a:lnSpc>
                <a:spcPct val="90000"/>
              </a:lnSpc>
              <a:buFont typeface="Wingdings" panose="05000000000000000000" pitchFamily="2" charset="2"/>
              <a:buNone/>
            </a:pPr>
            <a:r>
              <a:rPr lang="sr-Latn-CS" sz="2400" b="1" dirty="0">
                <a:effectLst/>
              </a:rPr>
              <a:t>		</a:t>
            </a:r>
            <a:r>
              <a:rPr lang="en-GB" sz="2400" b="1" u="sng" dirty="0">
                <a:effectLst/>
              </a:rPr>
              <a:t>terminal branches </a:t>
            </a:r>
            <a:r>
              <a:rPr lang="sr-Latn-CS" sz="2400" b="1" dirty="0">
                <a:effectLst/>
              </a:rPr>
              <a:t>: -  n. </a:t>
            </a:r>
            <a:r>
              <a:rPr lang="sr-Latn-CS" sz="2400" b="1" dirty="0" err="1">
                <a:effectLst/>
              </a:rPr>
              <a:t>iliohypogastricus</a:t>
            </a:r>
            <a:endParaRPr lang="sr-Latn-CS" sz="2400" b="1" dirty="0">
              <a:effectLst/>
            </a:endParaRPr>
          </a:p>
          <a:p>
            <a:pPr eaLnBrk="1" hangingPunct="1">
              <a:lnSpc>
                <a:spcPct val="90000"/>
              </a:lnSpc>
              <a:buFont typeface="Wingdings" panose="05000000000000000000" pitchFamily="2" charset="2"/>
              <a:buNone/>
            </a:pPr>
            <a:r>
              <a:rPr lang="sr-Latn-CS" sz="2400" b="1" dirty="0">
                <a:effectLst/>
              </a:rPr>
              <a:t>				  </a:t>
            </a:r>
            <a:r>
              <a:rPr lang="sr-Cyrl-CS" sz="2400" b="1" dirty="0">
                <a:effectLst/>
              </a:rPr>
              <a:t>  </a:t>
            </a:r>
            <a:r>
              <a:rPr lang="en-GB" sz="2400" b="1" dirty="0">
                <a:effectLst/>
              </a:rPr>
              <a:t>      </a:t>
            </a:r>
            <a:r>
              <a:rPr lang="sr-Latn-CS" sz="2400" b="1" dirty="0">
                <a:effectLst/>
              </a:rPr>
              <a:t>- n. </a:t>
            </a:r>
            <a:r>
              <a:rPr lang="sr-Latn-CS" sz="2400" b="1" dirty="0" err="1">
                <a:effectLst/>
              </a:rPr>
              <a:t>ilioinguinales</a:t>
            </a:r>
            <a:endParaRPr lang="sr-Latn-CS" sz="2400" b="1" dirty="0">
              <a:effectLst/>
            </a:endParaRPr>
          </a:p>
          <a:p>
            <a:pPr eaLnBrk="1" hangingPunct="1">
              <a:lnSpc>
                <a:spcPct val="90000"/>
              </a:lnSpc>
              <a:buFont typeface="Wingdings" panose="05000000000000000000" pitchFamily="2" charset="2"/>
              <a:buNone/>
            </a:pPr>
            <a:r>
              <a:rPr lang="sr-Latn-CS" sz="2400" b="1" dirty="0">
                <a:solidFill>
                  <a:srgbClr val="FFFF00"/>
                </a:solidFill>
                <a:effectLst/>
              </a:rPr>
              <a:t>				</a:t>
            </a:r>
            <a:endParaRPr lang="en-US" sz="2400" b="1" dirty="0">
              <a:solidFill>
                <a:schemeClr val="hlink"/>
              </a:solidFill>
              <a:effectLst/>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3"/>
          <p:cNvPicPr>
            <a:picLocks noChangeAspect="1" noChangeArrowheads="1"/>
          </p:cNvPicPr>
          <p:nvPr/>
        </p:nvPicPr>
        <p:blipFill>
          <a:blip r:embed="rId2">
            <a:extLst>
              <a:ext uri="{28A0092B-C50C-407E-A947-70E740481C1C}">
                <a14:useLocalDpi xmlns:a14="http://schemas.microsoft.com/office/drawing/2010/main" val="0"/>
              </a:ext>
            </a:extLst>
          </a:blip>
          <a:srcRect l="29297" t="12187" r="27344" b="7187"/>
          <a:stretch>
            <a:fillRect/>
          </a:stretch>
        </p:blipFill>
        <p:spPr bwMode="auto">
          <a:xfrm>
            <a:off x="1857375" y="0"/>
            <a:ext cx="5815013" cy="675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7.4|5.2|8.5|3.8|79.2|2.3"/>
</p:tagLst>
</file>

<file path=ppt/tags/tag10.xml><?xml version="1.0" encoding="utf-8"?>
<p:tagLst xmlns:a="http://schemas.openxmlformats.org/drawingml/2006/main" xmlns:r="http://schemas.openxmlformats.org/officeDocument/2006/relationships" xmlns:p="http://schemas.openxmlformats.org/presentationml/2006/main">
  <p:tag name="TIMING" val="|0.9"/>
</p:tagLst>
</file>

<file path=ppt/tags/tag11.xml><?xml version="1.0" encoding="utf-8"?>
<p:tagLst xmlns:a="http://schemas.openxmlformats.org/drawingml/2006/main" xmlns:r="http://schemas.openxmlformats.org/officeDocument/2006/relationships" xmlns:p="http://schemas.openxmlformats.org/presentationml/2006/main">
  <p:tag name="TIMING" val="|1.9|7.1|7.3|2.9"/>
</p:tagLst>
</file>

<file path=ppt/tags/tag12.xml><?xml version="1.0" encoding="utf-8"?>
<p:tagLst xmlns:a="http://schemas.openxmlformats.org/drawingml/2006/main" xmlns:r="http://schemas.openxmlformats.org/officeDocument/2006/relationships" xmlns:p="http://schemas.openxmlformats.org/presentationml/2006/main">
  <p:tag name="TIMING" val="|1.6|0.5|0.3|1.3|31.4"/>
</p:tagLst>
</file>

<file path=ppt/tags/tag2.xml><?xml version="1.0" encoding="utf-8"?>
<p:tagLst xmlns:a="http://schemas.openxmlformats.org/drawingml/2006/main" xmlns:r="http://schemas.openxmlformats.org/officeDocument/2006/relationships" xmlns:p="http://schemas.openxmlformats.org/presentationml/2006/main">
  <p:tag name="TIMING" val="|7.9|3.5|2.3"/>
</p:tagLst>
</file>

<file path=ppt/tags/tag3.xml><?xml version="1.0" encoding="utf-8"?>
<p:tagLst xmlns:a="http://schemas.openxmlformats.org/drawingml/2006/main" xmlns:r="http://schemas.openxmlformats.org/officeDocument/2006/relationships" xmlns:p="http://schemas.openxmlformats.org/presentationml/2006/main">
  <p:tag name="TIMING" val="|2|2.1|2.2|4.7|1.2"/>
</p:tagLst>
</file>

<file path=ppt/tags/tag4.xml><?xml version="1.0" encoding="utf-8"?>
<p:tagLst xmlns:a="http://schemas.openxmlformats.org/drawingml/2006/main" xmlns:r="http://schemas.openxmlformats.org/officeDocument/2006/relationships" xmlns:p="http://schemas.openxmlformats.org/presentationml/2006/main">
  <p:tag name="TIMING" val="|37.4|5.2|8.5|3.8|79.2|2.3"/>
</p:tagLst>
</file>

<file path=ppt/tags/tag5.xml><?xml version="1.0" encoding="utf-8"?>
<p:tagLst xmlns:a="http://schemas.openxmlformats.org/drawingml/2006/main" xmlns:r="http://schemas.openxmlformats.org/officeDocument/2006/relationships" xmlns:p="http://schemas.openxmlformats.org/presentationml/2006/main">
  <p:tag name="TIMING" val="|6.5"/>
</p:tagLst>
</file>

<file path=ppt/tags/tag6.xml><?xml version="1.0" encoding="utf-8"?>
<p:tagLst xmlns:a="http://schemas.openxmlformats.org/drawingml/2006/main" xmlns:r="http://schemas.openxmlformats.org/officeDocument/2006/relationships" xmlns:p="http://schemas.openxmlformats.org/presentationml/2006/main">
  <p:tag name="TIMING" val="|23.4"/>
</p:tagLst>
</file>

<file path=ppt/tags/tag7.xml><?xml version="1.0" encoding="utf-8"?>
<p:tagLst xmlns:a="http://schemas.openxmlformats.org/drawingml/2006/main" xmlns:r="http://schemas.openxmlformats.org/officeDocument/2006/relationships" xmlns:p="http://schemas.openxmlformats.org/presentationml/2006/main">
  <p:tag name="TIMING" val="|4.6"/>
</p:tagLst>
</file>

<file path=ppt/tags/tag8.xml><?xml version="1.0" encoding="utf-8"?>
<p:tagLst xmlns:a="http://schemas.openxmlformats.org/drawingml/2006/main" xmlns:r="http://schemas.openxmlformats.org/officeDocument/2006/relationships" xmlns:p="http://schemas.openxmlformats.org/presentationml/2006/main">
  <p:tag name="TIMING" val="|2.1|12.6|2.5|5"/>
</p:tagLst>
</file>

<file path=ppt/tags/tag9.xml><?xml version="1.0" encoding="utf-8"?>
<p:tagLst xmlns:a="http://schemas.openxmlformats.org/drawingml/2006/main" xmlns:r="http://schemas.openxmlformats.org/officeDocument/2006/relationships" xmlns:p="http://schemas.openxmlformats.org/presentationml/2006/main">
  <p:tag name="TIMING" val="|2.1|12.6|2.5|5"/>
</p:tagLst>
</file>

<file path=ppt/theme/theme1.xml><?xml version="1.0" encoding="utf-8"?>
<a:theme xmlns:a="http://schemas.openxmlformats.org/drawingml/2006/main" name="Stream">
  <a:themeElements>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Stream</Template>
  <TotalTime>29256</TotalTime>
  <Words>12848</Words>
  <Application>Microsoft Office PowerPoint</Application>
  <PresentationFormat>On-screen Show (4:3)</PresentationFormat>
  <Paragraphs>1049</Paragraphs>
  <Slides>146</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146</vt:i4>
      </vt:variant>
    </vt:vector>
  </HeadingPairs>
  <TitlesOfParts>
    <vt:vector size="159" baseType="lpstr">
      <vt:lpstr>Arial</vt:lpstr>
      <vt:lpstr>Book Antiqua</vt:lpstr>
      <vt:lpstr>Calibri</vt:lpstr>
      <vt:lpstr>Cambria</vt:lpstr>
      <vt:lpstr>Comic Sans MS</vt:lpstr>
      <vt:lpstr>Garamond</vt:lpstr>
      <vt:lpstr>LiberationSerif</vt:lpstr>
      <vt:lpstr>LiberationSerif-Bold</vt:lpstr>
      <vt:lpstr>LiberationSerif-Italic</vt:lpstr>
      <vt:lpstr>Perpetua</vt:lpstr>
      <vt:lpstr>Times New Roman</vt:lpstr>
      <vt:lpstr>Wingdings</vt:lpstr>
      <vt:lpstr>Stream</vt:lpstr>
      <vt:lpstr>ABDOMEN - walls</vt:lpstr>
      <vt:lpstr>- Nine regions of the abdominal  cavity are used to describe the location of abdominal organs,  pains, or pathologies.  - The regions are delineated by  4 planes: 2 sagittal (vertical) and 2 transverse (horizontal) planes.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Anterolateral abdominal wall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RECTUS SHEATH</vt:lpstr>
      <vt:lpstr>RECTUS SHEATH AND LINEA ALBA</vt:lpstr>
      <vt:lpstr>PowerPoint Presentation</vt:lpstr>
      <vt:lpstr>PowerPoint Presentation</vt:lpstr>
      <vt:lpstr>Posterior abdominal wall</vt:lpstr>
      <vt:lpstr>PowerPoint Presentation</vt:lpstr>
      <vt:lpstr>PowerPoint Presentation</vt:lpstr>
      <vt:lpstr>PowerPoint Presentation</vt:lpstr>
      <vt:lpstr>M. PSOAS MAJOR and M. ILIACUS (m. ILIOPSOAS)</vt:lpstr>
      <vt:lpstr>PowerPoint Presentation</vt:lpstr>
      <vt:lpstr>PowerPoint Presentation</vt:lpstr>
      <vt:lpstr>PowerPoint Presentation</vt:lpstr>
      <vt:lpstr>FASCIA ENDOABDOMINALIS FASCIA TRANSVERSALIS (TRANSVERSAL FASCIA)</vt:lpstr>
      <vt:lpstr>FASCIA OF POSTERIOR ABDOMINAL WALL </vt:lpstr>
      <vt:lpstr>FASCIA OF POSTERIOR ABDOMINAL WALL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Inguinal hernias</vt:lpstr>
      <vt:lpstr>Inguinal hernias</vt:lpstr>
      <vt:lpstr>PowerPoint Presentation</vt:lpstr>
      <vt:lpstr>PowerPoint Presentation</vt:lpstr>
      <vt:lpstr>PowerPoint Presentation</vt:lpstr>
      <vt:lpstr>Medial region of lacuna vasculorum→ Anulus femoralis                              (Femoral ring)</vt:lpstr>
      <vt:lpstr>FEMORAL HERNIA</vt:lpstr>
      <vt:lpstr>PowerPoint Presentation</vt:lpstr>
      <vt:lpstr>PowerPoint Presentation</vt:lpstr>
      <vt:lpstr>Week parts of posterior abdominal wall</vt:lpstr>
      <vt:lpstr>Week parts of posterior abdominal wall</vt:lpstr>
      <vt:lpstr>Week parts of posterior abdominal wall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Lesser sac (Bursa omentalis)</vt:lpstr>
      <vt:lpstr>Lesser sac (Bursa omentalis)</vt:lpstr>
      <vt:lpstr>Lesser sac (Bursa omentalis)</vt:lpstr>
      <vt:lpstr>Peritoneal cavity (Cavitas peritonealis)</vt:lpstr>
      <vt:lpstr>Peritoneal cavity (Cavitas peritonealis)</vt:lpstr>
      <vt:lpstr>ARTERIAL SUPPLY OF ANATEROLATERAL ABDOMINAL WALL</vt:lpstr>
      <vt:lpstr>ARTERIAL SUPPLY OF ABDOMINAL WALL</vt:lpstr>
      <vt:lpstr>PowerPoint Presentation</vt:lpstr>
      <vt:lpstr>VEINS OF ABDOMINAL WALL</vt:lpstr>
      <vt:lpstr>VEINS OF ABDOMINAL WALL</vt:lpstr>
      <vt:lpstr>PowerPoint Presentation</vt:lpstr>
      <vt:lpstr>LYMPH DRAINAGE OF ABDOMINAL WALL</vt:lpstr>
      <vt:lpstr>PowerPoint Presentation</vt:lpstr>
      <vt:lpstr>LYMPH DRAINAGE OF ABDOMINAL WALL</vt:lpstr>
      <vt:lpstr>NERVE SUPPLY OF ABDOMINAL WALL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Structure of the stomach</vt:lpstr>
      <vt:lpstr>PowerPoint Presentation</vt:lpstr>
      <vt:lpstr>Structure of the stomach</vt:lpstr>
      <vt:lpstr>PowerPoint Presentation</vt:lpstr>
      <vt:lpstr>Arterial supply of stomach</vt:lpstr>
      <vt:lpstr>PowerPoint Presentation</vt:lpstr>
      <vt:lpstr>PowerPoint Presentation</vt:lpstr>
      <vt:lpstr>PowerPoint Presentation</vt:lpstr>
      <vt:lpstr>PowerPoint Presentation</vt:lpstr>
      <vt:lpstr>TRUNCUS CELIACUS (CELIAC TRUNC)</vt:lpstr>
      <vt:lpstr>Arterial supply of stomach</vt:lpstr>
      <vt:lpstr>Arterial supply of stomach</vt:lpstr>
      <vt:lpstr>PowerPoint Presentation</vt:lpstr>
      <vt:lpstr>PowerPoint Presentation</vt:lpstr>
      <vt:lpstr>PowerPoint Presentation</vt:lpstr>
      <vt:lpstr>PowerPoint Presentation</vt:lpstr>
      <vt:lpstr>Innervation of the stomach</vt:lpstr>
      <vt:lpstr>Plexus coeliacus</vt:lpstr>
      <vt:lpstr>PowerPoint Presentation</vt:lpstr>
      <vt:lpstr>Plexus coeliacus</vt:lpstr>
      <vt:lpstr>TRUNCUS SYMPATHICUS SYMPATHETIC TRUNK</vt:lpstr>
      <vt:lpstr>PowerPoint Presentation</vt:lpstr>
      <vt:lpstr>TRUNCUS  SYMPATHICUS (pars thoracica)  - branches--</vt:lpstr>
      <vt:lpstr>TRUNCUS  SYMPATHICUS</vt:lpstr>
      <vt:lpstr>PowerPoint Presentation</vt:lpstr>
      <vt:lpstr>Plexus coeliacus</vt:lpstr>
      <vt:lpstr>Plexus coeliacus</vt:lpstr>
      <vt:lpstr>Plexus coeliacus</vt:lpstr>
      <vt:lpstr>Plexus coeliacus</vt:lpstr>
      <vt:lpstr>Innervation of the stomach</vt:lpstr>
    </vt:vector>
  </TitlesOfParts>
  <Company>XP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ABDOMEN</dc:title>
  <dc:creator>IvanM</dc:creator>
  <cp:lastModifiedBy>ivanaanatom ivanaanatom</cp:lastModifiedBy>
  <cp:revision>136</cp:revision>
  <dcterms:created xsi:type="dcterms:W3CDTF">2007-12-02T20:21:05Z</dcterms:created>
  <dcterms:modified xsi:type="dcterms:W3CDTF">2024-09-15T13:28:56Z</dcterms:modified>
</cp:coreProperties>
</file>